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handoutMasterIdLst>
    <p:handoutMasterId r:id="rId83"/>
  </p:handout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2" r:id="rId20"/>
    <p:sldId id="279" r:id="rId21"/>
    <p:sldId id="280" r:id="rId22"/>
    <p:sldId id="281" r:id="rId23"/>
    <p:sldId id="282" r:id="rId24"/>
    <p:sldId id="283" r:id="rId25"/>
    <p:sldId id="278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  <p:sldId id="325" r:id="rId67"/>
    <p:sldId id="326" r:id="rId68"/>
    <p:sldId id="327" r:id="rId69"/>
    <p:sldId id="328" r:id="rId70"/>
    <p:sldId id="329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D2FA7-BC00-40B4-8CF6-AA1BE0F65260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5CE59-AF08-4D75-B9FB-588264A83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5DFDF-55D7-44B2-B0AA-9AC0FDD70BE7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12BC5-E16F-42E2-AFDD-C9F1ED9E8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12BC5-E16F-42E2-AFDD-C9F1ED9E8E0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12BC5-E16F-42E2-AFDD-C9F1ED9E8E0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6055C-BEE4-4513-BF3E-FCD18E007A2D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50337-38FF-44BB-8A02-6D66A7DF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repository.uhn.ac.id/handle/123456789/414" TargetMode="External"/><Relationship Id="rId2" Type="http://schemas.openxmlformats.org/officeDocument/2006/relationships/hyperlink" Target="http://repository.uhn.ac.id/handle/123456789/412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.go.id/id/Default.aspx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endParaRPr lang="en-US" b="1" dirty="0" smtClean="0">
              <a:latin typeface="Algerian" pitchFamily="82" charset="0"/>
            </a:endParaRPr>
          </a:p>
          <a:p>
            <a:pPr algn="ctr">
              <a:buNone/>
            </a:pPr>
            <a:r>
              <a:rPr lang="en-US" b="1" dirty="0" smtClean="0">
                <a:latin typeface="Algerian" pitchFamily="82" charset="0"/>
              </a:rPr>
              <a:t>BANK DAN </a:t>
            </a:r>
          </a:p>
          <a:p>
            <a:pPr algn="ctr">
              <a:buNone/>
            </a:pPr>
            <a:r>
              <a:rPr lang="en-US" b="1" dirty="0" smtClean="0">
                <a:latin typeface="Algerian" pitchFamily="82" charset="0"/>
              </a:rPr>
              <a:t>LEMBAGA KEUANGAN BUKAN BANK</a:t>
            </a:r>
          </a:p>
          <a:p>
            <a:pPr algn="ctr">
              <a:buNone/>
            </a:pPr>
            <a:endParaRPr lang="en-US" b="1" dirty="0">
              <a:latin typeface="Algerian" pitchFamily="82" charset="0"/>
            </a:endParaRPr>
          </a:p>
          <a:p>
            <a:pPr algn="ctr">
              <a:buNone/>
            </a:pPr>
            <a:endParaRPr lang="en-US" b="1" dirty="0" smtClean="0">
              <a:latin typeface="Algerian" pitchFamily="82" charset="0"/>
            </a:endParaRPr>
          </a:p>
          <a:p>
            <a:pPr algn="ctr">
              <a:buNone/>
            </a:pPr>
            <a:endParaRPr lang="en-US" b="1" dirty="0">
              <a:latin typeface="Algerian" pitchFamily="82" charset="0"/>
            </a:endParaRPr>
          </a:p>
          <a:p>
            <a:pPr algn="ctr">
              <a:buNone/>
            </a:pPr>
            <a:r>
              <a:rPr lang="en-US" dirty="0" smtClean="0">
                <a:latin typeface="Forte" pitchFamily="66" charset="0"/>
              </a:rPr>
              <a:t>Presented  By  : </a:t>
            </a:r>
            <a:r>
              <a:rPr lang="en-US" dirty="0" err="1" smtClean="0">
                <a:latin typeface="Forte" pitchFamily="66" charset="0"/>
              </a:rPr>
              <a:t>Sotarduga</a:t>
            </a:r>
            <a:r>
              <a:rPr lang="en-US" dirty="0" smtClean="0">
                <a:latin typeface="Forte" pitchFamily="66" charset="0"/>
              </a:rPr>
              <a:t> </a:t>
            </a:r>
            <a:r>
              <a:rPr lang="en-US" dirty="0" err="1" smtClean="0">
                <a:latin typeface="Forte" pitchFamily="66" charset="0"/>
              </a:rPr>
              <a:t>Sihombing,S.Pd</a:t>
            </a:r>
            <a:r>
              <a:rPr lang="en-US" dirty="0" smtClean="0">
                <a:latin typeface="Forte" pitchFamily="66" charset="0"/>
              </a:rPr>
              <a:t>., 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Sumber-sumber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terdiri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>
              <a:buNone/>
            </a:pPr>
            <a:r>
              <a:rPr lang="en-US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1.SUMBER INTERNAL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● SETORAN MODAL DARI PEMEGANG SAHAM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     ►Dana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disetor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pemegang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saham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yang lama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baru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● CADANGAN LABA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►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Laba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setiap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tahun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dicadangkan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bank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sementara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waktu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belum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Cadangan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diperbesar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apabila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bagian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cadangan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ditingkatkan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mampu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menigkatkan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labanya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● LABA YANG BELUM DIBAGI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   ►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Laba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tahun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berjalan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tapi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belum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dibagikan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kepada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pemegang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saham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● AGIO SAHAM/PREMIUM SAHAM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   ►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Selisih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harga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saham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melebihi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nominal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2.SUMBER EKSTERNAL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● BANTUAN LIKUIDITAS BANK INDONESIA (BLBI)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 ►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Kredit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diberikan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bank Indonesia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mengalami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kesulitan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likuiditas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●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PINJAMAN ANTAR BANK (CALL MONEY)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►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Pinjaman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apabila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kebutuhan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mendesak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● PINJAMAN DARI BANK LUAR NEGERI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►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Pinjaman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perbankan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luar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● SURAT BERHARGA PASAR UANG (SBPU)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►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Pihak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perbankan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menerbitkan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SPBU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kemudian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diperjual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belikan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kepada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berminat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perusahaan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 w="1270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3.SUMBER LAIN (</a:t>
            </a:r>
            <a:r>
              <a:rPr lang="en-US" sz="2000" b="1" u="sng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0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0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masyarakat</a:t>
            </a:r>
            <a:r>
              <a:rPr lang="en-US" sz="20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GIRO (Demand deposit)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dirty="0" err="1" smtClean="0">
                <a:latin typeface="Times New Roman"/>
                <a:cs typeface="Times New Roman"/>
              </a:rPr>
              <a:t>Simpanan</a:t>
            </a:r>
            <a:r>
              <a:rPr lang="en-US" sz="2000" dirty="0" smtClean="0">
                <a:latin typeface="Times New Roman"/>
                <a:cs typeface="Times New Roman"/>
              </a:rPr>
              <a:t> yang </a:t>
            </a:r>
            <a:r>
              <a:rPr lang="en-US" sz="2000" dirty="0" err="1" smtClean="0">
                <a:latin typeface="Times New Roman"/>
                <a:cs typeface="Times New Roman"/>
              </a:rPr>
              <a:t>penarikannya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dapat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dilakukan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setiap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saat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dengan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menggunakan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2000" dirty="0" err="1" smtClean="0">
                <a:latin typeface="Times New Roman"/>
                <a:cs typeface="Times New Roman"/>
              </a:rPr>
              <a:t>cek,bilyet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giro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err="1" smtClean="0">
                <a:latin typeface="Times New Roman"/>
                <a:cs typeface="Times New Roman"/>
              </a:rPr>
              <a:t>sarana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perintah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pembayaran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lainnya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atau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dengan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cara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pemindahbukuan</a:t>
            </a:r>
            <a:r>
              <a:rPr lang="en-US" sz="2000" dirty="0" smtClean="0">
                <a:latin typeface="Times New Roman"/>
                <a:cs typeface="Times New Roman"/>
              </a:rPr>
              <a:t>. (</a:t>
            </a:r>
            <a:r>
              <a:rPr lang="en-US" sz="2000" dirty="0" err="1" smtClean="0">
                <a:latin typeface="Times New Roman"/>
                <a:cs typeface="Times New Roman"/>
              </a:rPr>
              <a:t>Undang-Undang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Perbankan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Nomor</a:t>
            </a:r>
            <a:r>
              <a:rPr lang="en-US" sz="2000" dirty="0" smtClean="0">
                <a:latin typeface="Times New Roman"/>
                <a:cs typeface="Times New Roman"/>
              </a:rPr>
              <a:t> 10 </a:t>
            </a:r>
            <a:r>
              <a:rPr lang="en-US" sz="2000" dirty="0" err="1" smtClean="0">
                <a:latin typeface="Times New Roman"/>
                <a:cs typeface="Times New Roman"/>
              </a:rPr>
              <a:t>Tahun</a:t>
            </a:r>
            <a:r>
              <a:rPr lang="en-US" sz="2000" dirty="0" smtClean="0">
                <a:latin typeface="Times New Roman"/>
                <a:cs typeface="Times New Roman"/>
              </a:rPr>
              <a:t> 1998 </a:t>
            </a:r>
            <a:r>
              <a:rPr lang="en-US" sz="2000" dirty="0" err="1" smtClean="0">
                <a:latin typeface="Times New Roman"/>
                <a:cs typeface="Times New Roman"/>
              </a:rPr>
              <a:t>tanggal</a:t>
            </a:r>
            <a:r>
              <a:rPr lang="en-US" sz="2000" dirty="0" smtClean="0">
                <a:latin typeface="Times New Roman"/>
                <a:cs typeface="Times New Roman"/>
              </a:rPr>
              <a:t> 10 November 1998).</a:t>
            </a:r>
          </a:p>
          <a:p>
            <a:pPr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200" b="1" dirty="0" err="1" smtClean="0">
                <a:latin typeface="Times New Roman"/>
                <a:cs typeface="Times New Roman"/>
              </a:rPr>
              <a:t>Alat</a:t>
            </a:r>
            <a:r>
              <a:rPr lang="en-US" sz="2200" b="1" dirty="0" smtClean="0">
                <a:latin typeface="Times New Roman"/>
                <a:cs typeface="Times New Roman"/>
              </a:rPr>
              <a:t> </a:t>
            </a:r>
            <a:r>
              <a:rPr lang="en-US" sz="2200" b="1" dirty="0" err="1" smtClean="0">
                <a:latin typeface="Times New Roman"/>
                <a:cs typeface="Times New Roman"/>
              </a:rPr>
              <a:t>pembayaran</a:t>
            </a:r>
            <a:r>
              <a:rPr lang="en-US" sz="2200" b="1" dirty="0" smtClean="0">
                <a:latin typeface="Times New Roman"/>
                <a:cs typeface="Times New Roman"/>
              </a:rPr>
              <a:t> </a:t>
            </a:r>
            <a:r>
              <a:rPr lang="en-US" sz="2200" b="1" dirty="0" err="1" smtClean="0">
                <a:latin typeface="Times New Roman"/>
                <a:cs typeface="Times New Roman"/>
              </a:rPr>
              <a:t>giro</a:t>
            </a:r>
            <a:r>
              <a:rPr lang="en-US" sz="2200" b="1" dirty="0" smtClean="0">
                <a:latin typeface="Times New Roman"/>
                <a:cs typeface="Times New Roman"/>
              </a:rPr>
              <a:t> :</a:t>
            </a: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a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Cek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Cheque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Surat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perintah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pembayaran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tanpa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syarat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nasabah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membayar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sejumlah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uang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kepada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pihak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disebutkan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dalamnya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kepada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pemegang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cek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Jenis-jenis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cek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1.Cek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2.Cek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unjuk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3.Cek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silang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4.Cek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kosong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</a:t>
            </a:r>
          </a:p>
          <a:p>
            <a:pPr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 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latin typeface="Times New Roman"/>
                <a:cs typeface="Times New Roman"/>
              </a:rPr>
              <a:t>	b. </a:t>
            </a:r>
            <a:r>
              <a:rPr lang="en-US" sz="2000" b="1" dirty="0" err="1" smtClean="0">
                <a:latin typeface="Times New Roman"/>
                <a:cs typeface="Times New Roman"/>
              </a:rPr>
              <a:t>Bilyet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lang="en-US" sz="2000" b="1" dirty="0" err="1" smtClean="0">
                <a:latin typeface="Times New Roman"/>
                <a:cs typeface="Times New Roman"/>
              </a:rPr>
              <a:t>Giro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YAITU SURAT PERINTAH DARI NASABAH KEPADA BANK UNTUK MEMINDAH BUKUKAN SEJUMLAH UANG DARI REKENING YANG BERSANGKUTAN KEPADA PIHAK PENERIMA YANG DISEBUTKAN NAMANYA DALAM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BG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PADA BANK YANG SAMA ATAU BANK LAINNYA.</a:t>
            </a: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PEMINDAHBUKUAN PADA REKENING YANG BERSANGKUTAN ARTINYA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DIPINDAHKAN DARI REKENING GIRO NASABAH SI PEMBERI BG KEPADA NASABAH PENERIMA BG.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SEBALIKNYA JIKA DIPINDAHBUKUKAN KE REKENING DI BANK YANG LAIN, MAKA HARUS MELALUI PROSES KLIRING KE BANK LAIN.</a:t>
            </a:r>
          </a:p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c.Alat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Pembayaran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Lainnya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 YAITU SURAT PERINTAH KEPADA BANK YANG DUBUAT SECARA TERTULIS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	PADA KERTAS YANG DITANDATANGANI OLEH PEMEGANG REKENING ATAU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	KUASANYA UNTUK MEMBAYAR SEJUMLAH UANG TERTENTU KEPADA  BANK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	YANG SAMA ATAU BANK LAIN. SURAT PERINTAH INI DAPAT BERSIFAT TUNAI 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	 ATAU PERINTAH PEMINDAH BUKUAN</a:t>
            </a:r>
            <a:r>
              <a:rPr lang="en-US" sz="2000" dirty="0" smtClean="0"/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Perhitungan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Jasa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Giro</a:t>
            </a:r>
            <a:endParaRPr lang="en-US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Bank Omega</a:t>
            </a: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Cabang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Jakarta</a:t>
            </a:r>
          </a:p>
          <a:p>
            <a:pPr algn="ctr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REKENING KORAN</a:t>
            </a:r>
          </a:p>
          <a:p>
            <a:pPr algn="ctr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PER 30 NOPEMBER 20XX</a:t>
            </a:r>
          </a:p>
          <a:p>
            <a:pPr>
              <a:buNone/>
            </a:pP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Nomor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Rekening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: 01820008912</a:t>
            </a:r>
          </a:p>
          <a:p>
            <a:pPr>
              <a:buNone/>
            </a:pP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: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Hermawan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Alamat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: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JL.Duta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II/1 Jakarta Selatan</a:t>
            </a:r>
          </a:p>
          <a:p>
            <a:pPr>
              <a:buNone/>
            </a:pP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Suku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: 12 % Pa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44" y="3000372"/>
          <a:ext cx="8858310" cy="321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4"/>
                <a:gridCol w="2257440"/>
                <a:gridCol w="1771662"/>
                <a:gridCol w="1771662"/>
                <a:gridCol w="1771662"/>
              </a:tblGrid>
              <a:tr h="50037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Tgl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Mutasi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Debet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Kredit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Saldo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14340">
                <a:tc>
                  <a:txBody>
                    <a:bodyPr/>
                    <a:lstStyle/>
                    <a:p>
                      <a:r>
                        <a:rPr lang="en-US" dirty="0" smtClean="0"/>
                        <a:t>1/11</a:t>
                      </a:r>
                    </a:p>
                    <a:p>
                      <a:r>
                        <a:rPr lang="en-US" dirty="0" smtClean="0"/>
                        <a:t>6/11</a:t>
                      </a:r>
                    </a:p>
                    <a:p>
                      <a:r>
                        <a:rPr lang="en-US" dirty="0" smtClean="0"/>
                        <a:t>8/11</a:t>
                      </a:r>
                    </a:p>
                    <a:p>
                      <a:r>
                        <a:rPr lang="en-US" dirty="0" smtClean="0"/>
                        <a:t>11/11</a:t>
                      </a:r>
                    </a:p>
                    <a:p>
                      <a:r>
                        <a:rPr lang="en-US" dirty="0" smtClean="0"/>
                        <a:t>15/11</a:t>
                      </a:r>
                    </a:p>
                    <a:p>
                      <a:r>
                        <a:rPr lang="en-US" dirty="0" smtClean="0"/>
                        <a:t>20/11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Keterangan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Kliring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Transfer</a:t>
                      </a:r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Kliring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Transfer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15.000.000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4.000.000</a:t>
                      </a:r>
                    </a:p>
                    <a:p>
                      <a:r>
                        <a:rPr lang="en-US" dirty="0" smtClean="0"/>
                        <a:t>  3.000.000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100.000.000</a:t>
                      </a:r>
                    </a:p>
                    <a:p>
                      <a:r>
                        <a:rPr lang="en-US" dirty="0" smtClean="0"/>
                        <a:t>   10.000.000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5.000.000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100.000.000</a:t>
                      </a:r>
                    </a:p>
                    <a:p>
                      <a:r>
                        <a:rPr lang="en-US" dirty="0" smtClean="0"/>
                        <a:t>110.000.000</a:t>
                      </a:r>
                    </a:p>
                    <a:p>
                      <a:r>
                        <a:rPr lang="en-US" dirty="0" smtClean="0"/>
                        <a:t>   95.000.000</a:t>
                      </a:r>
                    </a:p>
                    <a:p>
                      <a:r>
                        <a:rPr lang="en-US" dirty="0" smtClean="0"/>
                        <a:t>100.000.000</a:t>
                      </a:r>
                    </a:p>
                    <a:p>
                      <a:r>
                        <a:rPr lang="en-US" dirty="0" smtClean="0"/>
                        <a:t>   96.000.000</a:t>
                      </a:r>
                    </a:p>
                    <a:p>
                      <a:r>
                        <a:rPr lang="en-US" dirty="0" smtClean="0"/>
                        <a:t>   93.000.000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err="1" smtClean="0"/>
                        <a:t>Pimpinan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Cabang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1.Perhitungan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dihitung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saldo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terendah</a:t>
            </a:r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Saldo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terendah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93.000.000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93.000.000 x 12 % x 1/12	= 930.000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Pajak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= 15 % x 930.000		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= 139.500 –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Bersih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	= 790.500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2.Perhitungan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saldo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rata-rata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Saldo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rata-rata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99.000.000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99.000.000 x 12 % x 1/12   = 990.000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Pajak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= 15 % x 990.000		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= 148.500 – 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Bersih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				= 841.500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3.Perhitungan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pengendapan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harian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en-US" sz="2400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2" y="714356"/>
          <a:ext cx="86440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2607488"/>
                <a:gridCol w="2161000"/>
                <a:gridCol w="2161000"/>
              </a:tblGrid>
              <a:tr h="158076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Tanggal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Saldo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Lamanya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Bunga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6993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– 5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6</a:t>
                      </a:r>
                      <a:r>
                        <a:rPr lang="en-US" baseline="0" dirty="0" smtClean="0"/>
                        <a:t> – 7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8 – 10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11 – 14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r>
                        <a:rPr lang="en-US" baseline="0" smtClean="0"/>
                        <a:t>15 – 19</a:t>
                      </a:r>
                      <a:endParaRPr lang="en-US" baseline="0" dirty="0" smtClean="0"/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20 – 30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l"/>
                      <a:r>
                        <a:rPr lang="en-US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Jumlah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bunga</a:t>
                      </a:r>
                      <a:endParaRPr lang="en-US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Pajak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15 %</a:t>
                      </a:r>
                    </a:p>
                    <a:p>
                      <a:pPr algn="l"/>
                      <a:r>
                        <a:rPr lang="en-US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Bunga</a:t>
                      </a: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Bersih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110.000.000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   95.000.000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100.000.000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  96.000.000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93.000.000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hari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 </a:t>
                      </a:r>
                      <a:r>
                        <a:rPr lang="en-US" dirty="0" err="1" smtClean="0"/>
                        <a:t>hari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hari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 </a:t>
                      </a:r>
                      <a:r>
                        <a:rPr lang="en-US" dirty="0" err="1" smtClean="0"/>
                        <a:t>hari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hari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11 </a:t>
                      </a:r>
                      <a:r>
                        <a:rPr lang="en-US" dirty="0" err="1" smtClean="0"/>
                        <a:t>hari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166.667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  73.333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  95.000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133.333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160.000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u="sng" dirty="0" smtClean="0"/>
                        <a:t>341.000  +</a:t>
                      </a:r>
                    </a:p>
                    <a:p>
                      <a:pPr algn="ctr"/>
                      <a:endParaRPr lang="en-US" u="sng" dirty="0" smtClean="0"/>
                    </a:p>
                    <a:p>
                      <a:pPr algn="ctr"/>
                      <a:r>
                        <a:rPr lang="en-US" b="1" u="none" dirty="0" smtClean="0"/>
                        <a:t>969.333</a:t>
                      </a:r>
                      <a:endParaRPr lang="en-US" dirty="0" smtClean="0"/>
                    </a:p>
                    <a:p>
                      <a:pPr algn="ctr"/>
                      <a:r>
                        <a:rPr lang="en-US" u="sng" dirty="0" smtClean="0"/>
                        <a:t>(145.399) </a:t>
                      </a:r>
                    </a:p>
                    <a:p>
                      <a:pPr algn="l"/>
                      <a:r>
                        <a:rPr lang="en-US" b="1" u="none" dirty="0" smtClean="0"/>
                        <a:t>           823.934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Laporan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Rekening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Koran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Bank Omega</a:t>
            </a:r>
          </a:p>
          <a:p>
            <a:pPr>
              <a:buNone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Cabang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Jakarta</a:t>
            </a:r>
          </a:p>
          <a:p>
            <a:pPr algn="ctr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REKENING KORAN</a:t>
            </a:r>
          </a:p>
          <a:p>
            <a:pPr algn="ctr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PER 30 NOPEMBER 20XX</a:t>
            </a:r>
          </a:p>
          <a:p>
            <a:pPr>
              <a:buNone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Nomor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Rekening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: 01820008912</a:t>
            </a:r>
          </a:p>
          <a:p>
            <a:pPr>
              <a:buNone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: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Hermawan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Suku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: 12 % Pa</a:t>
            </a:r>
          </a:p>
          <a:p>
            <a:pPr>
              <a:buNone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Alamat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: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JL.Duta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II/1 Jakarta Selatan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6710" y="3000372"/>
          <a:ext cx="8834445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580"/>
                <a:gridCol w="2343198"/>
                <a:gridCol w="1766889"/>
                <a:gridCol w="1766889"/>
                <a:gridCol w="176688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Tanggal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Mutasi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Debet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Kredit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Saldo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1/11</a:t>
                      </a:r>
                    </a:p>
                    <a:p>
                      <a:pPr algn="ctr"/>
                      <a:r>
                        <a:rPr lang="en-US" dirty="0" smtClean="0"/>
                        <a:t>6/11</a:t>
                      </a:r>
                    </a:p>
                    <a:p>
                      <a:pPr algn="ctr"/>
                      <a:r>
                        <a:rPr lang="en-US" dirty="0" smtClean="0"/>
                        <a:t>8/11</a:t>
                      </a:r>
                    </a:p>
                    <a:p>
                      <a:pPr algn="ctr"/>
                      <a:r>
                        <a:rPr lang="en-US" dirty="0" smtClean="0"/>
                        <a:t>11/11</a:t>
                      </a:r>
                    </a:p>
                    <a:p>
                      <a:pPr algn="ctr"/>
                      <a:r>
                        <a:rPr lang="en-US" dirty="0" smtClean="0"/>
                        <a:t>15/11</a:t>
                      </a:r>
                    </a:p>
                    <a:p>
                      <a:pPr algn="ctr"/>
                      <a:r>
                        <a:rPr lang="en-US" dirty="0" smtClean="0"/>
                        <a:t>20/11</a:t>
                      </a:r>
                    </a:p>
                    <a:p>
                      <a:pPr algn="ctr"/>
                      <a:r>
                        <a:rPr lang="en-US" dirty="0" smtClean="0"/>
                        <a:t>30/11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Keterangan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Setoran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Kliring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Transfer</a:t>
                      </a:r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Kliring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Transfer</a:t>
                      </a:r>
                    </a:p>
                    <a:p>
                      <a:r>
                        <a:rPr lang="en-US" dirty="0" err="1" smtClean="0"/>
                        <a:t>Jasa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Giro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PPh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Beban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administrasi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15.000.000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  4.000.000</a:t>
                      </a:r>
                    </a:p>
                    <a:p>
                      <a:pPr algn="ctr"/>
                      <a:r>
                        <a:rPr lang="en-US" dirty="0" smtClean="0"/>
                        <a:t>  3.000.000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      145.399</a:t>
                      </a:r>
                    </a:p>
                    <a:p>
                      <a:pPr algn="ctr"/>
                      <a:r>
                        <a:rPr lang="en-US" dirty="0" smtClean="0"/>
                        <a:t>       100.000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100.000.000</a:t>
                      </a:r>
                    </a:p>
                    <a:p>
                      <a:pPr algn="ctr"/>
                      <a:r>
                        <a:rPr lang="en-US" dirty="0" smtClean="0"/>
                        <a:t>10.000.000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     5.000.000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         969.333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100.000.000</a:t>
                      </a:r>
                    </a:p>
                    <a:p>
                      <a:pPr algn="ctr"/>
                      <a:r>
                        <a:rPr lang="en-US" dirty="0" smtClean="0"/>
                        <a:t>110.000.000</a:t>
                      </a:r>
                    </a:p>
                    <a:p>
                      <a:pPr algn="ctr"/>
                      <a:r>
                        <a:rPr lang="en-US" dirty="0" smtClean="0"/>
                        <a:t>   95.000.000</a:t>
                      </a:r>
                    </a:p>
                    <a:p>
                      <a:pPr algn="ctr"/>
                      <a:r>
                        <a:rPr lang="en-US" dirty="0" smtClean="0"/>
                        <a:t>100.000.000</a:t>
                      </a:r>
                    </a:p>
                    <a:p>
                      <a:pPr algn="ctr"/>
                      <a:r>
                        <a:rPr lang="en-US" dirty="0" smtClean="0"/>
                        <a:t>   96.000.000</a:t>
                      </a:r>
                    </a:p>
                    <a:p>
                      <a:pPr algn="ctr"/>
                      <a:r>
                        <a:rPr lang="en-US" dirty="0" smtClean="0"/>
                        <a:t>   93.000.000</a:t>
                      </a:r>
                    </a:p>
                    <a:p>
                      <a:pPr algn="ctr"/>
                      <a:r>
                        <a:rPr lang="en-US" dirty="0" smtClean="0"/>
                        <a:t>   93.969.333</a:t>
                      </a:r>
                    </a:p>
                    <a:p>
                      <a:pPr algn="ctr"/>
                      <a:r>
                        <a:rPr lang="en-US" dirty="0" smtClean="0"/>
                        <a:t>   93.823.934</a:t>
                      </a:r>
                    </a:p>
                    <a:p>
                      <a:pPr algn="ctr"/>
                      <a:r>
                        <a:rPr lang="en-US" smtClean="0"/>
                        <a:t>   93.723.934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Pim</a:t>
                      </a:r>
                      <a:r>
                        <a:rPr lang="en-US" dirty="0" smtClean="0"/>
                        <a:t>. </a:t>
                      </a:r>
                      <a:r>
                        <a:rPr lang="en-US" dirty="0" err="1" smtClean="0"/>
                        <a:t>Cabang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Soal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err="1" smtClean="0"/>
              <a:t>Transaksi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bawah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terjadi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rekening</a:t>
            </a:r>
            <a:r>
              <a:rPr lang="en-US" sz="2000" dirty="0" smtClean="0"/>
              <a:t> </a:t>
            </a:r>
            <a:r>
              <a:rPr lang="en-US" sz="2000" dirty="0" err="1" smtClean="0"/>
              <a:t>giro</a:t>
            </a:r>
            <a:r>
              <a:rPr lang="en-US" sz="2000" dirty="0" smtClean="0"/>
              <a:t> </a:t>
            </a:r>
            <a:r>
              <a:rPr lang="en-US" sz="2000" dirty="0" err="1" smtClean="0"/>
              <a:t>Tn.Roy</a:t>
            </a:r>
            <a:r>
              <a:rPr lang="en-US" sz="2000" dirty="0" smtClean="0"/>
              <a:t> </a:t>
            </a:r>
            <a:r>
              <a:rPr lang="en-US" sz="2000" dirty="0" err="1" smtClean="0"/>
              <a:t>Akase</a:t>
            </a:r>
            <a:r>
              <a:rPr lang="en-US" sz="2000" dirty="0" smtClean="0"/>
              <a:t> </a:t>
            </a:r>
            <a:r>
              <a:rPr lang="en-US" sz="2000" dirty="0" err="1" smtClean="0"/>
              <a:t>selama</a:t>
            </a:r>
            <a:r>
              <a:rPr lang="en-US" sz="2000" dirty="0" smtClean="0"/>
              <a:t> </a:t>
            </a:r>
            <a:r>
              <a:rPr lang="en-US" sz="2000" dirty="0" err="1" smtClean="0"/>
              <a:t>bulan</a:t>
            </a:r>
            <a:r>
              <a:rPr lang="en-US" sz="2000" dirty="0" smtClean="0"/>
              <a:t> </a:t>
            </a:r>
            <a:r>
              <a:rPr lang="en-US" sz="2000" dirty="0" err="1" smtClean="0"/>
              <a:t>Juni</a:t>
            </a:r>
            <a:r>
              <a:rPr lang="en-US" sz="2000" dirty="0" smtClean="0"/>
              <a:t> 2015.</a:t>
            </a:r>
          </a:p>
          <a:p>
            <a:pPr>
              <a:buNone/>
            </a:pPr>
            <a:r>
              <a:rPr lang="en-US" sz="2000" dirty="0" err="1" smtClean="0"/>
              <a:t>Nama</a:t>
            </a:r>
            <a:r>
              <a:rPr lang="en-US" sz="2000" dirty="0" smtClean="0"/>
              <a:t>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: </a:t>
            </a:r>
            <a:r>
              <a:rPr lang="en-US" sz="2000" dirty="0" err="1" smtClean="0"/>
              <a:t>Tn</a:t>
            </a:r>
            <a:r>
              <a:rPr lang="en-US" sz="2000" dirty="0" smtClean="0"/>
              <a:t> Roy </a:t>
            </a:r>
            <a:r>
              <a:rPr lang="en-US" sz="2000" dirty="0" err="1" smtClean="0"/>
              <a:t>Akase</a:t>
            </a: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Nomor</a:t>
            </a:r>
            <a:r>
              <a:rPr lang="en-US" sz="2000" dirty="0" smtClean="0"/>
              <a:t> </a:t>
            </a:r>
            <a:r>
              <a:rPr lang="en-US" sz="2000" dirty="0" err="1" smtClean="0"/>
              <a:t>rekening</a:t>
            </a:r>
            <a:r>
              <a:rPr lang="en-US" sz="2000" dirty="0" smtClean="0"/>
              <a:t>: 26.121992.10</a:t>
            </a:r>
          </a:p>
          <a:p>
            <a:pPr>
              <a:buFontTx/>
              <a:buChar char="-"/>
            </a:pPr>
            <a:r>
              <a:rPr lang="en-US" sz="2000" dirty="0" err="1" smtClean="0"/>
              <a:t>Tgl</a:t>
            </a:r>
            <a:r>
              <a:rPr lang="en-US" sz="2000" dirty="0" smtClean="0"/>
              <a:t>. 3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36.000.000</a:t>
            </a:r>
          </a:p>
          <a:p>
            <a:pPr>
              <a:buFontTx/>
              <a:buChar char="-"/>
            </a:pPr>
            <a:r>
              <a:rPr lang="en-US" sz="2000" dirty="0" err="1" smtClean="0"/>
              <a:t>Tgg</a:t>
            </a:r>
            <a:r>
              <a:rPr lang="en-US" sz="2000" dirty="0" smtClean="0"/>
              <a:t>. 8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tarik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12.000.000</a:t>
            </a:r>
          </a:p>
          <a:p>
            <a:pPr>
              <a:buFontTx/>
              <a:buChar char="-"/>
            </a:pPr>
            <a:r>
              <a:rPr lang="en-US" sz="2000" dirty="0" err="1" smtClean="0"/>
              <a:t>Tgal</a:t>
            </a:r>
            <a:r>
              <a:rPr lang="en-US" sz="2000" dirty="0" smtClean="0"/>
              <a:t> 13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14.000.000</a:t>
            </a:r>
          </a:p>
          <a:p>
            <a:pPr>
              <a:buFontTx/>
              <a:buChar char="-"/>
            </a:pPr>
            <a:r>
              <a:rPr lang="en-US" sz="2000" dirty="0" err="1" smtClean="0"/>
              <a:t>Tgl</a:t>
            </a:r>
            <a:r>
              <a:rPr lang="en-US" sz="2000" dirty="0" smtClean="0"/>
              <a:t>. 16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kliring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  2.000.000</a:t>
            </a:r>
          </a:p>
          <a:p>
            <a:pPr>
              <a:buFontTx/>
              <a:buChar char="-"/>
            </a:pPr>
            <a:r>
              <a:rPr lang="en-US" sz="2000" dirty="0" err="1" smtClean="0"/>
              <a:t>Tgl</a:t>
            </a:r>
            <a:r>
              <a:rPr lang="en-US" sz="2000" dirty="0" smtClean="0"/>
              <a:t>. 18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tarik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FontTx/>
              <a:buChar char="-"/>
            </a:pPr>
            <a:r>
              <a:rPr lang="en-US" sz="2000" dirty="0" err="1" smtClean="0"/>
              <a:t>Tgl</a:t>
            </a:r>
            <a:r>
              <a:rPr lang="en-US" sz="2000" dirty="0" smtClean="0"/>
              <a:t>. 19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kliring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  4.000.000</a:t>
            </a:r>
          </a:p>
          <a:p>
            <a:pPr>
              <a:buFontTx/>
              <a:buChar char="-"/>
            </a:pPr>
            <a:r>
              <a:rPr lang="en-US" sz="2000" dirty="0" err="1" smtClean="0"/>
              <a:t>Tgl</a:t>
            </a:r>
            <a:r>
              <a:rPr lang="en-US" sz="2000" dirty="0" smtClean="0"/>
              <a:t>. 24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kliring</a:t>
            </a:r>
            <a:r>
              <a:rPr lang="en-US" sz="2000" dirty="0" smtClean="0"/>
              <a:t> </a:t>
            </a:r>
            <a:r>
              <a:rPr lang="en-US" sz="2000" dirty="0" err="1" smtClean="0"/>
              <a:t>masuk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14.000.000</a:t>
            </a:r>
          </a:p>
          <a:p>
            <a:pPr>
              <a:buFontTx/>
              <a:buChar char="-"/>
            </a:pPr>
            <a:r>
              <a:rPr lang="en-US" sz="2000" dirty="0" err="1" smtClean="0"/>
              <a:t>Tgl</a:t>
            </a:r>
            <a:r>
              <a:rPr lang="en-US" sz="2000" dirty="0" smtClean="0"/>
              <a:t>. 27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  8.000.000</a:t>
            </a:r>
          </a:p>
          <a:p>
            <a:pPr>
              <a:buNone/>
            </a:pPr>
            <a:r>
              <a:rPr lang="en-US" sz="2000" dirty="0" err="1" smtClean="0"/>
              <a:t>Suku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berlaku</a:t>
            </a:r>
            <a:r>
              <a:rPr lang="en-US" sz="2000" dirty="0" smtClean="0"/>
              <a:t> </a:t>
            </a:r>
            <a:r>
              <a:rPr lang="en-US" sz="2000" dirty="0" err="1" smtClean="0"/>
              <a:t>sebesar</a:t>
            </a:r>
            <a:r>
              <a:rPr lang="en-US" sz="2000" dirty="0" smtClean="0"/>
              <a:t> 15 % pa , </a:t>
            </a:r>
            <a:r>
              <a:rPr lang="en-US" sz="2000" dirty="0" err="1" smtClean="0"/>
              <a:t>pajak</a:t>
            </a:r>
            <a:r>
              <a:rPr lang="en-US" sz="2000" dirty="0" smtClean="0"/>
              <a:t> 15 %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biaya</a:t>
            </a:r>
            <a:r>
              <a:rPr lang="en-US" sz="2000" dirty="0" smtClean="0"/>
              <a:t> </a:t>
            </a:r>
            <a:r>
              <a:rPr lang="en-US" sz="2000" dirty="0" err="1" smtClean="0"/>
              <a:t>administrasi</a:t>
            </a:r>
            <a:r>
              <a:rPr lang="en-US" sz="2000" dirty="0" smtClean="0"/>
              <a:t> </a:t>
            </a:r>
            <a:r>
              <a:rPr lang="en-US" sz="2000" dirty="0" err="1" smtClean="0"/>
              <a:t>sebesar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Rp</a:t>
            </a:r>
            <a:r>
              <a:rPr lang="en-US" sz="2000" dirty="0" smtClean="0"/>
              <a:t> 50.000.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data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hitunglah</a:t>
            </a:r>
            <a:r>
              <a:rPr lang="en-US" sz="2000" dirty="0" smtClean="0"/>
              <a:t> </a:t>
            </a:r>
            <a:r>
              <a:rPr lang="en-US" sz="2000" dirty="0" err="1" smtClean="0"/>
              <a:t>berapa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</a:t>
            </a:r>
            <a:r>
              <a:rPr lang="en-US" sz="2000" dirty="0" err="1" smtClean="0"/>
              <a:t>bersih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diperoleh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Tn.Roy</a:t>
            </a:r>
            <a:r>
              <a:rPr lang="en-US" sz="2000" dirty="0" smtClean="0"/>
              <a:t> </a:t>
            </a:r>
            <a:r>
              <a:rPr lang="en-US" sz="2000" dirty="0" err="1" smtClean="0"/>
              <a:t>Akase</a:t>
            </a:r>
            <a:r>
              <a:rPr lang="en-US" sz="2000" dirty="0" smtClean="0"/>
              <a:t> </a:t>
            </a:r>
            <a:r>
              <a:rPr lang="en-US" sz="2000" dirty="0" err="1" smtClean="0"/>
              <a:t>selama</a:t>
            </a:r>
            <a:r>
              <a:rPr lang="en-US" sz="2000" dirty="0" smtClean="0"/>
              <a:t> </a:t>
            </a:r>
            <a:r>
              <a:rPr lang="en-US" sz="2000" dirty="0" err="1" smtClean="0"/>
              <a:t>bulan</a:t>
            </a:r>
            <a:r>
              <a:rPr lang="en-US" sz="2000" dirty="0" smtClean="0"/>
              <a:t> </a:t>
            </a:r>
            <a:r>
              <a:rPr lang="en-US" sz="2000" dirty="0" err="1" smtClean="0"/>
              <a:t>Juni</a:t>
            </a:r>
            <a:r>
              <a:rPr lang="en-US" sz="2000" dirty="0" smtClean="0"/>
              <a:t>,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</a:t>
            </a:r>
            <a:r>
              <a:rPr lang="en-US" sz="2000" dirty="0" err="1" smtClean="0"/>
              <a:t>dihitung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; </a:t>
            </a:r>
          </a:p>
          <a:p>
            <a:pPr marL="457200" indent="-457200">
              <a:buAutoNum type="alphaLcPeriod"/>
            </a:pPr>
            <a:r>
              <a:rPr lang="en-US" sz="2000" dirty="0" err="1" smtClean="0"/>
              <a:t>Saldo</a:t>
            </a:r>
            <a:r>
              <a:rPr lang="en-US" sz="2000" dirty="0" smtClean="0"/>
              <a:t> </a:t>
            </a:r>
            <a:r>
              <a:rPr lang="en-US" sz="2000" dirty="0" err="1" smtClean="0"/>
              <a:t>terendah</a:t>
            </a:r>
            <a:endParaRPr lang="en-US" sz="2000" dirty="0" smtClean="0"/>
          </a:p>
          <a:p>
            <a:pPr marL="457200" indent="-457200">
              <a:buAutoNum type="alphaLcPeriod"/>
            </a:pPr>
            <a:r>
              <a:rPr lang="en-US" sz="2000" dirty="0" err="1" smtClean="0"/>
              <a:t>Saldo</a:t>
            </a:r>
            <a:r>
              <a:rPr lang="en-US" sz="2000" dirty="0" smtClean="0"/>
              <a:t> rata – rata</a:t>
            </a:r>
          </a:p>
          <a:p>
            <a:pPr marL="457200" indent="-457200">
              <a:buAutoNum type="alphaLcPeriod"/>
            </a:pPr>
            <a:r>
              <a:rPr lang="en-US" sz="2000" dirty="0" err="1" smtClean="0"/>
              <a:t>Pengendapan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(</a:t>
            </a:r>
            <a:r>
              <a:rPr lang="en-US" sz="2000" dirty="0" err="1" smtClean="0"/>
              <a:t>harian</a:t>
            </a:r>
            <a:r>
              <a:rPr lang="en-US" sz="2000" dirty="0" smtClean="0"/>
              <a:t>)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buat</a:t>
            </a:r>
            <a:r>
              <a:rPr lang="en-US" sz="2000" dirty="0" smtClean="0"/>
              <a:t> </a:t>
            </a:r>
            <a:r>
              <a:rPr lang="en-US" sz="2000" dirty="0" err="1" smtClean="0"/>
              <a:t>laporan</a:t>
            </a:r>
            <a:r>
              <a:rPr lang="en-US" sz="2000" dirty="0" smtClean="0"/>
              <a:t> </a:t>
            </a:r>
            <a:r>
              <a:rPr lang="en-US" sz="2000" dirty="0" err="1" smtClean="0"/>
              <a:t>rekening</a:t>
            </a:r>
            <a:r>
              <a:rPr lang="en-US" sz="2000" dirty="0" smtClean="0"/>
              <a:t> </a:t>
            </a:r>
            <a:r>
              <a:rPr lang="en-US" sz="2000" dirty="0" err="1" smtClean="0"/>
              <a:t>gironya</a:t>
            </a:r>
            <a:r>
              <a:rPr lang="en-US" sz="2000" dirty="0" smtClean="0"/>
              <a:t>!</a:t>
            </a:r>
          </a:p>
          <a:p>
            <a:pPr marL="457200" indent="-457200">
              <a:buAutoNum type="alphaLcPeriod"/>
            </a:pPr>
            <a:endParaRPr lang="en-US" sz="2000" dirty="0" smtClean="0"/>
          </a:p>
          <a:p>
            <a:pPr marL="457200" indent="-457200">
              <a:buAutoNum type="alphaLcPeriod"/>
            </a:pPr>
            <a:endParaRPr lang="en-US" sz="2000" dirty="0" smtClean="0"/>
          </a:p>
          <a:p>
            <a:pPr>
              <a:buFontTx/>
              <a:buChar char="-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 	2.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TABUNGAN  (Saving deposit)  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 smtClean="0">
                <a:latin typeface="Times New Roman"/>
                <a:cs typeface="Times New Roman"/>
              </a:rPr>
              <a:t>Simpanan</a:t>
            </a:r>
            <a:r>
              <a:rPr lang="en-US" sz="2000" dirty="0" smtClean="0">
                <a:latin typeface="Times New Roman"/>
                <a:cs typeface="Times New Roman"/>
              </a:rPr>
              <a:t> yang </a:t>
            </a:r>
            <a:r>
              <a:rPr lang="en-US" sz="2000" dirty="0" err="1" smtClean="0">
                <a:latin typeface="Times New Roman"/>
                <a:cs typeface="Times New Roman"/>
              </a:rPr>
              <a:t>penarikannya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hanya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dapat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dilakukan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menurut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syarat-syarat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tertentu</a:t>
            </a:r>
            <a:r>
              <a:rPr lang="en-US" sz="2000" dirty="0" smtClean="0">
                <a:latin typeface="Times New Roman"/>
                <a:cs typeface="Times New Roman"/>
              </a:rPr>
              <a:t> yang </a:t>
            </a:r>
            <a:r>
              <a:rPr lang="en-US" sz="2000" dirty="0" err="1" smtClean="0">
                <a:latin typeface="Times New Roman"/>
                <a:cs typeface="Times New Roman"/>
              </a:rPr>
              <a:t>disepakati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err="1" smtClean="0">
                <a:latin typeface="Times New Roman"/>
                <a:cs typeface="Times New Roman"/>
              </a:rPr>
              <a:t>tetapi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tidak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dapat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ditarikdengan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cek,bilyet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giro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alat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lainnya</a:t>
            </a:r>
            <a:r>
              <a:rPr lang="en-US" sz="2000" dirty="0" smtClean="0">
                <a:latin typeface="Times New Roman"/>
                <a:cs typeface="Times New Roman"/>
              </a:rPr>
              <a:t> yang </a:t>
            </a:r>
            <a:r>
              <a:rPr lang="en-US" sz="2000" dirty="0" err="1" smtClean="0">
                <a:latin typeface="Times New Roman"/>
                <a:cs typeface="Times New Roman"/>
              </a:rPr>
              <a:t>dipersamakan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denganm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itu</a:t>
            </a:r>
            <a:r>
              <a:rPr lang="en-US" sz="2000" dirty="0" smtClean="0">
                <a:latin typeface="Times New Roman"/>
                <a:cs typeface="Times New Roman"/>
              </a:rPr>
              <a:t>.(</a:t>
            </a:r>
            <a:r>
              <a:rPr lang="en-US" sz="2000" dirty="0" err="1" smtClean="0">
                <a:latin typeface="Times New Roman"/>
                <a:cs typeface="Times New Roman"/>
              </a:rPr>
              <a:t>Undang-undang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Perbankan</a:t>
            </a:r>
            <a:r>
              <a:rPr lang="en-US" sz="2000" dirty="0" smtClean="0">
                <a:latin typeface="Times New Roman"/>
                <a:cs typeface="Times New Roman"/>
              </a:rPr>
              <a:t> No.10 </a:t>
            </a:r>
            <a:r>
              <a:rPr lang="en-US" sz="2000" dirty="0" err="1" smtClean="0">
                <a:latin typeface="Times New Roman"/>
                <a:cs typeface="Times New Roman"/>
              </a:rPr>
              <a:t>Tahun</a:t>
            </a:r>
            <a:r>
              <a:rPr lang="en-US" sz="2000" dirty="0" smtClean="0">
                <a:latin typeface="Times New Roman"/>
                <a:cs typeface="Times New Roman"/>
              </a:rPr>
              <a:t> 1998)</a:t>
            </a: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2000" b="1" dirty="0" err="1" smtClean="0">
                <a:latin typeface="Times New Roman"/>
                <a:cs typeface="Times New Roman"/>
              </a:rPr>
              <a:t>Alat-alat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lang="en-US" sz="2000" b="1" dirty="0" err="1" smtClean="0">
                <a:latin typeface="Times New Roman"/>
                <a:cs typeface="Times New Roman"/>
              </a:rPr>
              <a:t>penarikan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lang="en-US" sz="2000" b="1" dirty="0" err="1" smtClean="0">
                <a:latin typeface="Times New Roman"/>
                <a:cs typeface="Times New Roman"/>
              </a:rPr>
              <a:t>tabungan</a:t>
            </a:r>
            <a:r>
              <a:rPr lang="en-US" sz="2000" b="1" dirty="0" smtClean="0">
                <a:latin typeface="Times New Roman"/>
                <a:cs typeface="Times New Roman"/>
              </a:rPr>
              <a:t>:</a:t>
            </a:r>
          </a:p>
          <a:p>
            <a:pPr>
              <a:buNone/>
            </a:pPr>
            <a:r>
              <a:rPr lang="en-US" sz="2000" b="1" dirty="0" smtClean="0">
                <a:latin typeface="Times New Roman"/>
                <a:cs typeface="Times New Roman"/>
              </a:rPr>
              <a:t>	</a:t>
            </a:r>
            <a:r>
              <a:rPr lang="en-US" sz="2000" dirty="0" smtClean="0">
                <a:latin typeface="Times New Roman"/>
                <a:cs typeface="Times New Roman"/>
              </a:rPr>
              <a:t>a. </a:t>
            </a:r>
            <a:r>
              <a:rPr lang="en-US" sz="2000" dirty="0" err="1" smtClean="0">
                <a:latin typeface="Times New Roman"/>
                <a:cs typeface="Times New Roman"/>
              </a:rPr>
              <a:t>Buku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tabungan</a:t>
            </a: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b. Slip </a:t>
            </a:r>
            <a:r>
              <a:rPr lang="en-US" sz="2000" dirty="0" err="1" smtClean="0">
                <a:latin typeface="Times New Roman"/>
                <a:cs typeface="Times New Roman"/>
              </a:rPr>
              <a:t>penarikan</a:t>
            </a: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c. </a:t>
            </a:r>
            <a:r>
              <a:rPr lang="en-US" sz="2000" dirty="0" err="1" smtClean="0">
                <a:latin typeface="Times New Roman"/>
                <a:cs typeface="Times New Roman"/>
              </a:rPr>
              <a:t>Kwitansi</a:t>
            </a: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d. </a:t>
            </a:r>
            <a:r>
              <a:rPr lang="en-US" sz="2000" dirty="0" err="1" smtClean="0">
                <a:latin typeface="Times New Roman"/>
                <a:cs typeface="Times New Roman"/>
              </a:rPr>
              <a:t>Kartu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plastik</a:t>
            </a:r>
            <a:r>
              <a:rPr lang="en-US" sz="2000" dirty="0" smtClean="0">
                <a:latin typeface="Times New Roman"/>
                <a:cs typeface="Times New Roman"/>
              </a:rPr>
              <a:t> (ATM)</a:t>
            </a:r>
          </a:p>
          <a:p>
            <a:pPr>
              <a:buNone/>
            </a:pP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2000" dirty="0" err="1" smtClean="0">
                <a:latin typeface="Times New Roman"/>
                <a:cs typeface="Times New Roman"/>
              </a:rPr>
              <a:t>Tabunga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tidak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dapat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ditarik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dengan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cek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bilyet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giro</a:t>
            </a: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en-US" sz="2000" b="1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b="1" dirty="0" smtClean="0">
                <a:latin typeface="Times New Roman"/>
                <a:cs typeface="Times New Roman"/>
              </a:rPr>
              <a:t>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A.Ruang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Lingkup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Lembaga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1.Pengertian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Lembaga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Keuangan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Lembaga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setiap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perusahan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bergerak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bidang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menghimpun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menyalurkan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Artinya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kegiatan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dilakukan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lembaga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selalu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berkaitan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bidang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u="sng" dirty="0" err="1" smtClean="0"/>
              <a:t>Contoh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perhitungan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bunga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tabungan</a:t>
            </a:r>
            <a:r>
              <a:rPr lang="en-US" sz="2400" b="1" u="sng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Transaksi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terjadi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rekening</a:t>
            </a:r>
            <a:r>
              <a:rPr lang="en-US" sz="2000" dirty="0" smtClean="0"/>
              <a:t> </a:t>
            </a:r>
            <a:r>
              <a:rPr lang="en-US" sz="2000" dirty="0" err="1" smtClean="0"/>
              <a:t>tabungan</a:t>
            </a:r>
            <a:r>
              <a:rPr lang="en-US" sz="2000" dirty="0" smtClean="0"/>
              <a:t> </a:t>
            </a:r>
            <a:r>
              <a:rPr lang="en-US" sz="2000" dirty="0" err="1" smtClean="0"/>
              <a:t>Tn.Manase</a:t>
            </a:r>
            <a:r>
              <a:rPr lang="en-US" sz="2000" dirty="0" smtClean="0"/>
              <a:t> </a:t>
            </a:r>
            <a:r>
              <a:rPr lang="en-US" sz="2000" dirty="0" err="1" smtClean="0"/>
              <a:t>selama</a:t>
            </a:r>
            <a:r>
              <a:rPr lang="en-US" sz="2000" dirty="0" smtClean="0"/>
              <a:t> </a:t>
            </a:r>
            <a:r>
              <a:rPr lang="en-US" sz="2000" dirty="0" err="1" smtClean="0"/>
              <a:t>bulan</a:t>
            </a:r>
            <a:r>
              <a:rPr lang="en-US" sz="2000" dirty="0" smtClean="0"/>
              <a:t> </a:t>
            </a:r>
            <a:r>
              <a:rPr lang="en-US" sz="2000" dirty="0" err="1" smtClean="0"/>
              <a:t>Juni</a:t>
            </a:r>
            <a:r>
              <a:rPr lang="en-US" sz="2000" dirty="0" smtClean="0"/>
              <a:t> 2015 :</a:t>
            </a:r>
          </a:p>
          <a:p>
            <a:pPr>
              <a:buNone/>
            </a:pPr>
            <a:r>
              <a:rPr lang="en-US" sz="2000" dirty="0" err="1" smtClean="0"/>
              <a:t>Tgl</a:t>
            </a:r>
            <a:r>
              <a:rPr lang="en-US" sz="2000" dirty="0" smtClean="0"/>
              <a:t>. 1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6.000.000</a:t>
            </a:r>
          </a:p>
          <a:p>
            <a:pPr>
              <a:buNone/>
            </a:pPr>
            <a:r>
              <a:rPr lang="en-US" sz="2000" dirty="0" err="1" smtClean="0"/>
              <a:t>Tgl</a:t>
            </a:r>
            <a:r>
              <a:rPr lang="en-US" sz="2000" dirty="0" smtClean="0"/>
              <a:t>. 10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4.000.000</a:t>
            </a:r>
          </a:p>
          <a:p>
            <a:pPr>
              <a:buNone/>
            </a:pPr>
            <a:r>
              <a:rPr lang="en-US" sz="2000" dirty="0" err="1" smtClean="0"/>
              <a:t>Tgl</a:t>
            </a:r>
            <a:r>
              <a:rPr lang="en-US" sz="2000" dirty="0" smtClean="0"/>
              <a:t>. 12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tarik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3.000.000</a:t>
            </a:r>
          </a:p>
          <a:p>
            <a:pPr>
              <a:buNone/>
            </a:pPr>
            <a:r>
              <a:rPr lang="en-US" sz="2000" dirty="0" err="1" smtClean="0"/>
              <a:t>Tgl</a:t>
            </a:r>
            <a:r>
              <a:rPr lang="en-US" sz="2000" dirty="0" smtClean="0"/>
              <a:t>. 16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trasfer</a:t>
            </a:r>
            <a:r>
              <a:rPr lang="en-US" sz="2000" dirty="0" smtClean="0"/>
              <a:t> </a:t>
            </a:r>
            <a:r>
              <a:rPr lang="en-US" sz="2000" dirty="0" err="1" smtClean="0"/>
              <a:t>masuk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2.000.000</a:t>
            </a:r>
          </a:p>
          <a:p>
            <a:pPr>
              <a:buNone/>
            </a:pPr>
            <a:r>
              <a:rPr lang="en-US" sz="2000" dirty="0" err="1" smtClean="0"/>
              <a:t>Tgl</a:t>
            </a:r>
            <a:r>
              <a:rPr lang="en-US" sz="2000" dirty="0" smtClean="0"/>
              <a:t>. 20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tarik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5.000.000</a:t>
            </a:r>
          </a:p>
          <a:p>
            <a:pPr>
              <a:buNone/>
            </a:pPr>
            <a:r>
              <a:rPr lang="en-US" sz="2000" dirty="0" err="1" smtClean="0"/>
              <a:t>Tgl</a:t>
            </a:r>
            <a:r>
              <a:rPr lang="en-US" sz="2000" dirty="0" smtClean="0"/>
              <a:t>. 30 </a:t>
            </a:r>
            <a:r>
              <a:rPr lang="en-US" sz="2000" dirty="0" err="1" smtClean="0"/>
              <a:t>Juni</a:t>
            </a:r>
            <a:r>
              <a:rPr lang="en-US" sz="2000" dirty="0" smtClean="0"/>
              <a:t>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1.000.000</a:t>
            </a:r>
          </a:p>
          <a:p>
            <a:pPr>
              <a:buNone/>
            </a:pPr>
            <a:r>
              <a:rPr lang="en-US" sz="2000" dirty="0" err="1" smtClean="0"/>
              <a:t>Pembebanan</a:t>
            </a:r>
            <a:r>
              <a:rPr lang="en-US" sz="2000" dirty="0" smtClean="0"/>
              <a:t> </a:t>
            </a:r>
            <a:r>
              <a:rPr lang="en-US" sz="2000" dirty="0" err="1" smtClean="0"/>
              <a:t>suku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18 %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perhitungan</a:t>
            </a:r>
            <a:r>
              <a:rPr lang="en-US" sz="2000" dirty="0" smtClean="0"/>
              <a:t> </a:t>
            </a:r>
            <a:r>
              <a:rPr lang="en-US" sz="2000" dirty="0" err="1" smtClean="0"/>
              <a:t>saldo</a:t>
            </a:r>
            <a:r>
              <a:rPr lang="en-US" sz="2000" dirty="0" smtClean="0"/>
              <a:t> </a:t>
            </a:r>
            <a:r>
              <a:rPr lang="en-US" sz="2000" dirty="0" err="1" smtClean="0"/>
              <a:t>terendah</a:t>
            </a:r>
            <a:r>
              <a:rPr lang="en-US" sz="2000" dirty="0" smtClean="0"/>
              <a:t>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saldo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harian</a:t>
            </a:r>
            <a:r>
              <a:rPr lang="en-US" sz="2000" dirty="0" smtClean="0"/>
              <a:t> (</a:t>
            </a:r>
            <a:r>
              <a:rPr lang="en-US" sz="2000" dirty="0" err="1" smtClean="0"/>
              <a:t>lamanya</a:t>
            </a:r>
            <a:r>
              <a:rPr lang="en-US" sz="2000" dirty="0" smtClean="0"/>
              <a:t> </a:t>
            </a:r>
            <a:r>
              <a:rPr lang="en-US" sz="2000" dirty="0" err="1" smtClean="0"/>
              <a:t>saldo</a:t>
            </a:r>
            <a:r>
              <a:rPr lang="en-US" sz="2000" dirty="0" smtClean="0"/>
              <a:t> </a:t>
            </a:r>
            <a:r>
              <a:rPr lang="en-US" sz="2000" dirty="0" err="1" smtClean="0"/>
              <a:t>mengendap</a:t>
            </a:r>
            <a:r>
              <a:rPr lang="en-US" sz="2000" dirty="0" smtClean="0"/>
              <a:t>) </a:t>
            </a:r>
            <a:r>
              <a:rPr lang="en-US" sz="2000" dirty="0" err="1" smtClean="0"/>
              <a:t>suku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berukut</a:t>
            </a:r>
            <a:r>
              <a:rPr lang="en-US" sz="2000" dirty="0" smtClean="0"/>
              <a:t> : </a:t>
            </a:r>
          </a:p>
          <a:p>
            <a:pPr>
              <a:buNone/>
            </a:pP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Tgl</a:t>
            </a:r>
            <a:r>
              <a:rPr lang="en-US" sz="2000" dirty="0" smtClean="0"/>
              <a:t>. 1 s/d 10 </a:t>
            </a:r>
            <a:r>
              <a:rPr lang="en-US" sz="2000" dirty="0" err="1" smtClean="0"/>
              <a:t>bunga</a:t>
            </a:r>
            <a:r>
              <a:rPr lang="en-US" sz="2000" dirty="0" smtClean="0"/>
              <a:t>	= 18 % pa</a:t>
            </a:r>
          </a:p>
          <a:p>
            <a:pPr>
              <a:buNone/>
            </a:pP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Tgl</a:t>
            </a:r>
            <a:r>
              <a:rPr lang="en-US" sz="2000" dirty="0" smtClean="0"/>
              <a:t>. 11 s/d 20 </a:t>
            </a:r>
            <a:r>
              <a:rPr lang="en-US" sz="2000" dirty="0" err="1" smtClean="0"/>
              <a:t>bunga</a:t>
            </a:r>
            <a:r>
              <a:rPr lang="en-US" sz="2000" dirty="0" smtClean="0"/>
              <a:t>	= 15 % pa</a:t>
            </a:r>
          </a:p>
          <a:p>
            <a:pPr>
              <a:buNone/>
            </a:pP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Tgl</a:t>
            </a:r>
            <a:r>
              <a:rPr lang="en-US" sz="2000" dirty="0" smtClean="0"/>
              <a:t> 21 s/d 30 </a:t>
            </a:r>
            <a:r>
              <a:rPr lang="en-US" sz="2000" dirty="0" err="1" smtClean="0"/>
              <a:t>bunga</a:t>
            </a:r>
            <a:r>
              <a:rPr lang="en-US" sz="2000" dirty="0" smtClean="0"/>
              <a:t>	= 20 % pa</a:t>
            </a:r>
          </a:p>
          <a:p>
            <a:pPr>
              <a:buNone/>
            </a:pPr>
            <a:r>
              <a:rPr lang="en-US" sz="2000" dirty="0" err="1" smtClean="0"/>
              <a:t>Pertanyaan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err="1" smtClean="0"/>
              <a:t>Hitunglah</a:t>
            </a:r>
            <a:r>
              <a:rPr lang="en-US" sz="2000" dirty="0" smtClean="0"/>
              <a:t> </a:t>
            </a:r>
            <a:r>
              <a:rPr lang="en-US" sz="2000" dirty="0" err="1" smtClean="0"/>
              <a:t>berapa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</a:t>
            </a:r>
            <a:r>
              <a:rPr lang="en-US" sz="2000" dirty="0" err="1" smtClean="0"/>
              <a:t>bersih</a:t>
            </a:r>
            <a:r>
              <a:rPr lang="en-US" sz="2000" dirty="0" smtClean="0"/>
              <a:t> yang </a:t>
            </a:r>
            <a:r>
              <a:rPr lang="en-US" sz="2000" dirty="0" err="1" smtClean="0"/>
              <a:t>Tn.Manase</a:t>
            </a:r>
            <a:r>
              <a:rPr lang="en-US" sz="2000" dirty="0" smtClean="0"/>
              <a:t> </a:t>
            </a:r>
            <a:r>
              <a:rPr lang="en-US" sz="2000" dirty="0" err="1" smtClean="0"/>
              <a:t>terima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menggunakan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saldo</a:t>
            </a:r>
            <a:r>
              <a:rPr lang="en-US" sz="2000" dirty="0" smtClean="0"/>
              <a:t> </a:t>
            </a:r>
            <a:r>
              <a:rPr lang="en-US" sz="2000" dirty="0" err="1" smtClean="0"/>
              <a:t>terendah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saldo</a:t>
            </a:r>
            <a:r>
              <a:rPr lang="en-US" sz="2000" dirty="0" smtClean="0"/>
              <a:t> </a:t>
            </a:r>
            <a:r>
              <a:rPr lang="en-US" sz="2000" dirty="0" err="1" smtClean="0"/>
              <a:t>harian</a:t>
            </a:r>
            <a:r>
              <a:rPr lang="en-US" sz="2000" dirty="0" smtClean="0"/>
              <a:t>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dikenakan</a:t>
            </a:r>
            <a:r>
              <a:rPr lang="en-US" sz="2000" dirty="0" smtClean="0"/>
              <a:t> </a:t>
            </a:r>
            <a:r>
              <a:rPr lang="en-US" sz="2000" dirty="0" err="1" smtClean="0"/>
              <a:t>pajak</a:t>
            </a:r>
            <a:r>
              <a:rPr lang="en-US" sz="2000" dirty="0" smtClean="0"/>
              <a:t> 15% . </a:t>
            </a:r>
            <a:r>
              <a:rPr lang="en-US" sz="2000" dirty="0" err="1" smtClean="0"/>
              <a:t>Kemudian</a:t>
            </a:r>
            <a:r>
              <a:rPr lang="en-US" sz="2000" dirty="0" smtClean="0"/>
              <a:t> </a:t>
            </a:r>
            <a:r>
              <a:rPr lang="en-US" sz="2000" dirty="0" err="1" smtClean="0"/>
              <a:t>buatkan</a:t>
            </a:r>
            <a:r>
              <a:rPr lang="en-US" sz="2000" dirty="0" smtClean="0"/>
              <a:t> </a:t>
            </a:r>
            <a:r>
              <a:rPr lang="en-US" sz="2000" dirty="0" err="1" smtClean="0"/>
              <a:t>laporan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err="1" smtClean="0"/>
              <a:t>buku</a:t>
            </a:r>
            <a:r>
              <a:rPr lang="en-US" sz="2000" dirty="0" smtClean="0"/>
              <a:t> </a:t>
            </a:r>
            <a:r>
              <a:rPr lang="en-US" sz="2000" dirty="0" err="1" smtClean="0"/>
              <a:t>tabungannya</a:t>
            </a:r>
            <a:r>
              <a:rPr lang="en-US" sz="2000" dirty="0" smtClean="0"/>
              <a:t>.  		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err="1" smtClean="0"/>
              <a:t>Penyelesaian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endParaRPr lang="en-US" sz="2000" b="1" u="sng" dirty="0" smtClean="0"/>
          </a:p>
          <a:p>
            <a:pPr>
              <a:buNone/>
            </a:pPr>
            <a:endParaRPr lang="en-US" sz="2000" b="1" u="sng" dirty="0" smtClean="0"/>
          </a:p>
          <a:p>
            <a:pPr>
              <a:buNone/>
            </a:pPr>
            <a:endParaRPr lang="en-US" sz="2000" b="1" u="sng" dirty="0" smtClean="0"/>
          </a:p>
          <a:p>
            <a:pPr>
              <a:buNone/>
            </a:pPr>
            <a:endParaRPr lang="en-US" sz="2000" b="1" u="sng" dirty="0" smtClean="0"/>
          </a:p>
          <a:p>
            <a:pPr>
              <a:buNone/>
            </a:pPr>
            <a:endParaRPr lang="en-US" sz="2000" b="1" u="sng" dirty="0" smtClean="0"/>
          </a:p>
          <a:p>
            <a:pPr>
              <a:buNone/>
            </a:pPr>
            <a:endParaRPr lang="en-US" sz="2000" b="1" u="sng" dirty="0" smtClean="0"/>
          </a:p>
          <a:p>
            <a:pPr>
              <a:buNone/>
            </a:pPr>
            <a:endParaRPr lang="en-US" sz="2000" b="1" u="sng" dirty="0" smtClean="0"/>
          </a:p>
          <a:p>
            <a:pPr marL="457200" indent="-457200">
              <a:buAutoNum type="arabicPeriod"/>
            </a:pPr>
            <a:r>
              <a:rPr lang="en-US" sz="2000" b="1" dirty="0" err="1" smtClean="0"/>
              <a:t>Perhitungan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bunga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dari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saldo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terendah</a:t>
            </a:r>
            <a:r>
              <a:rPr lang="en-US" sz="2000" b="1" dirty="0" smtClean="0"/>
              <a:t>.</a:t>
            </a:r>
          </a:p>
          <a:p>
            <a:pPr marL="457200" indent="-457200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Saldo</a:t>
            </a:r>
            <a:r>
              <a:rPr lang="en-US" sz="2000" dirty="0" smtClean="0"/>
              <a:t> </a:t>
            </a:r>
            <a:r>
              <a:rPr lang="en-US" sz="2000" dirty="0" err="1" smtClean="0"/>
              <a:t>terendah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4.000.000</a:t>
            </a:r>
          </a:p>
          <a:p>
            <a:pPr marL="457200" indent="-457200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Bunga</a:t>
            </a:r>
            <a:r>
              <a:rPr lang="en-US" sz="2000" dirty="0" smtClean="0"/>
              <a:t> = 4.000.000 x 18 % x 1/12	= </a:t>
            </a:r>
            <a:r>
              <a:rPr lang="en-US" sz="2000" dirty="0" err="1" smtClean="0"/>
              <a:t>Rp</a:t>
            </a:r>
            <a:r>
              <a:rPr lang="en-US" sz="2000" dirty="0" smtClean="0"/>
              <a:t> 60.000</a:t>
            </a:r>
          </a:p>
          <a:p>
            <a:pPr marL="457200" indent="-457200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Pajak</a:t>
            </a:r>
            <a:r>
              <a:rPr lang="en-US" sz="2000" dirty="0" smtClean="0"/>
              <a:t> 15 % x </a:t>
            </a:r>
            <a:r>
              <a:rPr lang="en-US" sz="2000" dirty="0" err="1" smtClean="0"/>
              <a:t>Rp</a:t>
            </a:r>
            <a:r>
              <a:rPr lang="en-US" sz="2000" dirty="0" smtClean="0"/>
              <a:t> 60.000		</a:t>
            </a:r>
            <a:r>
              <a:rPr lang="en-US" sz="2000" u="sng" dirty="0" smtClean="0"/>
              <a:t>= </a:t>
            </a:r>
            <a:r>
              <a:rPr lang="en-US" sz="2000" u="sng" dirty="0" err="1" smtClean="0"/>
              <a:t>Rp</a:t>
            </a:r>
            <a:r>
              <a:rPr lang="en-US" sz="2000" u="sng" dirty="0" smtClean="0"/>
              <a:t>   9.000 – </a:t>
            </a:r>
          </a:p>
          <a:p>
            <a:pPr marL="457200" indent="-457200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Bunga</a:t>
            </a:r>
            <a:r>
              <a:rPr lang="en-US" sz="2000" dirty="0" smtClean="0"/>
              <a:t> </a:t>
            </a:r>
            <a:r>
              <a:rPr lang="en-US" sz="2000" dirty="0" err="1" smtClean="0"/>
              <a:t>bersih</a:t>
            </a:r>
            <a:r>
              <a:rPr lang="en-US" sz="2000" dirty="0" smtClean="0"/>
              <a:t>				= </a:t>
            </a:r>
            <a:r>
              <a:rPr lang="en-US" sz="2000" dirty="0" err="1" smtClean="0"/>
              <a:t>Rp</a:t>
            </a:r>
            <a:r>
              <a:rPr lang="en-US" sz="2000" dirty="0" smtClean="0"/>
              <a:t> 51.000</a:t>
            </a:r>
          </a:p>
          <a:p>
            <a:pPr>
              <a:buNone/>
            </a:pPr>
            <a:endParaRPr lang="en-US" sz="2000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44" y="500042"/>
          <a:ext cx="8786875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2300304"/>
                <a:gridCol w="1757375"/>
                <a:gridCol w="1757375"/>
                <a:gridCol w="17573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Tgl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Mutasi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Debet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Kredit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Saldo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  <a:p>
                      <a:pPr algn="ctr"/>
                      <a:r>
                        <a:rPr lang="en-US" dirty="0" smtClean="0"/>
                        <a:t>10</a:t>
                      </a:r>
                    </a:p>
                    <a:p>
                      <a:pPr algn="ctr"/>
                      <a:r>
                        <a:rPr lang="en-US" dirty="0" smtClean="0"/>
                        <a:t>12</a:t>
                      </a:r>
                    </a:p>
                    <a:p>
                      <a:pPr algn="ctr"/>
                      <a:r>
                        <a:rPr lang="en-US" dirty="0" smtClean="0"/>
                        <a:t>16</a:t>
                      </a:r>
                    </a:p>
                    <a:p>
                      <a:pPr algn="ctr"/>
                      <a:r>
                        <a:rPr lang="en-US" dirty="0" smtClean="0"/>
                        <a:t>20</a:t>
                      </a:r>
                    </a:p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Transfer </a:t>
                      </a:r>
                      <a:r>
                        <a:rPr lang="en-US" dirty="0" err="1" smtClean="0"/>
                        <a:t>masuk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5.000.000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6.000.000</a:t>
                      </a:r>
                    </a:p>
                    <a:p>
                      <a:pPr algn="ctr"/>
                      <a:r>
                        <a:rPr lang="en-US" dirty="0" smtClean="0"/>
                        <a:t>4.000.000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1.000.000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6.000.000</a:t>
                      </a:r>
                    </a:p>
                    <a:p>
                      <a:pPr algn="ctr"/>
                      <a:r>
                        <a:rPr lang="en-US" dirty="0" smtClean="0"/>
                        <a:t>10.000.000</a:t>
                      </a:r>
                    </a:p>
                    <a:p>
                      <a:pPr algn="ctr"/>
                      <a:r>
                        <a:rPr lang="en-US" dirty="0" smtClean="0"/>
                        <a:t>  7.000.000</a:t>
                      </a:r>
                    </a:p>
                    <a:p>
                      <a:pPr algn="ctr"/>
                      <a:r>
                        <a:rPr lang="en-US" dirty="0" smtClean="0"/>
                        <a:t>  9.000.000</a:t>
                      </a:r>
                    </a:p>
                    <a:p>
                      <a:pPr algn="ctr"/>
                      <a:r>
                        <a:rPr lang="en-US" dirty="0" smtClean="0"/>
                        <a:t>  4.000.000</a:t>
                      </a:r>
                    </a:p>
                    <a:p>
                      <a:pPr algn="ctr"/>
                      <a:r>
                        <a:rPr lang="en-US" dirty="0" smtClean="0"/>
                        <a:t>  5.000.000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85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2. </a:t>
            </a:r>
            <a:r>
              <a:rPr lang="en-US" sz="2000" b="1" dirty="0" err="1" smtClean="0"/>
              <a:t>Perhitungan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bunga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dari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saldo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harian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saldo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mengendap</a:t>
            </a:r>
            <a:r>
              <a:rPr lang="en-US" sz="2000" b="1" dirty="0" smtClean="0"/>
              <a:t>)  .1 </a:t>
            </a:r>
            <a:r>
              <a:rPr lang="en-US" sz="2000" b="1" dirty="0" err="1" smtClean="0"/>
              <a:t>tahun</a:t>
            </a:r>
            <a:r>
              <a:rPr lang="en-US" sz="2000" b="1" dirty="0" smtClean="0"/>
              <a:t>= 365 </a:t>
            </a:r>
            <a:r>
              <a:rPr lang="en-US" sz="2000" b="1" dirty="0" err="1" smtClean="0"/>
              <a:t>hari</a:t>
            </a:r>
            <a:r>
              <a:rPr lang="en-US" sz="2000" dirty="0" smtClean="0"/>
              <a:t> 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dirty="0" smtClean="0"/>
              <a:t>Total </a:t>
            </a:r>
            <a:r>
              <a:rPr lang="en-US" sz="2000" dirty="0" err="1" smtClean="0"/>
              <a:t>buga</a:t>
            </a:r>
            <a:r>
              <a:rPr lang="en-US" sz="2000" dirty="0" smtClean="0"/>
              <a:t> </a:t>
            </a:r>
            <a:r>
              <a:rPr lang="en-US" sz="2000" dirty="0" err="1" smtClean="0"/>
              <a:t>harian</a:t>
            </a:r>
            <a:r>
              <a:rPr lang="en-US" sz="2000" dirty="0" smtClean="0"/>
              <a:t>							</a:t>
            </a:r>
            <a:r>
              <a:rPr lang="en-US" sz="2000" dirty="0" err="1" smtClean="0"/>
              <a:t>Rp</a:t>
            </a:r>
            <a:r>
              <a:rPr lang="en-US" sz="2000" dirty="0" smtClean="0"/>
              <a:t> 86.084</a:t>
            </a:r>
          </a:p>
          <a:p>
            <a:pPr>
              <a:buNone/>
            </a:pPr>
            <a:r>
              <a:rPr lang="en-US" sz="2000" dirty="0" err="1" smtClean="0"/>
              <a:t>Pajak</a:t>
            </a:r>
            <a:r>
              <a:rPr lang="en-US" sz="2000" dirty="0" smtClean="0"/>
              <a:t> 15 %							</a:t>
            </a:r>
            <a:r>
              <a:rPr lang="en-US" sz="2000" u="sng" dirty="0" err="1" smtClean="0"/>
              <a:t>Rp</a:t>
            </a:r>
            <a:r>
              <a:rPr lang="en-US" sz="2000" u="sng" dirty="0" smtClean="0"/>
              <a:t> 12.913 –</a:t>
            </a:r>
          </a:p>
          <a:p>
            <a:pPr>
              <a:buNone/>
            </a:pPr>
            <a:r>
              <a:rPr lang="en-US" sz="2000" dirty="0" err="1" smtClean="0"/>
              <a:t>Bunga</a:t>
            </a:r>
            <a:r>
              <a:rPr lang="en-US" sz="2000" dirty="0" smtClean="0"/>
              <a:t> </a:t>
            </a:r>
            <a:r>
              <a:rPr lang="en-US" sz="2000" dirty="0" err="1" smtClean="0"/>
              <a:t>bersih</a:t>
            </a:r>
            <a:r>
              <a:rPr lang="en-US" sz="2000" dirty="0" smtClean="0"/>
              <a:t>							</a:t>
            </a:r>
            <a:r>
              <a:rPr lang="en-US" sz="2000" dirty="0" err="1" smtClean="0"/>
              <a:t>Rp</a:t>
            </a:r>
            <a:r>
              <a:rPr lang="en-US" sz="2000" dirty="0" smtClean="0"/>
              <a:t> 73.171</a:t>
            </a:r>
          </a:p>
          <a:p>
            <a:pPr>
              <a:buNone/>
            </a:pPr>
            <a:r>
              <a:rPr lang="en-US" sz="2000" u="sng" dirty="0" smtClean="0"/>
              <a:t> </a:t>
            </a:r>
            <a:endParaRPr lang="en-US" sz="2000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45" y="571480"/>
          <a:ext cx="8786875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39"/>
                <a:gridCol w="1371611"/>
                <a:gridCol w="1757375"/>
                <a:gridCol w="1585922"/>
                <a:gridCol w="19288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Waktu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mengendap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Hari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Saldo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Suku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bunga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Besar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bunga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Tgl</a:t>
                      </a:r>
                      <a:r>
                        <a:rPr lang="en-US" dirty="0" smtClean="0"/>
                        <a:t>. 1 – 9</a:t>
                      </a:r>
                    </a:p>
                    <a:p>
                      <a:r>
                        <a:rPr lang="en-US" dirty="0" err="1" smtClean="0"/>
                        <a:t>Tgl</a:t>
                      </a:r>
                      <a:r>
                        <a:rPr lang="en-US" dirty="0" smtClean="0"/>
                        <a:t>. 10</a:t>
                      </a:r>
                    </a:p>
                    <a:p>
                      <a:r>
                        <a:rPr lang="en-US" dirty="0" err="1" smtClean="0"/>
                        <a:t>Tgl</a:t>
                      </a:r>
                      <a:r>
                        <a:rPr lang="en-US" dirty="0" smtClean="0"/>
                        <a:t>. 11</a:t>
                      </a:r>
                    </a:p>
                    <a:p>
                      <a:r>
                        <a:rPr lang="en-US" dirty="0" err="1" smtClean="0"/>
                        <a:t>Tgl</a:t>
                      </a:r>
                      <a:r>
                        <a:rPr lang="en-US" dirty="0" smtClean="0"/>
                        <a:t>. 12 – 15</a:t>
                      </a:r>
                    </a:p>
                    <a:p>
                      <a:r>
                        <a:rPr lang="en-US" dirty="0" smtClean="0"/>
                        <a:t>Tgl.16 – 19</a:t>
                      </a:r>
                    </a:p>
                    <a:p>
                      <a:r>
                        <a:rPr lang="en-US" dirty="0" err="1" smtClean="0"/>
                        <a:t>Tgl</a:t>
                      </a:r>
                      <a:r>
                        <a:rPr lang="en-US" dirty="0" smtClean="0"/>
                        <a:t>. 20</a:t>
                      </a:r>
                    </a:p>
                    <a:p>
                      <a:r>
                        <a:rPr lang="en-US" dirty="0" err="1" smtClean="0"/>
                        <a:t>Tgl</a:t>
                      </a:r>
                      <a:r>
                        <a:rPr lang="en-US" dirty="0" smtClean="0"/>
                        <a:t>. 21 – 29</a:t>
                      </a:r>
                    </a:p>
                    <a:p>
                      <a:r>
                        <a:rPr lang="en-US" dirty="0" err="1" smtClean="0"/>
                        <a:t>Tgl</a:t>
                      </a:r>
                      <a:r>
                        <a:rPr lang="en-US" dirty="0" smtClean="0"/>
                        <a:t>. 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</a:p>
                    <a:p>
                      <a:pPr algn="ctr"/>
                      <a:r>
                        <a:rPr lang="en-US" dirty="0" smtClean="0"/>
                        <a:t>1</a:t>
                      </a:r>
                    </a:p>
                    <a:p>
                      <a:pPr algn="ctr"/>
                      <a:r>
                        <a:rPr lang="en-US" dirty="0" smtClean="0"/>
                        <a:t>1</a:t>
                      </a:r>
                    </a:p>
                    <a:p>
                      <a:pPr algn="ctr"/>
                      <a:r>
                        <a:rPr lang="en-US" dirty="0" smtClean="0"/>
                        <a:t>4</a:t>
                      </a:r>
                    </a:p>
                    <a:p>
                      <a:pPr algn="ctr"/>
                      <a:r>
                        <a:rPr lang="en-US" dirty="0" smtClean="0"/>
                        <a:t>4</a:t>
                      </a:r>
                    </a:p>
                    <a:p>
                      <a:pPr algn="ctr"/>
                      <a:r>
                        <a:rPr lang="en-US" dirty="0" smtClean="0"/>
                        <a:t>1</a:t>
                      </a:r>
                    </a:p>
                    <a:p>
                      <a:pPr algn="ctr"/>
                      <a:r>
                        <a:rPr lang="en-US" dirty="0" smtClean="0"/>
                        <a:t>9</a:t>
                      </a:r>
                    </a:p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6.000.000</a:t>
                      </a:r>
                    </a:p>
                    <a:p>
                      <a:pPr algn="ctr"/>
                      <a:r>
                        <a:rPr lang="en-US" dirty="0" smtClean="0"/>
                        <a:t>10.000.000</a:t>
                      </a:r>
                    </a:p>
                    <a:p>
                      <a:pPr algn="ctr"/>
                      <a:r>
                        <a:rPr lang="en-US" dirty="0" smtClean="0"/>
                        <a:t>10.000.000</a:t>
                      </a:r>
                    </a:p>
                    <a:p>
                      <a:pPr algn="ctr"/>
                      <a:r>
                        <a:rPr lang="en-US" dirty="0" smtClean="0"/>
                        <a:t>7.000.000</a:t>
                      </a:r>
                    </a:p>
                    <a:p>
                      <a:pPr algn="ctr"/>
                      <a:r>
                        <a:rPr lang="en-US" dirty="0" smtClean="0"/>
                        <a:t>9.000.000</a:t>
                      </a:r>
                    </a:p>
                    <a:p>
                      <a:pPr algn="ctr"/>
                      <a:r>
                        <a:rPr lang="en-US" dirty="0" smtClean="0"/>
                        <a:t>4.000.000</a:t>
                      </a:r>
                    </a:p>
                    <a:p>
                      <a:pPr algn="ctr"/>
                      <a:r>
                        <a:rPr lang="en-US" dirty="0" smtClean="0"/>
                        <a:t>4.000.000</a:t>
                      </a:r>
                    </a:p>
                    <a:p>
                      <a:pPr algn="ctr"/>
                      <a:r>
                        <a:rPr lang="en-US" dirty="0" smtClean="0"/>
                        <a:t>5.000.000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18 %</a:t>
                      </a:r>
                    </a:p>
                    <a:p>
                      <a:pPr algn="ctr"/>
                      <a:r>
                        <a:rPr lang="en-US" dirty="0" smtClean="0"/>
                        <a:t>18 %</a:t>
                      </a:r>
                    </a:p>
                    <a:p>
                      <a:pPr algn="ctr"/>
                      <a:r>
                        <a:rPr lang="en-US" dirty="0" smtClean="0"/>
                        <a:t>15 %</a:t>
                      </a:r>
                    </a:p>
                    <a:p>
                      <a:pPr algn="ctr"/>
                      <a:r>
                        <a:rPr lang="en-US" dirty="0" smtClean="0"/>
                        <a:t>15 %</a:t>
                      </a:r>
                    </a:p>
                    <a:p>
                      <a:pPr algn="ctr"/>
                      <a:r>
                        <a:rPr lang="en-US" dirty="0" smtClean="0"/>
                        <a:t>15 %</a:t>
                      </a:r>
                    </a:p>
                    <a:p>
                      <a:pPr algn="ctr"/>
                      <a:r>
                        <a:rPr lang="en-US" dirty="0" smtClean="0"/>
                        <a:t>15 %</a:t>
                      </a:r>
                    </a:p>
                    <a:p>
                      <a:pPr algn="ctr"/>
                      <a:r>
                        <a:rPr lang="en-US" dirty="0" smtClean="0"/>
                        <a:t>20 %</a:t>
                      </a:r>
                    </a:p>
                    <a:p>
                      <a:pPr algn="ctr"/>
                      <a:r>
                        <a:rPr lang="en-US" dirty="0" smtClean="0"/>
                        <a:t>20 %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26.630</a:t>
                      </a:r>
                    </a:p>
                    <a:p>
                      <a:pPr algn="ctr"/>
                      <a:r>
                        <a:rPr lang="en-US" dirty="0" smtClean="0"/>
                        <a:t>   4.932</a:t>
                      </a:r>
                    </a:p>
                    <a:p>
                      <a:pPr algn="ctr"/>
                      <a:r>
                        <a:rPr lang="en-US" dirty="0" smtClean="0"/>
                        <a:t>   4.110</a:t>
                      </a:r>
                    </a:p>
                    <a:p>
                      <a:pPr algn="ctr"/>
                      <a:r>
                        <a:rPr lang="en-US" dirty="0" smtClean="0"/>
                        <a:t>11.507</a:t>
                      </a:r>
                    </a:p>
                    <a:p>
                      <a:pPr algn="ctr"/>
                      <a:r>
                        <a:rPr lang="en-US" dirty="0" smtClean="0"/>
                        <a:t>14.795</a:t>
                      </a:r>
                    </a:p>
                    <a:p>
                      <a:pPr algn="ctr"/>
                      <a:r>
                        <a:rPr lang="en-US" dirty="0" smtClean="0"/>
                        <a:t>  1.644</a:t>
                      </a:r>
                    </a:p>
                    <a:p>
                      <a:pPr algn="ctr"/>
                      <a:r>
                        <a:rPr lang="en-US" dirty="0" smtClean="0"/>
                        <a:t>19.726</a:t>
                      </a:r>
                    </a:p>
                    <a:p>
                      <a:pPr algn="ctr"/>
                      <a:r>
                        <a:rPr lang="en-US" dirty="0" smtClean="0"/>
                        <a:t>   2.740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b="1" dirty="0" err="1" smtClean="0"/>
              <a:t>Laporan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Rekening</a:t>
            </a:r>
            <a:r>
              <a:rPr lang="en-US" sz="2000" b="1" dirty="0" smtClean="0"/>
              <a:t> Tabungan</a:t>
            </a:r>
          </a:p>
          <a:p>
            <a:pPr algn="ctr">
              <a:buNone/>
            </a:pPr>
            <a:r>
              <a:rPr lang="en-US" sz="2000" b="1" dirty="0" smtClean="0"/>
              <a:t>Tn. </a:t>
            </a:r>
            <a:r>
              <a:rPr lang="en-US" sz="2000" b="1" dirty="0" err="1" smtClean="0"/>
              <a:t>Manase</a:t>
            </a:r>
            <a:r>
              <a:rPr lang="en-US" sz="2000" b="1" dirty="0" smtClean="0"/>
              <a:t> per 30 </a:t>
            </a:r>
            <a:r>
              <a:rPr lang="en-US" sz="2000" b="1" dirty="0" err="1" smtClean="0"/>
              <a:t>Juni</a:t>
            </a:r>
            <a:r>
              <a:rPr lang="en-US" sz="2000" b="1" dirty="0" smtClean="0"/>
              <a:t> 2015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45" y="861668"/>
          <a:ext cx="8858310" cy="278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62"/>
                <a:gridCol w="1771662"/>
                <a:gridCol w="1771662"/>
                <a:gridCol w="1771662"/>
                <a:gridCol w="1771662"/>
              </a:tblGrid>
              <a:tr h="49784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Tanggal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Mutasi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Debet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Kredit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Saldo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784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  <a:p>
                      <a:pPr algn="ctr"/>
                      <a:r>
                        <a:rPr lang="en-US" dirty="0" smtClean="0"/>
                        <a:t>10</a:t>
                      </a:r>
                    </a:p>
                    <a:p>
                      <a:pPr algn="ctr"/>
                      <a:r>
                        <a:rPr lang="en-US" dirty="0" smtClean="0"/>
                        <a:t>12</a:t>
                      </a:r>
                    </a:p>
                    <a:p>
                      <a:pPr algn="ctr"/>
                      <a:r>
                        <a:rPr lang="en-US" dirty="0" smtClean="0"/>
                        <a:t>16</a:t>
                      </a:r>
                    </a:p>
                    <a:p>
                      <a:pPr algn="ctr"/>
                      <a:r>
                        <a:rPr lang="en-US" dirty="0" smtClean="0"/>
                        <a:t>20</a:t>
                      </a:r>
                    </a:p>
                    <a:p>
                      <a:pPr algn="ctr"/>
                      <a:r>
                        <a:rPr lang="en-US" dirty="0" smtClean="0"/>
                        <a:t>30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Transfer </a:t>
                      </a:r>
                      <a:r>
                        <a:rPr lang="en-US" dirty="0" err="1" smtClean="0"/>
                        <a:t>masuk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Setor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tunai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Bunga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tabungan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5.000.000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     12.913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6.000.000</a:t>
                      </a:r>
                    </a:p>
                    <a:p>
                      <a:pPr algn="ctr"/>
                      <a:r>
                        <a:rPr lang="en-US" dirty="0" smtClean="0"/>
                        <a:t>4.000.000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2.000.000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1.000.000</a:t>
                      </a:r>
                    </a:p>
                    <a:p>
                      <a:pPr algn="ctr"/>
                      <a:r>
                        <a:rPr lang="en-US" dirty="0" smtClean="0"/>
                        <a:t>     86.084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6.000.000</a:t>
                      </a:r>
                    </a:p>
                    <a:p>
                      <a:pPr algn="ctr"/>
                      <a:r>
                        <a:rPr lang="en-US" dirty="0" smtClean="0"/>
                        <a:t>10.000.000</a:t>
                      </a:r>
                    </a:p>
                    <a:p>
                      <a:pPr algn="ctr"/>
                      <a:r>
                        <a:rPr lang="en-US" dirty="0" smtClean="0"/>
                        <a:t>  7.000.000</a:t>
                      </a:r>
                    </a:p>
                    <a:p>
                      <a:pPr algn="ctr"/>
                      <a:r>
                        <a:rPr lang="en-US" dirty="0" smtClean="0"/>
                        <a:t>  9.000.000</a:t>
                      </a:r>
                    </a:p>
                    <a:p>
                      <a:pPr algn="ctr"/>
                      <a:r>
                        <a:rPr lang="en-US" dirty="0" smtClean="0"/>
                        <a:t>  4.000.000</a:t>
                      </a:r>
                    </a:p>
                    <a:p>
                      <a:pPr algn="ctr"/>
                      <a:r>
                        <a:rPr lang="en-US" dirty="0" smtClean="0"/>
                        <a:t>  5.000.000</a:t>
                      </a:r>
                    </a:p>
                    <a:p>
                      <a:pPr algn="ctr"/>
                      <a:r>
                        <a:rPr lang="en-US" dirty="0" smtClean="0"/>
                        <a:t>  5.086.084</a:t>
                      </a:r>
                    </a:p>
                    <a:p>
                      <a:pPr algn="l"/>
                      <a:r>
                        <a:rPr lang="en-US" dirty="0" smtClean="0"/>
                        <a:t>       5.073.171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400" dirty="0" err="1" smtClean="0"/>
              <a:t>Soal</a:t>
            </a:r>
            <a:endParaRPr lang="en-US" sz="2400" dirty="0" smtClean="0"/>
          </a:p>
          <a:p>
            <a:pPr>
              <a:buNone/>
            </a:pPr>
            <a:r>
              <a:rPr lang="en-US" sz="2200" dirty="0" err="1" smtClean="0"/>
              <a:t>Transaksi</a:t>
            </a:r>
            <a:r>
              <a:rPr lang="en-US" sz="2200" dirty="0" smtClean="0"/>
              <a:t> yang </a:t>
            </a:r>
            <a:r>
              <a:rPr lang="en-US" sz="2200" dirty="0" err="1" smtClean="0"/>
              <a:t>terjadi</a:t>
            </a:r>
            <a:r>
              <a:rPr lang="en-US" sz="2200" dirty="0" smtClean="0"/>
              <a:t> </a:t>
            </a:r>
            <a:r>
              <a:rPr lang="en-US" sz="2200" dirty="0" err="1" smtClean="0"/>
              <a:t>di</a:t>
            </a:r>
            <a:r>
              <a:rPr lang="en-US" sz="2200" dirty="0" smtClean="0"/>
              <a:t> </a:t>
            </a:r>
            <a:r>
              <a:rPr lang="en-US" sz="2200" dirty="0" err="1" smtClean="0"/>
              <a:t>rekening</a:t>
            </a:r>
            <a:r>
              <a:rPr lang="en-US" sz="2200" dirty="0" smtClean="0"/>
              <a:t> </a:t>
            </a:r>
            <a:r>
              <a:rPr lang="en-US" sz="2200" dirty="0" err="1" smtClean="0"/>
              <a:t>tabungan</a:t>
            </a:r>
            <a:r>
              <a:rPr lang="en-US" sz="2200" dirty="0" smtClean="0"/>
              <a:t> </a:t>
            </a:r>
            <a:r>
              <a:rPr lang="en-US" sz="2200" dirty="0" err="1" smtClean="0"/>
              <a:t>Tn.Maruba</a:t>
            </a:r>
            <a:r>
              <a:rPr lang="en-US" sz="2200" dirty="0" smtClean="0"/>
              <a:t> </a:t>
            </a:r>
            <a:r>
              <a:rPr lang="en-US" sz="2200" dirty="0" err="1" smtClean="0"/>
              <a:t>selama</a:t>
            </a:r>
            <a:r>
              <a:rPr lang="en-US" sz="2200" dirty="0" smtClean="0"/>
              <a:t> </a:t>
            </a:r>
            <a:r>
              <a:rPr lang="en-US" sz="2200" dirty="0" err="1" smtClean="0"/>
              <a:t>bulan</a:t>
            </a:r>
            <a:r>
              <a:rPr lang="en-US" sz="2200" dirty="0" smtClean="0"/>
              <a:t> </a:t>
            </a:r>
            <a:r>
              <a:rPr lang="en-US" sz="2200" dirty="0" err="1" smtClean="0"/>
              <a:t>Juli</a:t>
            </a:r>
            <a:r>
              <a:rPr lang="en-US" sz="2200" dirty="0" smtClean="0"/>
              <a:t> 2015 :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. 4 </a:t>
            </a:r>
            <a:r>
              <a:rPr lang="en-US" sz="2200" dirty="0" err="1" smtClean="0"/>
              <a:t>Juli</a:t>
            </a:r>
            <a:r>
              <a:rPr lang="en-US" sz="2200" dirty="0" smtClean="0"/>
              <a:t> </a:t>
            </a:r>
            <a:r>
              <a:rPr lang="en-US" sz="2200" dirty="0" err="1" smtClean="0"/>
              <a:t>setor</a:t>
            </a:r>
            <a:r>
              <a:rPr lang="en-US" sz="2200" dirty="0" smtClean="0"/>
              <a:t> </a:t>
            </a:r>
            <a:r>
              <a:rPr lang="en-US" sz="2200" dirty="0" err="1" smtClean="0"/>
              <a:t>tunai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12.000.000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. 9 </a:t>
            </a:r>
            <a:r>
              <a:rPr lang="en-US" sz="2200" dirty="0" err="1" smtClean="0"/>
              <a:t>Juli</a:t>
            </a:r>
            <a:r>
              <a:rPr lang="en-US" sz="2200" dirty="0" smtClean="0"/>
              <a:t> </a:t>
            </a:r>
            <a:r>
              <a:rPr lang="en-US" sz="2200" dirty="0" err="1" smtClean="0"/>
              <a:t>setor</a:t>
            </a:r>
            <a:r>
              <a:rPr lang="en-US" sz="2200" dirty="0" smtClean="0"/>
              <a:t> </a:t>
            </a:r>
            <a:r>
              <a:rPr lang="en-US" sz="2200" dirty="0" err="1" smtClean="0"/>
              <a:t>tunai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  8.000.000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. 12 </a:t>
            </a:r>
            <a:r>
              <a:rPr lang="en-US" sz="2200" dirty="0" err="1" smtClean="0"/>
              <a:t>Juli</a:t>
            </a:r>
            <a:r>
              <a:rPr lang="en-US" sz="2200" dirty="0" smtClean="0"/>
              <a:t> </a:t>
            </a:r>
            <a:r>
              <a:rPr lang="en-US" sz="2200" dirty="0" err="1" smtClean="0"/>
              <a:t>tarik</a:t>
            </a:r>
            <a:r>
              <a:rPr lang="en-US" sz="2200" dirty="0" smtClean="0"/>
              <a:t> </a:t>
            </a:r>
            <a:r>
              <a:rPr lang="en-US" sz="2200" dirty="0" err="1" smtClean="0"/>
              <a:t>tunai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  6.000.000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. 15 </a:t>
            </a:r>
            <a:r>
              <a:rPr lang="en-US" sz="2200" dirty="0" err="1" smtClean="0"/>
              <a:t>Juli</a:t>
            </a:r>
            <a:r>
              <a:rPr lang="en-US" sz="2200" dirty="0" smtClean="0"/>
              <a:t> </a:t>
            </a:r>
            <a:r>
              <a:rPr lang="en-US" sz="2200" dirty="0" err="1" smtClean="0"/>
              <a:t>trasfer</a:t>
            </a:r>
            <a:r>
              <a:rPr lang="en-US" sz="2200" dirty="0" smtClean="0"/>
              <a:t> </a:t>
            </a:r>
            <a:r>
              <a:rPr lang="en-US" sz="2200" dirty="0" err="1" smtClean="0"/>
              <a:t>masuk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  4.000.000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. 20 </a:t>
            </a:r>
            <a:r>
              <a:rPr lang="en-US" sz="2200" dirty="0" err="1" smtClean="0"/>
              <a:t>Juli</a:t>
            </a:r>
            <a:r>
              <a:rPr lang="en-US" sz="2200" dirty="0" smtClean="0"/>
              <a:t> </a:t>
            </a:r>
            <a:r>
              <a:rPr lang="en-US" sz="2200" dirty="0" err="1" smtClean="0"/>
              <a:t>tarik</a:t>
            </a:r>
            <a:r>
              <a:rPr lang="en-US" sz="2200" dirty="0" smtClean="0"/>
              <a:t> </a:t>
            </a:r>
            <a:r>
              <a:rPr lang="en-US" sz="2200" dirty="0" err="1" smtClean="0"/>
              <a:t>tunai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10.000.000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. 25 </a:t>
            </a:r>
            <a:r>
              <a:rPr lang="en-US" sz="2200" dirty="0" err="1" smtClean="0"/>
              <a:t>Juli</a:t>
            </a:r>
            <a:r>
              <a:rPr lang="en-US" sz="2200" dirty="0" smtClean="0"/>
              <a:t> </a:t>
            </a:r>
            <a:r>
              <a:rPr lang="en-US" sz="2200" dirty="0" err="1" smtClean="0"/>
              <a:t>Trasfer</a:t>
            </a:r>
            <a:r>
              <a:rPr lang="en-US" sz="2200" dirty="0" smtClean="0"/>
              <a:t> </a:t>
            </a:r>
            <a:r>
              <a:rPr lang="en-US" sz="2200" dirty="0" err="1" smtClean="0"/>
              <a:t>keluar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  2.000.000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. 30 </a:t>
            </a:r>
            <a:r>
              <a:rPr lang="en-US" sz="2200" dirty="0" err="1" smtClean="0"/>
              <a:t>Juli</a:t>
            </a:r>
            <a:r>
              <a:rPr lang="en-US" sz="2200" dirty="0" smtClean="0"/>
              <a:t> </a:t>
            </a:r>
            <a:r>
              <a:rPr lang="en-US" sz="2200" dirty="0" err="1" smtClean="0"/>
              <a:t>setor</a:t>
            </a:r>
            <a:r>
              <a:rPr lang="en-US" sz="2200" dirty="0" smtClean="0"/>
              <a:t> </a:t>
            </a:r>
            <a:r>
              <a:rPr lang="en-US" sz="2200" dirty="0" err="1" smtClean="0"/>
              <a:t>tunai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  3.000.000</a:t>
            </a:r>
          </a:p>
          <a:p>
            <a:pPr>
              <a:buNone/>
            </a:pPr>
            <a:r>
              <a:rPr lang="en-US" sz="2200" dirty="0" err="1" smtClean="0"/>
              <a:t>Pembebanan</a:t>
            </a:r>
            <a:r>
              <a:rPr lang="en-US" sz="2200" dirty="0" smtClean="0"/>
              <a:t> </a:t>
            </a:r>
            <a:r>
              <a:rPr lang="en-US" sz="2200" dirty="0" err="1" smtClean="0"/>
              <a:t>suku</a:t>
            </a:r>
            <a:r>
              <a:rPr lang="en-US" sz="2200" dirty="0" smtClean="0"/>
              <a:t> </a:t>
            </a:r>
            <a:r>
              <a:rPr lang="en-US" sz="2200" dirty="0" err="1" smtClean="0"/>
              <a:t>bunga</a:t>
            </a:r>
            <a:r>
              <a:rPr lang="en-US" sz="2200" dirty="0" smtClean="0"/>
              <a:t> 18 % </a:t>
            </a:r>
            <a:r>
              <a:rPr lang="en-US" sz="2200" dirty="0" err="1" smtClean="0"/>
              <a:t>untuk</a:t>
            </a:r>
            <a:r>
              <a:rPr lang="en-US" sz="2200" dirty="0" smtClean="0"/>
              <a:t> </a:t>
            </a:r>
            <a:r>
              <a:rPr lang="en-US" sz="2200" dirty="0" err="1" smtClean="0"/>
              <a:t>perhitungan</a:t>
            </a:r>
            <a:r>
              <a:rPr lang="en-US" sz="2200" dirty="0" smtClean="0"/>
              <a:t> </a:t>
            </a:r>
            <a:r>
              <a:rPr lang="en-US" sz="2200" dirty="0" err="1" smtClean="0"/>
              <a:t>saldo</a:t>
            </a:r>
            <a:r>
              <a:rPr lang="en-US" sz="2200" dirty="0" smtClean="0"/>
              <a:t> </a:t>
            </a:r>
            <a:r>
              <a:rPr lang="en-US" sz="2200" dirty="0" err="1" smtClean="0"/>
              <a:t>terendah</a:t>
            </a:r>
            <a:r>
              <a:rPr lang="en-US" sz="2200" dirty="0" smtClean="0"/>
              <a:t>,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untuk</a:t>
            </a:r>
            <a:r>
              <a:rPr lang="en-US" sz="2200" dirty="0" smtClean="0"/>
              <a:t> </a:t>
            </a:r>
            <a:r>
              <a:rPr lang="en-US" sz="2200" dirty="0" err="1" smtClean="0"/>
              <a:t>saldo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err="1" smtClean="0"/>
              <a:t>harian</a:t>
            </a:r>
            <a:r>
              <a:rPr lang="en-US" sz="2200" dirty="0" smtClean="0"/>
              <a:t> (</a:t>
            </a:r>
            <a:r>
              <a:rPr lang="en-US" sz="2200" dirty="0" err="1" smtClean="0"/>
              <a:t>lamanya</a:t>
            </a:r>
            <a:r>
              <a:rPr lang="en-US" sz="2200" dirty="0" smtClean="0"/>
              <a:t> </a:t>
            </a:r>
            <a:r>
              <a:rPr lang="en-US" sz="2200" dirty="0" err="1" smtClean="0"/>
              <a:t>saldo</a:t>
            </a:r>
            <a:r>
              <a:rPr lang="en-US" sz="2200" dirty="0" smtClean="0"/>
              <a:t> </a:t>
            </a:r>
            <a:r>
              <a:rPr lang="en-US" sz="2200" dirty="0" err="1" smtClean="0"/>
              <a:t>mengendap</a:t>
            </a:r>
            <a:r>
              <a:rPr lang="en-US" sz="2200" dirty="0" smtClean="0"/>
              <a:t>) </a:t>
            </a:r>
            <a:r>
              <a:rPr lang="en-US" sz="2200" dirty="0" err="1" smtClean="0"/>
              <a:t>suku</a:t>
            </a:r>
            <a:r>
              <a:rPr lang="en-US" sz="2200" dirty="0" smtClean="0"/>
              <a:t> </a:t>
            </a:r>
            <a:r>
              <a:rPr lang="en-US" sz="2200" dirty="0" err="1" smtClean="0"/>
              <a:t>bunga</a:t>
            </a:r>
            <a:r>
              <a:rPr lang="en-US" sz="2200" dirty="0" smtClean="0"/>
              <a:t> floating  </a:t>
            </a:r>
            <a:r>
              <a:rPr lang="en-US" sz="2200" dirty="0" err="1" smtClean="0"/>
              <a:t>sebagai</a:t>
            </a:r>
            <a:r>
              <a:rPr lang="en-US" sz="2200" dirty="0" smtClean="0"/>
              <a:t> </a:t>
            </a:r>
            <a:r>
              <a:rPr lang="en-US" sz="2200" dirty="0" err="1" smtClean="0"/>
              <a:t>berukut</a:t>
            </a:r>
            <a:r>
              <a:rPr lang="en-US" sz="2200" dirty="0" smtClean="0"/>
              <a:t> : 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. 1 </a:t>
            </a:r>
            <a:r>
              <a:rPr lang="en-US" sz="2200" dirty="0" err="1" smtClean="0"/>
              <a:t>juli</a:t>
            </a:r>
            <a:r>
              <a:rPr lang="en-US" sz="2200" dirty="0" smtClean="0"/>
              <a:t>		= 20 % pa	</a:t>
            </a:r>
            <a:r>
              <a:rPr lang="en-US" sz="2200" dirty="0" err="1" smtClean="0"/>
              <a:t>Tgl</a:t>
            </a:r>
            <a:r>
              <a:rPr lang="en-US" sz="2200" dirty="0" smtClean="0"/>
              <a:t>. 20 </a:t>
            </a:r>
            <a:r>
              <a:rPr lang="en-US" sz="2200" dirty="0" err="1" smtClean="0"/>
              <a:t>Juli</a:t>
            </a:r>
            <a:r>
              <a:rPr lang="en-US" sz="2200" dirty="0" smtClean="0"/>
              <a:t>	= 20,5% pa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. 10 </a:t>
            </a:r>
            <a:r>
              <a:rPr lang="en-US" sz="2200" dirty="0" err="1" smtClean="0"/>
              <a:t>juli</a:t>
            </a:r>
            <a:r>
              <a:rPr lang="en-US" sz="2200" dirty="0" smtClean="0"/>
              <a:t>	= 21.25 % pa	</a:t>
            </a:r>
            <a:r>
              <a:rPr lang="en-US" sz="2200" dirty="0" err="1" smtClean="0"/>
              <a:t>Tgl</a:t>
            </a:r>
            <a:r>
              <a:rPr lang="en-US" sz="2200" dirty="0" smtClean="0"/>
              <a:t>. 25 </a:t>
            </a:r>
            <a:r>
              <a:rPr lang="en-US" sz="2200" dirty="0" err="1" smtClean="0"/>
              <a:t>Juli</a:t>
            </a:r>
            <a:r>
              <a:rPr lang="en-US" sz="2200" dirty="0" smtClean="0"/>
              <a:t>	= 20%pa.</a:t>
            </a:r>
          </a:p>
          <a:p>
            <a:pPr>
              <a:buNone/>
            </a:pPr>
            <a:r>
              <a:rPr lang="en-US" sz="2200" dirty="0" err="1" smtClean="0"/>
              <a:t>Tgl</a:t>
            </a:r>
            <a:r>
              <a:rPr lang="en-US" sz="2200" dirty="0" smtClean="0"/>
              <a:t> 15 </a:t>
            </a:r>
            <a:r>
              <a:rPr lang="en-US" sz="2200" dirty="0" err="1" smtClean="0"/>
              <a:t>Juli</a:t>
            </a:r>
            <a:r>
              <a:rPr lang="en-US" sz="2200" dirty="0" smtClean="0"/>
              <a:t>	= 19,75 % pa</a:t>
            </a:r>
          </a:p>
          <a:p>
            <a:pPr>
              <a:buNone/>
            </a:pPr>
            <a:r>
              <a:rPr lang="en-US" sz="2200" dirty="0" err="1" smtClean="0"/>
              <a:t>Pertanyaan</a:t>
            </a:r>
            <a:r>
              <a:rPr lang="en-US" sz="2200" dirty="0" smtClean="0"/>
              <a:t>:</a:t>
            </a:r>
          </a:p>
          <a:p>
            <a:pPr>
              <a:buNone/>
            </a:pPr>
            <a:r>
              <a:rPr lang="en-US" sz="2200" dirty="0" err="1" smtClean="0"/>
              <a:t>Hitunglah</a:t>
            </a:r>
            <a:r>
              <a:rPr lang="en-US" sz="2200" dirty="0" smtClean="0"/>
              <a:t> </a:t>
            </a:r>
            <a:r>
              <a:rPr lang="en-US" sz="2200" dirty="0" err="1" smtClean="0"/>
              <a:t>berapa</a:t>
            </a:r>
            <a:r>
              <a:rPr lang="en-US" sz="2200" dirty="0" smtClean="0"/>
              <a:t> </a:t>
            </a:r>
            <a:r>
              <a:rPr lang="en-US" sz="2200" dirty="0" err="1" smtClean="0"/>
              <a:t>bunga</a:t>
            </a:r>
            <a:r>
              <a:rPr lang="en-US" sz="2200" dirty="0" smtClean="0"/>
              <a:t> </a:t>
            </a:r>
            <a:r>
              <a:rPr lang="en-US" sz="2200" dirty="0" err="1" smtClean="0"/>
              <a:t>bersih</a:t>
            </a:r>
            <a:r>
              <a:rPr lang="en-US" sz="2200" dirty="0" smtClean="0"/>
              <a:t> yang </a:t>
            </a:r>
            <a:r>
              <a:rPr lang="en-US" sz="2200" dirty="0" err="1" smtClean="0"/>
              <a:t>Tn.Maruba</a:t>
            </a:r>
            <a:r>
              <a:rPr lang="en-US" sz="2200" dirty="0" smtClean="0"/>
              <a:t> </a:t>
            </a:r>
            <a:r>
              <a:rPr lang="en-US" sz="2200" dirty="0" err="1" smtClean="0"/>
              <a:t>terima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menggunakan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err="1" smtClean="0"/>
              <a:t>saldo</a:t>
            </a:r>
            <a:r>
              <a:rPr lang="en-US" sz="2200" dirty="0" smtClean="0"/>
              <a:t> </a:t>
            </a:r>
            <a:r>
              <a:rPr lang="en-US" sz="2200" dirty="0" err="1" smtClean="0"/>
              <a:t>terendah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saldo</a:t>
            </a:r>
            <a:r>
              <a:rPr lang="en-US" sz="2200" dirty="0" smtClean="0"/>
              <a:t> </a:t>
            </a:r>
            <a:r>
              <a:rPr lang="en-US" sz="2200" dirty="0" err="1" smtClean="0"/>
              <a:t>harian</a:t>
            </a:r>
            <a:r>
              <a:rPr lang="en-US" sz="2200" dirty="0" smtClean="0"/>
              <a:t> </a:t>
            </a:r>
            <a:r>
              <a:rPr lang="en-US" sz="2200" dirty="0" err="1" smtClean="0"/>
              <a:t>jika</a:t>
            </a:r>
            <a:r>
              <a:rPr lang="en-US" sz="2200" dirty="0" smtClean="0"/>
              <a:t> </a:t>
            </a:r>
            <a:r>
              <a:rPr lang="en-US" sz="2200" dirty="0" err="1" smtClean="0"/>
              <a:t>dikenakan</a:t>
            </a:r>
            <a:r>
              <a:rPr lang="en-US" sz="2200" dirty="0" smtClean="0"/>
              <a:t> </a:t>
            </a:r>
            <a:r>
              <a:rPr lang="en-US" sz="2200" dirty="0" err="1" smtClean="0"/>
              <a:t>pajak</a:t>
            </a:r>
            <a:r>
              <a:rPr lang="en-US" sz="2200" dirty="0" smtClean="0"/>
              <a:t> 15% . </a:t>
            </a:r>
            <a:r>
              <a:rPr lang="en-US" sz="2200" dirty="0" err="1" smtClean="0"/>
              <a:t>Kemudian</a:t>
            </a:r>
            <a:r>
              <a:rPr lang="en-US" sz="2200" dirty="0" smtClean="0"/>
              <a:t> </a:t>
            </a:r>
            <a:r>
              <a:rPr lang="en-US" sz="2200" dirty="0" err="1" smtClean="0"/>
              <a:t>buatkan</a:t>
            </a:r>
            <a:r>
              <a:rPr lang="en-US" sz="2200" dirty="0" smtClean="0"/>
              <a:t> </a:t>
            </a:r>
            <a:r>
              <a:rPr lang="en-US" sz="2200" dirty="0" err="1" smtClean="0"/>
              <a:t>laporan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 </a:t>
            </a:r>
            <a:r>
              <a:rPr lang="en-US" sz="2200" dirty="0" err="1" smtClean="0"/>
              <a:t>buku</a:t>
            </a:r>
            <a:r>
              <a:rPr lang="en-US" sz="2200" dirty="0" smtClean="0"/>
              <a:t> </a:t>
            </a:r>
            <a:r>
              <a:rPr lang="en-US" sz="2200" dirty="0" err="1" smtClean="0"/>
              <a:t>tabungannya</a:t>
            </a:r>
            <a:r>
              <a:rPr lang="en-US" sz="2200" dirty="0" smtClean="0"/>
              <a:t> </a:t>
            </a:r>
            <a:r>
              <a:rPr lang="en-US" sz="2200" dirty="0" err="1" smtClean="0"/>
              <a:t>jika</a:t>
            </a:r>
            <a:r>
              <a:rPr lang="en-US" sz="2200" dirty="0" smtClean="0"/>
              <a:t> </a:t>
            </a:r>
            <a:r>
              <a:rPr lang="en-US" sz="2200" dirty="0" err="1" smtClean="0"/>
              <a:t>biaya</a:t>
            </a:r>
            <a:r>
              <a:rPr lang="en-US" sz="2200" dirty="0" smtClean="0"/>
              <a:t> </a:t>
            </a:r>
            <a:r>
              <a:rPr lang="en-US" sz="2200" dirty="0" err="1" smtClean="0"/>
              <a:t>adm.Rp</a:t>
            </a:r>
            <a:r>
              <a:rPr lang="en-US" sz="2200" dirty="0" smtClean="0"/>
              <a:t> 50.000.  		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571480"/>
            <a:ext cx="7358114" cy="3786214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DEPOSITO (Time deposit)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Simpanan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penarikannya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hanya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dilakukan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waktu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tertentu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berdasarkan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perjanjian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nasabah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penyimpan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bank.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Jenis-jenis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Deposito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a.Deposito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Berjangka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mempunyai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jangka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waktu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tertentu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b.Sertifikat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Deposito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diperjual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belikan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c.Deposito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on Call ;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berjangka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waktu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minimal 7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hari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paling lama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bulan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err="1" smtClean="0"/>
              <a:t>Contoh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perhitungan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bunga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deposito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b="1" u="sng" dirty="0" smtClean="0"/>
              <a:t>1. DEPOSITO BERJANGKA</a:t>
            </a:r>
          </a:p>
          <a:p>
            <a:pPr>
              <a:buNone/>
            </a:pPr>
            <a:r>
              <a:rPr lang="en-US" sz="2000" dirty="0" err="1" smtClean="0"/>
              <a:t>Nn.Rita</a:t>
            </a:r>
            <a:r>
              <a:rPr lang="en-US" sz="2000" dirty="0" smtClean="0"/>
              <a:t> </a:t>
            </a:r>
            <a:r>
              <a:rPr lang="en-US" sz="2000" dirty="0" err="1" smtClean="0"/>
              <a:t>ingin</a:t>
            </a:r>
            <a:r>
              <a:rPr lang="en-US" sz="2000" dirty="0" smtClean="0"/>
              <a:t> </a:t>
            </a:r>
            <a:r>
              <a:rPr lang="en-US" sz="2000" dirty="0" err="1" smtClean="0"/>
              <a:t>menerbitkan</a:t>
            </a:r>
            <a:r>
              <a:rPr lang="en-US" sz="2000" dirty="0" smtClean="0"/>
              <a:t> </a:t>
            </a:r>
            <a:r>
              <a:rPr lang="en-US" sz="2000" dirty="0" err="1" smtClean="0"/>
              <a:t>deposito</a:t>
            </a:r>
            <a:r>
              <a:rPr lang="en-US" sz="2000" dirty="0" smtClean="0"/>
              <a:t> </a:t>
            </a:r>
            <a:r>
              <a:rPr lang="en-US" sz="2000" dirty="0" err="1" smtClean="0"/>
              <a:t>berjangka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jangka</a:t>
            </a:r>
            <a:r>
              <a:rPr lang="en-US" sz="2000" dirty="0" smtClean="0"/>
              <a:t> 6 </a:t>
            </a:r>
            <a:r>
              <a:rPr lang="en-US" sz="2000" dirty="0" err="1" smtClean="0"/>
              <a:t>bulan</a:t>
            </a:r>
            <a:r>
              <a:rPr lang="en-US" sz="2000" dirty="0" smtClean="0"/>
              <a:t>. Nominal yang </a:t>
            </a:r>
          </a:p>
          <a:p>
            <a:pPr>
              <a:buNone/>
            </a:pPr>
            <a:r>
              <a:rPr lang="en-US" sz="2000" dirty="0" err="1" smtClean="0"/>
              <a:t>diinginkan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40.000.000,-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. </a:t>
            </a:r>
            <a:r>
              <a:rPr lang="en-US" sz="2000" dirty="0" err="1" smtClean="0"/>
              <a:t>Bunga</a:t>
            </a:r>
            <a:r>
              <a:rPr lang="en-US" sz="2000" dirty="0" smtClean="0"/>
              <a:t> 18% PA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diambil</a:t>
            </a:r>
            <a:r>
              <a:rPr lang="en-US" sz="2000" dirty="0" smtClean="0"/>
              <a:t> </a:t>
            </a:r>
            <a:r>
              <a:rPr lang="en-US" sz="2000" dirty="0" err="1" smtClean="0"/>
              <a:t>setiap</a:t>
            </a:r>
            <a:r>
              <a:rPr lang="en-US" sz="2000" dirty="0" smtClean="0"/>
              <a:t> </a:t>
            </a:r>
            <a:r>
              <a:rPr lang="en-US" sz="2000" dirty="0" err="1" smtClean="0"/>
              <a:t>bulan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. </a:t>
            </a:r>
            <a:r>
              <a:rPr lang="en-US" sz="2000" dirty="0" err="1" smtClean="0"/>
              <a:t>Setelah</a:t>
            </a:r>
            <a:r>
              <a:rPr lang="en-US" sz="2000" dirty="0" smtClean="0"/>
              <a:t> </a:t>
            </a:r>
            <a:r>
              <a:rPr lang="en-US" sz="2000" dirty="0" err="1" smtClean="0"/>
              <a:t>jatuh</a:t>
            </a:r>
            <a:r>
              <a:rPr lang="en-US" sz="2000" dirty="0" smtClean="0"/>
              <a:t> tempo </a:t>
            </a:r>
            <a:r>
              <a:rPr lang="en-US" sz="2000" dirty="0" err="1" smtClean="0"/>
              <a:t>deposito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dicairkan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uangnya</a:t>
            </a:r>
            <a:r>
              <a:rPr lang="en-US" sz="2000" dirty="0" smtClean="0"/>
              <a:t> </a:t>
            </a:r>
            <a:r>
              <a:rPr lang="en-US" sz="2000" dirty="0" err="1" smtClean="0"/>
              <a:t>diambil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b="1" dirty="0" err="1" smtClean="0"/>
              <a:t>Berapa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jumlah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bunga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Nn.Rita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terima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setiap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bulan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jika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dikenakan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pajak</a:t>
            </a:r>
            <a:r>
              <a:rPr lang="en-US" sz="2000" b="1" dirty="0" smtClean="0"/>
              <a:t> 15%!</a:t>
            </a:r>
          </a:p>
          <a:p>
            <a:pPr>
              <a:buNone/>
            </a:pPr>
            <a:r>
              <a:rPr lang="en-US" sz="2000" b="1" u="sng" dirty="0" err="1" smtClean="0"/>
              <a:t>Jawab</a:t>
            </a:r>
            <a:r>
              <a:rPr lang="en-US" sz="2000" b="1" u="sng" dirty="0" smtClean="0"/>
              <a:t>:</a:t>
            </a:r>
          </a:p>
          <a:p>
            <a:pPr>
              <a:buNone/>
            </a:pPr>
            <a:r>
              <a:rPr lang="en-US" sz="2000" dirty="0" err="1" smtClean="0"/>
              <a:t>Bunga</a:t>
            </a:r>
            <a:r>
              <a:rPr lang="en-US" sz="2000" dirty="0" smtClean="0"/>
              <a:t> = 18% x 40.000.000/ 12 x 1 = </a:t>
            </a:r>
            <a:r>
              <a:rPr lang="en-US" sz="2000" dirty="0" err="1" smtClean="0"/>
              <a:t>Rp</a:t>
            </a:r>
            <a:r>
              <a:rPr lang="en-US" sz="2000" dirty="0" smtClean="0"/>
              <a:t> 600.000</a:t>
            </a:r>
          </a:p>
          <a:p>
            <a:pPr>
              <a:buNone/>
            </a:pPr>
            <a:r>
              <a:rPr lang="en-US" sz="2000" dirty="0" err="1" smtClean="0"/>
              <a:t>Pajak</a:t>
            </a:r>
            <a:r>
              <a:rPr lang="en-US" sz="2000" dirty="0" smtClean="0"/>
              <a:t> 15% x 600.000                         </a:t>
            </a:r>
            <a:r>
              <a:rPr lang="en-US" sz="2000" u="sng" dirty="0" smtClean="0"/>
              <a:t>= </a:t>
            </a:r>
            <a:r>
              <a:rPr lang="en-US" sz="2000" u="sng" dirty="0" err="1" smtClean="0"/>
              <a:t>Rp</a:t>
            </a:r>
            <a:r>
              <a:rPr lang="en-US" sz="2000" u="sng" dirty="0" smtClean="0"/>
              <a:t>   90.000 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                                                     = </a:t>
            </a:r>
            <a:r>
              <a:rPr lang="en-US" sz="2000" dirty="0" err="1" smtClean="0"/>
              <a:t>Rp</a:t>
            </a:r>
            <a:r>
              <a:rPr lang="en-US" sz="2000" dirty="0" smtClean="0"/>
              <a:t> 510.000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err="1" smtClean="0"/>
              <a:t>Pertanyaan</a:t>
            </a:r>
            <a:r>
              <a:rPr lang="en-US" sz="2000" b="1" dirty="0" smtClean="0"/>
              <a:t>: </a:t>
            </a:r>
          </a:p>
          <a:p>
            <a:pPr>
              <a:buNone/>
            </a:pPr>
            <a:r>
              <a:rPr lang="en-US" sz="2000" dirty="0" err="1" smtClean="0"/>
              <a:t>Berapa</a:t>
            </a:r>
            <a:r>
              <a:rPr lang="en-US" sz="2000" dirty="0" smtClean="0"/>
              <a:t> </a:t>
            </a:r>
            <a:r>
              <a:rPr lang="en-US" sz="2000" dirty="0" err="1" smtClean="0"/>
              <a:t>jumlah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jatuh</a:t>
            </a:r>
            <a:r>
              <a:rPr lang="en-US" sz="2000" dirty="0" smtClean="0"/>
              <a:t> tempo 9 </a:t>
            </a:r>
            <a:r>
              <a:rPr lang="en-US" sz="2000" dirty="0" err="1" smtClean="0"/>
              <a:t>bulan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diterima</a:t>
            </a:r>
            <a:r>
              <a:rPr lang="en-US" sz="2000" dirty="0" smtClean="0"/>
              <a:t> </a:t>
            </a:r>
            <a:r>
              <a:rPr lang="en-US" sz="2000" dirty="0" err="1" smtClean="0"/>
              <a:t>setelah</a:t>
            </a:r>
            <a:r>
              <a:rPr lang="en-US" sz="2000" dirty="0" smtClean="0"/>
              <a:t> </a:t>
            </a:r>
            <a:r>
              <a:rPr lang="en-US" sz="2000" dirty="0" err="1" smtClean="0"/>
              <a:t>jatuh</a:t>
            </a:r>
            <a:r>
              <a:rPr lang="en-US" sz="2000" dirty="0" smtClean="0"/>
              <a:t> tempo </a:t>
            </a:r>
          </a:p>
          <a:p>
            <a:pPr>
              <a:buNone/>
            </a:pP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dikenakan</a:t>
            </a:r>
            <a:r>
              <a:rPr lang="en-US" sz="2000" dirty="0" smtClean="0"/>
              <a:t> </a:t>
            </a:r>
            <a:r>
              <a:rPr lang="en-US" sz="2000" dirty="0" err="1" smtClean="0"/>
              <a:t>pajak</a:t>
            </a:r>
            <a:r>
              <a:rPr lang="en-US" sz="2000" dirty="0" smtClean="0"/>
              <a:t> 15% ?</a:t>
            </a:r>
            <a:endParaRPr lang="en-US" sz="2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/>
              <a:t>2. SERTIFIKAT DEPOSITO </a:t>
            </a:r>
          </a:p>
          <a:p>
            <a:pPr>
              <a:buNone/>
            </a:pPr>
            <a:r>
              <a:rPr lang="en-US" sz="2000" dirty="0" smtClean="0"/>
              <a:t>Tn. </a:t>
            </a:r>
            <a:r>
              <a:rPr lang="en-US" sz="2000" dirty="0" err="1" smtClean="0"/>
              <a:t>Amri</a:t>
            </a:r>
            <a:r>
              <a:rPr lang="en-US" sz="2000" dirty="0" smtClean="0"/>
              <a:t> </a:t>
            </a:r>
            <a:r>
              <a:rPr lang="en-US" sz="2000" dirty="0" err="1" smtClean="0"/>
              <a:t>ingin</a:t>
            </a:r>
            <a:r>
              <a:rPr lang="en-US" sz="2000" dirty="0" smtClean="0"/>
              <a:t> </a:t>
            </a:r>
            <a:r>
              <a:rPr lang="en-US" sz="2000" dirty="0" err="1" smtClean="0"/>
              <a:t>membeli</a:t>
            </a:r>
            <a:r>
              <a:rPr lang="en-US" sz="2000" dirty="0" smtClean="0"/>
              <a:t> 10 </a:t>
            </a:r>
            <a:r>
              <a:rPr lang="en-US" sz="2000" dirty="0" err="1" smtClean="0"/>
              <a:t>lembar</a:t>
            </a:r>
            <a:r>
              <a:rPr lang="en-US" sz="2000" dirty="0" smtClean="0"/>
              <a:t> </a:t>
            </a:r>
            <a:r>
              <a:rPr lang="en-US" sz="2000" dirty="0" err="1" smtClean="0"/>
              <a:t>sertifikat</a:t>
            </a:r>
            <a:r>
              <a:rPr lang="en-US" sz="2000" dirty="0" smtClean="0"/>
              <a:t> </a:t>
            </a:r>
            <a:r>
              <a:rPr lang="en-US" sz="2000" dirty="0" err="1" smtClean="0"/>
              <a:t>deposito</a:t>
            </a:r>
            <a:r>
              <a:rPr lang="en-US" sz="2000" dirty="0" smtClean="0"/>
              <a:t> nominal @ 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10.000.000,- </a:t>
            </a:r>
          </a:p>
          <a:p>
            <a:pPr>
              <a:buNone/>
            </a:pP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7,5% PA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pajak</a:t>
            </a:r>
            <a:r>
              <a:rPr lang="en-US" sz="2000" dirty="0" smtClean="0"/>
              <a:t> 15%. </a:t>
            </a:r>
            <a:r>
              <a:rPr lang="en-US" sz="2000" dirty="0" err="1" smtClean="0"/>
              <a:t>Jangka</a:t>
            </a:r>
            <a:r>
              <a:rPr lang="en-US" sz="2000" dirty="0" smtClean="0"/>
              <a:t> </a:t>
            </a:r>
            <a:r>
              <a:rPr lang="en-US" sz="2000" dirty="0" err="1" smtClean="0"/>
              <a:t>waktu</a:t>
            </a:r>
            <a:r>
              <a:rPr lang="en-US" sz="2000" dirty="0" smtClean="0"/>
              <a:t> </a:t>
            </a:r>
            <a:r>
              <a:rPr lang="en-US" sz="2000" dirty="0" err="1" smtClean="0"/>
              <a:t>sertifikat</a:t>
            </a:r>
            <a:r>
              <a:rPr lang="en-US" sz="2000" dirty="0" smtClean="0"/>
              <a:t> 12 </a:t>
            </a:r>
            <a:r>
              <a:rPr lang="en-US" sz="2000" dirty="0" err="1" smtClean="0"/>
              <a:t>bulan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b="1" dirty="0" err="1" smtClean="0"/>
              <a:t>Berapa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jumlah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bunga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diterima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Tn.Amri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jika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bunga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diambil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setiap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bulan</a:t>
            </a:r>
            <a:r>
              <a:rPr lang="en-US" sz="2000" b="1" dirty="0" smtClean="0"/>
              <a:t>? </a:t>
            </a:r>
          </a:p>
          <a:p>
            <a:pPr>
              <a:buNone/>
            </a:pPr>
            <a:r>
              <a:rPr lang="en-US" sz="2000" b="1" u="sng" dirty="0" err="1" smtClean="0"/>
              <a:t>Jawab</a:t>
            </a:r>
            <a:r>
              <a:rPr lang="en-US" sz="2000" b="1" u="sng" dirty="0" smtClean="0"/>
              <a:t>: </a:t>
            </a:r>
          </a:p>
          <a:p>
            <a:pPr>
              <a:buNone/>
            </a:pPr>
            <a:r>
              <a:rPr lang="en-US" sz="2000" dirty="0" smtClean="0"/>
              <a:t>Nominal 10 x 10.000.000 = </a:t>
            </a:r>
            <a:r>
              <a:rPr lang="en-US" sz="2000" dirty="0" err="1" smtClean="0"/>
              <a:t>Rp</a:t>
            </a:r>
            <a:r>
              <a:rPr lang="en-US" sz="2000" dirty="0" smtClean="0"/>
              <a:t> 100.000.000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Bunga</a:t>
            </a:r>
            <a:r>
              <a:rPr lang="en-US" sz="2000" dirty="0" smtClean="0"/>
              <a:t> = 7,5% x 100.000.000 / 12 x 1 = </a:t>
            </a:r>
            <a:r>
              <a:rPr lang="en-US" sz="2000" dirty="0" err="1" smtClean="0"/>
              <a:t>Rp</a:t>
            </a:r>
            <a:r>
              <a:rPr lang="en-US" sz="2000" dirty="0" smtClean="0"/>
              <a:t> 625.000</a:t>
            </a:r>
          </a:p>
          <a:p>
            <a:pPr>
              <a:buNone/>
            </a:pPr>
            <a:r>
              <a:rPr lang="en-US" sz="2000" dirty="0" err="1" smtClean="0"/>
              <a:t>Pajak</a:t>
            </a:r>
            <a:r>
              <a:rPr lang="en-US" sz="2000" dirty="0" smtClean="0"/>
              <a:t> 15% x </a:t>
            </a:r>
            <a:r>
              <a:rPr lang="en-US" sz="2000" dirty="0" err="1" smtClean="0"/>
              <a:t>Rp</a:t>
            </a:r>
            <a:r>
              <a:rPr lang="en-US" sz="2000" dirty="0" smtClean="0"/>
              <a:t> 625.000                        </a:t>
            </a:r>
            <a:r>
              <a:rPr lang="en-US" sz="2000" u="sng" dirty="0" smtClean="0"/>
              <a:t>= </a:t>
            </a:r>
            <a:r>
              <a:rPr lang="en-US" sz="2000" u="sng" dirty="0" err="1" smtClean="0"/>
              <a:t>Rp</a:t>
            </a:r>
            <a:r>
              <a:rPr lang="en-US" sz="2000" u="sng" dirty="0" smtClean="0"/>
              <a:t>   93.750 </a:t>
            </a:r>
          </a:p>
          <a:p>
            <a:pPr>
              <a:buNone/>
            </a:pPr>
            <a:r>
              <a:rPr lang="en-US" sz="2000" b="1" dirty="0" err="1" smtClean="0"/>
              <a:t>Jumlah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harus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dibayar</a:t>
            </a:r>
            <a:r>
              <a:rPr lang="en-US" sz="2000" b="1" dirty="0" smtClean="0"/>
              <a:t>	   = 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531.250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464347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/>
              <a:t>SOAL</a:t>
            </a:r>
          </a:p>
          <a:p>
            <a:pPr>
              <a:buNone/>
            </a:pPr>
            <a:r>
              <a:rPr lang="en-US" sz="2400" dirty="0" err="1" smtClean="0"/>
              <a:t>Ny.Pratiwi</a:t>
            </a:r>
            <a:r>
              <a:rPr lang="en-US" sz="2400" dirty="0" smtClean="0"/>
              <a:t> </a:t>
            </a:r>
            <a:r>
              <a:rPr lang="en-US" sz="2400" dirty="0" err="1" smtClean="0"/>
              <a:t>membeli</a:t>
            </a:r>
            <a:r>
              <a:rPr lang="en-US" sz="2400" dirty="0" smtClean="0"/>
              <a:t> 5 </a:t>
            </a:r>
            <a:r>
              <a:rPr lang="en-US" sz="2400" dirty="0" err="1" smtClean="0"/>
              <a:t>lembar</a:t>
            </a:r>
            <a:r>
              <a:rPr lang="en-US" sz="2400" dirty="0" smtClean="0"/>
              <a:t> </a:t>
            </a:r>
            <a:r>
              <a:rPr lang="en-US" sz="2400" dirty="0" err="1" smtClean="0"/>
              <a:t>sertifikat</a:t>
            </a:r>
            <a:r>
              <a:rPr lang="en-US" sz="2400" dirty="0" smtClean="0"/>
              <a:t> </a:t>
            </a:r>
            <a:r>
              <a:rPr lang="en-US" sz="2400" dirty="0" err="1" smtClean="0"/>
              <a:t>deposito</a:t>
            </a:r>
            <a:r>
              <a:rPr lang="en-US" sz="2400" dirty="0" smtClean="0"/>
              <a:t> nominal</a:t>
            </a:r>
          </a:p>
          <a:p>
            <a:pPr>
              <a:buNone/>
            </a:pPr>
            <a:r>
              <a:rPr lang="en-US" sz="2400" dirty="0" smtClean="0"/>
              <a:t> @ </a:t>
            </a:r>
            <a:r>
              <a:rPr lang="en-US" sz="2400" dirty="0" err="1" smtClean="0"/>
              <a:t>Rp</a:t>
            </a:r>
            <a:r>
              <a:rPr lang="en-US" sz="2400" dirty="0" smtClean="0"/>
              <a:t> 2.000.000,-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bunga</a:t>
            </a:r>
            <a:r>
              <a:rPr lang="en-US" sz="2400" dirty="0" smtClean="0"/>
              <a:t> 8% PA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pajak</a:t>
            </a:r>
            <a:r>
              <a:rPr lang="en-US" sz="2400" dirty="0" smtClean="0"/>
              <a:t> 15%.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err="1" smtClean="0"/>
              <a:t>waktu</a:t>
            </a:r>
            <a:r>
              <a:rPr lang="en-US" sz="2400" dirty="0" smtClean="0"/>
              <a:t> 3 </a:t>
            </a:r>
            <a:r>
              <a:rPr lang="en-US" sz="2400" dirty="0" err="1" smtClean="0"/>
              <a:t>bulan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err="1" smtClean="0"/>
              <a:t>Pertanyaan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err="1" smtClean="0"/>
              <a:t>Berapa</a:t>
            </a:r>
            <a:r>
              <a:rPr lang="en-US" sz="2400" dirty="0" smtClean="0"/>
              <a:t>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</a:t>
            </a:r>
            <a:r>
              <a:rPr lang="en-US" sz="2400" dirty="0" err="1" smtClean="0"/>
              <a:t>bunga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Ny</a:t>
            </a:r>
            <a:r>
              <a:rPr lang="en-US" sz="2400" dirty="0" smtClean="0"/>
              <a:t>. </a:t>
            </a:r>
            <a:r>
              <a:rPr lang="en-US" sz="2400" dirty="0" err="1" smtClean="0"/>
              <a:t>Pratiwi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bunga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err="1" smtClean="0"/>
              <a:t>diambil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  <a:r>
              <a:rPr lang="en-US" sz="2400" dirty="0" err="1" smtClean="0"/>
              <a:t>jatuh</a:t>
            </a:r>
            <a:r>
              <a:rPr lang="en-US" sz="2400" dirty="0" smtClean="0"/>
              <a:t> tempo ?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/>
              <a:t>3. DEPOSITO ON CALL </a:t>
            </a:r>
          </a:p>
          <a:p>
            <a:pPr>
              <a:buNone/>
            </a:pPr>
            <a:r>
              <a:rPr lang="en-US" sz="2400" dirty="0" err="1" smtClean="0"/>
              <a:t>Tn.Arbi</a:t>
            </a:r>
            <a:r>
              <a:rPr lang="en-US" sz="2400" dirty="0" smtClean="0"/>
              <a:t>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2.000.000,- </a:t>
            </a:r>
            <a:r>
              <a:rPr lang="en-US" sz="2400" dirty="0" err="1" smtClean="0"/>
              <a:t>ingin</a:t>
            </a:r>
            <a:r>
              <a:rPr lang="en-US" sz="2400" dirty="0" smtClean="0"/>
              <a:t> </a:t>
            </a:r>
            <a:r>
              <a:rPr lang="en-US" sz="2400" dirty="0" err="1" smtClean="0"/>
              <a:t>menerbitkan</a:t>
            </a:r>
            <a:r>
              <a:rPr lang="en-US" sz="2400" dirty="0" smtClean="0"/>
              <a:t> </a:t>
            </a:r>
            <a:r>
              <a:rPr lang="en-US" sz="2400" dirty="0" err="1" smtClean="0"/>
              <a:t>deposito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on call </a:t>
            </a:r>
            <a:r>
              <a:rPr lang="en-US" sz="2400" dirty="0" err="1" smtClean="0"/>
              <a:t>selama</a:t>
            </a:r>
            <a:r>
              <a:rPr lang="en-US" sz="2400" dirty="0" smtClean="0"/>
              <a:t> 16 </a:t>
            </a:r>
            <a:r>
              <a:rPr lang="en-US" sz="2400" dirty="0" err="1" smtClean="0"/>
              <a:t>hari</a:t>
            </a:r>
            <a:r>
              <a:rPr lang="en-US" sz="2400" dirty="0" smtClean="0"/>
              <a:t> , </a:t>
            </a:r>
            <a:r>
              <a:rPr lang="en-US" sz="2400" dirty="0" err="1" smtClean="0"/>
              <a:t>bunganya</a:t>
            </a:r>
            <a:r>
              <a:rPr lang="en-US" sz="2400" dirty="0" smtClean="0"/>
              <a:t> 18% PA. </a:t>
            </a:r>
            <a:r>
              <a:rPr lang="en-US" sz="2400" dirty="0" err="1" smtClean="0"/>
              <a:t>Diambil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err="1" smtClean="0"/>
              <a:t>pencairannya</a:t>
            </a:r>
            <a:r>
              <a:rPr lang="en-US" sz="2400" dirty="0" smtClean="0"/>
              <a:t> (2/5.2001 – 18/5.2001)</a:t>
            </a:r>
          </a:p>
          <a:p>
            <a:pPr>
              <a:buNone/>
            </a:pPr>
            <a:r>
              <a:rPr lang="en-US" sz="2400" dirty="0" err="1" smtClean="0"/>
              <a:t>Hitunglah</a:t>
            </a:r>
            <a:r>
              <a:rPr lang="en-US" sz="2400" dirty="0" smtClean="0"/>
              <a:t> </a:t>
            </a:r>
            <a:r>
              <a:rPr lang="en-US" sz="2400" dirty="0" err="1" smtClean="0"/>
              <a:t>berapa</a:t>
            </a:r>
            <a:r>
              <a:rPr lang="en-US" sz="2400" dirty="0" smtClean="0"/>
              <a:t>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</a:t>
            </a:r>
            <a:r>
              <a:rPr lang="en-US" sz="2400" dirty="0" err="1" smtClean="0"/>
              <a:t>bunga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Tn</a:t>
            </a:r>
            <a:r>
              <a:rPr lang="en-US" sz="2400" dirty="0" smtClean="0"/>
              <a:t> </a:t>
            </a:r>
            <a:r>
              <a:rPr lang="en-US" sz="2400" dirty="0" err="1" smtClean="0"/>
              <a:t>Arbi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  <a:r>
              <a:rPr lang="en-US" sz="2400" dirty="0" err="1" smtClean="0"/>
              <a:t>jatuh</a:t>
            </a:r>
            <a:r>
              <a:rPr lang="en-US" sz="2400" dirty="0" smtClean="0"/>
              <a:t> tempo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dikenakan</a:t>
            </a:r>
            <a:r>
              <a:rPr lang="en-US" sz="2400" dirty="0" smtClean="0"/>
              <a:t> </a:t>
            </a:r>
            <a:r>
              <a:rPr lang="en-US" sz="2400" dirty="0" err="1" smtClean="0"/>
              <a:t>pajak</a:t>
            </a:r>
            <a:r>
              <a:rPr lang="en-US" sz="2400" dirty="0" smtClean="0"/>
              <a:t> 15% !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err="1" smtClean="0"/>
              <a:t>Bunga</a:t>
            </a:r>
            <a:r>
              <a:rPr lang="en-US" sz="2400" dirty="0" smtClean="0"/>
              <a:t> = 2.000.000 x 18% x 16/360 = 16.000</a:t>
            </a:r>
          </a:p>
          <a:p>
            <a:pPr>
              <a:buNone/>
            </a:pPr>
            <a:r>
              <a:rPr lang="en-US" sz="2400" dirty="0" err="1" smtClean="0"/>
              <a:t>Pajak</a:t>
            </a:r>
            <a:r>
              <a:rPr lang="en-US" sz="2400" dirty="0" smtClean="0"/>
              <a:t> 15% x 16.000                             </a:t>
            </a:r>
            <a:r>
              <a:rPr lang="en-US" sz="2400" u="sng" dirty="0" smtClean="0"/>
              <a:t>=   2.400 </a:t>
            </a:r>
          </a:p>
          <a:p>
            <a:pPr>
              <a:buNone/>
            </a:pPr>
            <a:r>
              <a:rPr lang="en-US" sz="2400" dirty="0" smtClean="0"/>
              <a:t>                                                                = 13.600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2.Pengertian Bank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Menurut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Undang-Undang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RI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Nomor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Tahun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1998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tanggal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10 November 1998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tentang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Perbankan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BANK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badan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usaha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menghimpun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masyarakat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bentuk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simpanan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menyalurkannya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kepada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masyarakat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bentuk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kredit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bentuk-bentuk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lainnya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rangka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meningkatkan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taraf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hidup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rakyat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banyak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err="1" smtClean="0"/>
              <a:t>Penarikan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deposito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sebelum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jatuh</a:t>
            </a:r>
            <a:r>
              <a:rPr lang="en-US" sz="2400" b="1" u="sng" dirty="0" smtClean="0"/>
              <a:t> tempo </a:t>
            </a:r>
          </a:p>
          <a:p>
            <a:pPr lvl="0">
              <a:buNone/>
            </a:pP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CTH:</a:t>
            </a:r>
          </a:p>
          <a:p>
            <a:pPr lvl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Ani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memiliki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deposito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berjangka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10.000.000,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jangka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waktu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bulan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suku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18% PA.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Deposito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dibuka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tgl.31/5.2009,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kemudian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ditarik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kembali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tgl.30/6.2009.untuk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itu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dikenakan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penalty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dihitung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20%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sebelum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pajak</a:t>
            </a:r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pajak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15%.</a:t>
            </a:r>
          </a:p>
          <a:p>
            <a:pPr lvl="0">
              <a:buNone/>
            </a:pPr>
            <a:r>
              <a:rPr lang="en-US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Penyelesaian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lvl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deposito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= 10.000.000x18%x1/12	= 150.000</a:t>
            </a:r>
          </a:p>
          <a:p>
            <a:pPr lvl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Pajak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= 15%x150.000		</a:t>
            </a:r>
            <a:r>
              <a:rPr lang="en-US" sz="20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   22.500 -</a:t>
            </a:r>
          </a:p>
          <a:p>
            <a:pPr lvl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setelah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pajak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	= 127.500</a:t>
            </a:r>
          </a:p>
          <a:p>
            <a:pPr lvl="0">
              <a:buNone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Penalty	20%x150.000				=    </a:t>
            </a:r>
            <a:r>
              <a:rPr lang="en-US" sz="20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30.000 –</a:t>
            </a:r>
          </a:p>
          <a:p>
            <a:pPr lvl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Bunga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deposito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dibayar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bank			=    97.500 </a:t>
            </a:r>
          </a:p>
          <a:p>
            <a:pPr lvl="0">
              <a:buNone/>
            </a:pPr>
            <a:endParaRPr lang="en-US" sz="20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sz="20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0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http://repository.uhn.ac.id/handle/123456789/412</a:t>
            </a:r>
            <a:r>
              <a:rPr lang="en-US" sz="20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endParaRPr lang="en-US" sz="20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0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http://repository.uhn.ac.id/handle/123456789/414</a:t>
            </a:r>
            <a:r>
              <a:rPr lang="en-US" sz="20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Giro,Tabungan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Deposito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/>
              <a:t>BANK SENTRAL (BANK INDONESIA)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A.Pengertian</a:t>
            </a:r>
          </a:p>
          <a:p>
            <a:pPr>
              <a:buNone/>
            </a:pPr>
            <a:r>
              <a:rPr lang="en-US" sz="2400" dirty="0" smtClean="0"/>
              <a:t>	Di Indonesia, </a:t>
            </a:r>
            <a:r>
              <a:rPr lang="en-US" sz="2400" dirty="0" err="1" smtClean="0"/>
              <a:t>peranan</a:t>
            </a:r>
            <a:r>
              <a:rPr lang="en-US" sz="2400" dirty="0" smtClean="0"/>
              <a:t> bank </a:t>
            </a:r>
            <a:r>
              <a:rPr lang="en-US" sz="2400" dirty="0" err="1" smtClean="0"/>
              <a:t>sentral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bank Indonesia. </a:t>
            </a:r>
            <a:r>
              <a:rPr lang="en-US" sz="2400" dirty="0" err="1" smtClean="0"/>
              <a:t>Berawal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 </a:t>
            </a:r>
            <a:r>
              <a:rPr lang="en-US" sz="2400" i="1" dirty="0" smtClean="0"/>
              <a:t>De </a:t>
            </a:r>
            <a:r>
              <a:rPr lang="en-US" sz="2400" i="1" dirty="0" err="1" smtClean="0"/>
              <a:t>Javasche</a:t>
            </a:r>
            <a:r>
              <a:rPr lang="en-US" sz="2400" i="1" dirty="0" smtClean="0"/>
              <a:t> Bank</a:t>
            </a:r>
            <a:r>
              <a:rPr lang="en-US" sz="2400" dirty="0" smtClean="0"/>
              <a:t> yang </a:t>
            </a:r>
            <a:r>
              <a:rPr lang="en-US" sz="2400" dirty="0" err="1" smtClean="0"/>
              <a:t>didirikan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Belanda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24 </a:t>
            </a:r>
            <a:r>
              <a:rPr lang="en-US" sz="2400" dirty="0" err="1" smtClean="0"/>
              <a:t>Januari</a:t>
            </a:r>
            <a:r>
              <a:rPr lang="en-US" sz="2400" dirty="0" smtClean="0"/>
              <a:t> 1828, </a:t>
            </a:r>
            <a:r>
              <a:rPr lang="en-US" sz="2400" dirty="0" err="1" smtClean="0"/>
              <a:t>setelah</a:t>
            </a:r>
            <a:r>
              <a:rPr lang="en-US" sz="2400" dirty="0" smtClean="0"/>
              <a:t> Indonesia </a:t>
            </a:r>
            <a:r>
              <a:rPr lang="en-US" sz="2400" dirty="0" err="1" smtClean="0"/>
              <a:t>merdeka</a:t>
            </a:r>
            <a:r>
              <a:rPr lang="en-US" sz="2400" dirty="0" smtClean="0"/>
              <a:t>, bank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dinasionalisasi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 </a:t>
            </a:r>
            <a:r>
              <a:rPr lang="en-US" sz="2400" u="sng" dirty="0" smtClean="0">
                <a:hlinkClick r:id="rId2"/>
              </a:rPr>
              <a:t>Bank Indonesia</a:t>
            </a:r>
            <a:r>
              <a:rPr lang="en-US" sz="2400" dirty="0" smtClean="0"/>
              <a:t> 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berada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bawah</a:t>
            </a:r>
            <a:r>
              <a:rPr lang="en-US" sz="2400" dirty="0" smtClean="0"/>
              <a:t> </a:t>
            </a:r>
            <a:r>
              <a:rPr lang="en-US" sz="2400" dirty="0" err="1" smtClean="0"/>
              <a:t>kewenangan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r>
              <a:rPr lang="en-US" sz="2400" dirty="0" smtClean="0"/>
              <a:t> Indonesia. </a:t>
            </a:r>
          </a:p>
          <a:p>
            <a:pPr>
              <a:buNone/>
            </a:pPr>
            <a:r>
              <a:rPr lang="en-US" sz="2400" dirty="0" smtClean="0"/>
              <a:t>	Bank </a:t>
            </a:r>
            <a:r>
              <a:rPr lang="en-US" sz="2400" dirty="0" err="1" smtClean="0"/>
              <a:t>Sentral</a:t>
            </a:r>
            <a:r>
              <a:rPr lang="en-US" sz="2400" dirty="0" smtClean="0"/>
              <a:t> (Central Bank) (BI),</a:t>
            </a:r>
            <a:r>
              <a:rPr lang="en-US" sz="2400" dirty="0" err="1" smtClean="0"/>
              <a:t>menurut</a:t>
            </a:r>
            <a:r>
              <a:rPr lang="en-US" sz="2400" dirty="0" smtClean="0"/>
              <a:t> UU No.3.Tahun 2004:</a:t>
            </a:r>
          </a:p>
          <a:p>
            <a:pPr>
              <a:buNone/>
            </a:pPr>
            <a:r>
              <a:rPr lang="en-US" sz="2400" dirty="0" smtClean="0"/>
              <a:t>     </a:t>
            </a:r>
          </a:p>
          <a:p>
            <a:pPr>
              <a:buNone/>
            </a:pPr>
            <a:r>
              <a:rPr lang="en-US" sz="2400" dirty="0" err="1" smtClean="0"/>
              <a:t>Lembaga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</a:t>
            </a:r>
            <a:r>
              <a:rPr lang="en-US" sz="2400" dirty="0" err="1" smtClean="0"/>
              <a:t>wewenang</a:t>
            </a:r>
            <a:r>
              <a:rPr lang="en-US" sz="2400" dirty="0" smtClean="0"/>
              <a:t> :</a:t>
            </a:r>
          </a:p>
          <a:p>
            <a:pPr>
              <a:buNone/>
            </a:pPr>
            <a:r>
              <a:rPr lang="en-US" sz="2400" dirty="0" smtClean="0"/>
              <a:t>             • </a:t>
            </a:r>
            <a:r>
              <a:rPr lang="en-US" sz="2400" dirty="0" err="1" smtClean="0"/>
              <a:t>mengeluarkan</a:t>
            </a:r>
            <a:r>
              <a:rPr lang="en-US" sz="2400" dirty="0" smtClean="0"/>
              <a:t> </a:t>
            </a:r>
            <a:r>
              <a:rPr lang="en-US" sz="2400" dirty="0" err="1" smtClean="0"/>
              <a:t>alat</a:t>
            </a:r>
            <a:r>
              <a:rPr lang="en-US" sz="2400" dirty="0" smtClean="0"/>
              <a:t> </a:t>
            </a:r>
            <a:r>
              <a:rPr lang="en-US" sz="2400" dirty="0" err="1" smtClean="0"/>
              <a:t>pembayaran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sah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   • </a:t>
            </a:r>
            <a:r>
              <a:rPr lang="en-US" sz="2400" dirty="0" err="1" smtClean="0"/>
              <a:t>merumuskan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melaksanakan</a:t>
            </a:r>
            <a:r>
              <a:rPr lang="en-US" sz="2400" dirty="0" smtClean="0"/>
              <a:t> </a:t>
            </a:r>
            <a:r>
              <a:rPr lang="en-US" sz="2400" dirty="0" err="1" smtClean="0"/>
              <a:t>kebijakan</a:t>
            </a:r>
            <a:r>
              <a:rPr lang="en-US" sz="2400" dirty="0" smtClean="0"/>
              <a:t> </a:t>
            </a:r>
            <a:r>
              <a:rPr lang="en-US" sz="2400" dirty="0" err="1" smtClean="0"/>
              <a:t>moneter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   • </a:t>
            </a:r>
            <a:r>
              <a:rPr lang="en-US" sz="2400" dirty="0" err="1" smtClean="0"/>
              <a:t>mengatur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menjaga</a:t>
            </a:r>
            <a:r>
              <a:rPr lang="en-US" sz="2400" dirty="0" smtClean="0"/>
              <a:t> </a:t>
            </a:r>
            <a:r>
              <a:rPr lang="en-US" sz="2400" dirty="0" err="1" smtClean="0"/>
              <a:t>kelancaran</a:t>
            </a:r>
            <a:r>
              <a:rPr lang="en-US" sz="2400" dirty="0" smtClean="0"/>
              <a:t> </a:t>
            </a:r>
            <a:r>
              <a:rPr lang="en-US" sz="2400" dirty="0" err="1" smtClean="0"/>
              <a:t>sistem</a:t>
            </a:r>
            <a:r>
              <a:rPr lang="en-US" sz="2400" dirty="0" smtClean="0"/>
              <a:t> </a:t>
            </a:r>
            <a:r>
              <a:rPr lang="en-US" sz="2400" dirty="0" err="1" smtClean="0"/>
              <a:t>pembayaran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   • </a:t>
            </a:r>
            <a:r>
              <a:rPr lang="en-US" sz="2400" dirty="0" err="1" smtClean="0"/>
              <a:t>mengatur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mengawasi</a:t>
            </a:r>
            <a:r>
              <a:rPr lang="en-US" sz="2400" dirty="0" smtClean="0"/>
              <a:t> </a:t>
            </a:r>
            <a:r>
              <a:rPr lang="en-US" sz="2400" dirty="0" err="1" smtClean="0"/>
              <a:t>perbankan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berfungsi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       lender of the last resort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B.Status</a:t>
            </a:r>
            <a:r>
              <a:rPr lang="en-US" sz="2400" b="1" dirty="0" smtClean="0"/>
              <a:t> Bank Indonesia </a:t>
            </a:r>
          </a:p>
          <a:p>
            <a:pPr>
              <a:buNone/>
            </a:pPr>
            <a:r>
              <a:rPr lang="en-US" sz="2400" b="1" dirty="0" smtClean="0"/>
              <a:t>1.Lembaga </a:t>
            </a:r>
            <a:r>
              <a:rPr lang="en-US" sz="2400" b="1" dirty="0" err="1" smtClean="0"/>
              <a:t>negara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independen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	Bank Indonesia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otonomi</a:t>
            </a:r>
            <a:r>
              <a:rPr lang="en-US" sz="2400" dirty="0" smtClean="0"/>
              <a:t> </a:t>
            </a:r>
            <a:r>
              <a:rPr lang="en-US" sz="2400" dirty="0" err="1" smtClean="0"/>
              <a:t>penuh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pelaksanaan</a:t>
            </a:r>
            <a:r>
              <a:rPr lang="en-US" sz="2400" dirty="0" smtClean="0"/>
              <a:t> </a:t>
            </a:r>
            <a:r>
              <a:rPr lang="en-US" sz="2400" dirty="0" err="1" smtClean="0"/>
              <a:t>tugasnya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menjamin</a:t>
            </a:r>
            <a:r>
              <a:rPr lang="en-US" sz="2400" dirty="0" smtClean="0"/>
              <a:t> </a:t>
            </a:r>
            <a:r>
              <a:rPr lang="en-US" sz="2400" dirty="0" err="1" smtClean="0"/>
              <a:t>independensi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, </a:t>
            </a:r>
            <a:r>
              <a:rPr lang="en-US" sz="2400" dirty="0" err="1" smtClean="0"/>
              <a:t>kedudukan</a:t>
            </a:r>
            <a:r>
              <a:rPr lang="en-US" sz="2400" dirty="0" smtClean="0"/>
              <a:t> BI </a:t>
            </a:r>
            <a:r>
              <a:rPr lang="en-US" sz="2400" dirty="0" err="1" smtClean="0"/>
              <a:t>berada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luar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r>
              <a:rPr lang="en-US" sz="2400" dirty="0" smtClean="0"/>
              <a:t> RI (</a:t>
            </a:r>
            <a:r>
              <a:rPr lang="en-US" sz="2400" dirty="0" err="1" smtClean="0"/>
              <a:t>uu</a:t>
            </a:r>
            <a:r>
              <a:rPr lang="en-US" sz="2400" dirty="0" smtClean="0"/>
              <a:t> no.23 </a:t>
            </a:r>
            <a:r>
              <a:rPr lang="en-US" sz="2400" dirty="0" err="1" smtClean="0"/>
              <a:t>Tahun</a:t>
            </a:r>
            <a:r>
              <a:rPr lang="en-US" sz="2400" dirty="0" smtClean="0"/>
              <a:t> 1999).</a:t>
            </a:r>
          </a:p>
          <a:p>
            <a:pPr>
              <a:buNone/>
            </a:pPr>
            <a:r>
              <a:rPr lang="en-US" sz="2400" b="1" dirty="0" smtClean="0"/>
              <a:t>2.Bank Indonesia </a:t>
            </a:r>
            <a:r>
              <a:rPr lang="en-US" sz="2400" b="1" dirty="0" err="1" smtClean="0"/>
              <a:t>Sebagai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Hukum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Pasal</a:t>
            </a:r>
            <a:r>
              <a:rPr lang="en-US" sz="2400" dirty="0" smtClean="0"/>
              <a:t> 4 UU No.23 </a:t>
            </a:r>
            <a:r>
              <a:rPr lang="en-US" sz="2400" dirty="0" err="1" smtClean="0"/>
              <a:t>Tahun</a:t>
            </a:r>
            <a:r>
              <a:rPr lang="en-US" sz="2400" dirty="0" smtClean="0"/>
              <a:t> 1999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dasar</a:t>
            </a:r>
            <a:r>
              <a:rPr lang="en-US" sz="2400" dirty="0" smtClean="0"/>
              <a:t> </a:t>
            </a:r>
            <a:r>
              <a:rPr lang="en-US" sz="2400" dirty="0" err="1" smtClean="0"/>
              <a:t>hukum</a:t>
            </a:r>
            <a:r>
              <a:rPr lang="en-US" sz="2400" dirty="0" smtClean="0"/>
              <a:t> BI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badan</a:t>
            </a:r>
            <a:r>
              <a:rPr lang="en-US" sz="2400" dirty="0" smtClean="0"/>
              <a:t> </a:t>
            </a:r>
            <a:r>
              <a:rPr lang="en-US" sz="2400" dirty="0" err="1" smtClean="0"/>
              <a:t>hukum</a:t>
            </a:r>
            <a:r>
              <a:rPr lang="en-US" sz="2400" dirty="0" smtClean="0"/>
              <a:t>, </a:t>
            </a:r>
            <a:r>
              <a:rPr lang="en-US" sz="2400" dirty="0" err="1" smtClean="0"/>
              <a:t>yaitu</a:t>
            </a:r>
            <a:r>
              <a:rPr lang="en-US" sz="2400" dirty="0" smtClean="0"/>
              <a:t> </a:t>
            </a:r>
            <a:r>
              <a:rPr lang="en-US" sz="2400" dirty="0" err="1" smtClean="0"/>
              <a:t>badan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hukum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publik</a:t>
            </a:r>
            <a:r>
              <a:rPr lang="en-US" sz="2400" i="1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i="1" dirty="0" err="1" smtClean="0"/>
              <a:t>badan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hukum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perdata</a:t>
            </a:r>
            <a:r>
              <a:rPr lang="en-US" sz="2400" i="1" dirty="0" smtClean="0"/>
              <a:t>.</a:t>
            </a:r>
          </a:p>
          <a:p>
            <a:pPr>
              <a:buNone/>
            </a:pPr>
            <a:r>
              <a:rPr lang="en-US" sz="2400" i="1" dirty="0" smtClean="0"/>
              <a:t>	</a:t>
            </a:r>
            <a:r>
              <a:rPr lang="en-US" sz="2400" dirty="0" err="1" smtClean="0"/>
              <a:t>Bandan</a:t>
            </a:r>
            <a:r>
              <a:rPr lang="en-US" sz="2400" dirty="0" smtClean="0"/>
              <a:t> </a:t>
            </a:r>
            <a:r>
              <a:rPr lang="en-US" sz="2400" dirty="0" err="1" smtClean="0"/>
              <a:t>hukum</a:t>
            </a:r>
            <a:r>
              <a:rPr lang="en-US" sz="2400" dirty="0" smtClean="0"/>
              <a:t> </a:t>
            </a:r>
            <a:r>
              <a:rPr lang="en-US" sz="2400" dirty="0" err="1" smtClean="0"/>
              <a:t>publik</a:t>
            </a:r>
            <a:r>
              <a:rPr lang="en-US" sz="2400" dirty="0" smtClean="0"/>
              <a:t> ; BI </a:t>
            </a:r>
            <a:r>
              <a:rPr lang="en-US" sz="2400" dirty="0" err="1" smtClean="0"/>
              <a:t>berwenang</a:t>
            </a:r>
            <a:r>
              <a:rPr lang="en-US" sz="2400" dirty="0" smtClean="0"/>
              <a:t> </a:t>
            </a:r>
            <a:r>
              <a:rPr lang="en-US" sz="2400" dirty="0" err="1" smtClean="0"/>
              <a:t>menetapkan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peraturan-peraturan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mengikat</a:t>
            </a:r>
            <a:r>
              <a:rPr lang="en-US" sz="2400" dirty="0" smtClean="0"/>
              <a:t> </a:t>
            </a:r>
            <a:r>
              <a:rPr lang="en-US" sz="2400" dirty="0" err="1" smtClean="0"/>
              <a:t>masyarakat</a:t>
            </a:r>
            <a:r>
              <a:rPr lang="en-US" sz="2400" dirty="0" smtClean="0"/>
              <a:t> </a:t>
            </a:r>
            <a:r>
              <a:rPr lang="en-US" sz="2400" dirty="0" err="1" smtClean="0"/>
              <a:t>luas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tugas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wewenangnya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Badan</a:t>
            </a:r>
            <a:r>
              <a:rPr lang="en-US" sz="2400" dirty="0" smtClean="0"/>
              <a:t> </a:t>
            </a:r>
            <a:r>
              <a:rPr lang="en-US" sz="2400" dirty="0" err="1" smtClean="0"/>
              <a:t>hukum</a:t>
            </a:r>
            <a:r>
              <a:rPr lang="en-US" sz="2400" dirty="0" smtClean="0"/>
              <a:t> </a:t>
            </a:r>
            <a:r>
              <a:rPr lang="en-US" sz="2400" dirty="0" err="1" smtClean="0"/>
              <a:t>perdata</a:t>
            </a:r>
            <a:r>
              <a:rPr lang="en-US" sz="2400" dirty="0" smtClean="0"/>
              <a:t>; BI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bertindak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luar</a:t>
            </a:r>
            <a:r>
              <a:rPr lang="en-US" sz="2400" dirty="0" smtClean="0"/>
              <a:t> </a:t>
            </a:r>
            <a:r>
              <a:rPr lang="en-US" sz="2400" dirty="0" err="1" smtClean="0"/>
              <a:t>pengadilan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3. </a:t>
            </a:r>
            <a:r>
              <a:rPr lang="en-US" sz="2400" b="1" dirty="0" err="1" smtClean="0"/>
              <a:t>Kedudukan</a:t>
            </a:r>
            <a:r>
              <a:rPr lang="en-US" sz="2400" b="1" dirty="0" smtClean="0"/>
              <a:t> BI 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Struktur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Ketatanegaraan</a:t>
            </a:r>
            <a:r>
              <a:rPr lang="en-US" sz="2400" b="1" dirty="0" smtClean="0"/>
              <a:t> RI 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Bank Indonesia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</a:t>
            </a:r>
            <a:r>
              <a:rPr lang="en-US" sz="2400" dirty="0" err="1" smtClean="0"/>
              <a:t>kedudukan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khusus</a:t>
            </a:r>
            <a:r>
              <a:rPr lang="en-US" sz="2400" dirty="0" smtClean="0"/>
              <a:t>.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sejajar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DPR, MA, BPK, </a:t>
            </a:r>
            <a:r>
              <a:rPr lang="en-US" sz="2400" dirty="0" err="1" smtClean="0"/>
              <a:t>Presiden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Departemen</a:t>
            </a:r>
            <a:r>
              <a:rPr lang="en-US" sz="2400" dirty="0" smtClean="0"/>
              <a:t>. BI </a:t>
            </a:r>
            <a:r>
              <a:rPr lang="en-US" sz="2400" dirty="0" err="1" smtClean="0"/>
              <a:t>berada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luar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r>
              <a:rPr lang="en-US" sz="2400" dirty="0" smtClean="0"/>
              <a:t>.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pelaksanaan</a:t>
            </a:r>
            <a:r>
              <a:rPr lang="en-US" sz="2400" dirty="0" smtClean="0"/>
              <a:t> </a:t>
            </a:r>
            <a:r>
              <a:rPr lang="en-US" sz="2400" dirty="0" err="1" smtClean="0"/>
              <a:t>tugasnya</a:t>
            </a:r>
            <a:r>
              <a:rPr lang="en-US" sz="2400" dirty="0" smtClean="0"/>
              <a:t>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DPR, BPK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C. </a:t>
            </a:r>
            <a:r>
              <a:rPr lang="en-US" sz="2400" b="1" dirty="0" err="1" smtClean="0"/>
              <a:t>Tujuan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Tugas</a:t>
            </a:r>
            <a:r>
              <a:rPr lang="en-US" sz="2400" b="1" dirty="0" smtClean="0"/>
              <a:t> Bank Indonesia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8596" y="2928934"/>
          <a:ext cx="857256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TUJUAN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TUGAS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Mencapai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memelihara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kestabilan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nilai</a:t>
                      </a:r>
                      <a:r>
                        <a:rPr lang="en-US" dirty="0" smtClean="0"/>
                        <a:t> rupiah.</a:t>
                      </a:r>
                    </a:p>
                    <a:p>
                      <a:r>
                        <a:rPr lang="en-US" dirty="0" err="1" smtClean="0"/>
                        <a:t>Kestabilan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nilai</a:t>
                      </a:r>
                      <a:r>
                        <a:rPr lang="en-US" dirty="0" smtClean="0"/>
                        <a:t> rupiah </a:t>
                      </a:r>
                      <a:r>
                        <a:rPr lang="en-US" dirty="0" err="1" smtClean="0"/>
                        <a:t>terhadap</a:t>
                      </a:r>
                      <a:r>
                        <a:rPr lang="en-US" dirty="0" smtClean="0"/>
                        <a:t>:</a:t>
                      </a:r>
                    </a:p>
                    <a:p>
                      <a:r>
                        <a:rPr lang="en-US" dirty="0" smtClean="0"/>
                        <a:t>1.barang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tercermin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dari</a:t>
                      </a:r>
                      <a:r>
                        <a:rPr lang="en-US" dirty="0" smtClean="0"/>
                        <a:t>  </a:t>
                      </a:r>
                    </a:p>
                    <a:p>
                      <a:r>
                        <a:rPr lang="en-US" dirty="0" smtClean="0"/>
                        <a:t>   </a:t>
                      </a:r>
                      <a:r>
                        <a:rPr lang="en-US" dirty="0" err="1" smtClean="0"/>
                        <a:t>perkembangan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laju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inflasi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2. Mata </a:t>
                      </a:r>
                      <a:r>
                        <a:rPr lang="en-US" dirty="0" err="1" smtClean="0"/>
                        <a:t>uang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negara</a:t>
                      </a:r>
                      <a:r>
                        <a:rPr lang="en-US" dirty="0" smtClean="0"/>
                        <a:t> lain </a:t>
                      </a:r>
                      <a:r>
                        <a:rPr lang="en-US" dirty="0" err="1" smtClean="0"/>
                        <a:t>tercermin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dari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smtClean="0"/>
                        <a:t>     </a:t>
                      </a:r>
                      <a:r>
                        <a:rPr lang="en-US" dirty="0" err="1" smtClean="0"/>
                        <a:t>perkembangan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nilai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tukar</a:t>
                      </a:r>
                      <a:r>
                        <a:rPr lang="en-US" dirty="0" smtClean="0"/>
                        <a:t> rupiah(</a:t>
                      </a:r>
                      <a:r>
                        <a:rPr lang="en-US" dirty="0" err="1" smtClean="0"/>
                        <a:t>kurs</a:t>
                      </a:r>
                      <a:r>
                        <a:rPr lang="en-US" dirty="0" smtClean="0"/>
                        <a:t>) </a:t>
                      </a:r>
                    </a:p>
                    <a:p>
                      <a:r>
                        <a:rPr lang="en-US" dirty="0" smtClean="0"/>
                        <a:t>     </a:t>
                      </a:r>
                      <a:r>
                        <a:rPr lang="en-US" dirty="0" err="1" smtClean="0"/>
                        <a:t>terhadap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negara</a:t>
                      </a:r>
                      <a:r>
                        <a:rPr lang="en-US" dirty="0" smtClean="0"/>
                        <a:t> lain.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 err="1" smtClean="0"/>
                        <a:t>Menetapkan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melaksanakan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kebijakan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moneter</a:t>
                      </a:r>
                      <a:endParaRPr lang="en-US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 err="1" smtClean="0"/>
                        <a:t>Mengatur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menjaga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kelancaran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sistem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pembayaran</a:t>
                      </a:r>
                      <a:endParaRPr lang="en-US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 err="1" smtClean="0"/>
                        <a:t>Mengatur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mengawasi</a:t>
                      </a:r>
                      <a:r>
                        <a:rPr lang="en-US" dirty="0" smtClean="0"/>
                        <a:t> bank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/>
              <a:t>TUGAS MENETAPKAN DAN MELAKSANAKAN KEBIJAKAN MONETER.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000" b="1" dirty="0" smtClean="0">
                <a:solidFill>
                  <a:srgbClr val="FF0000"/>
                </a:solidFill>
              </a:rPr>
              <a:t>1.KEBIJAKAN OPERASI PASAR TERBUKA (OPEN MARKET OPERATION)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TINDAKAN BANK  SENTRAL UNTUK MEMPENGARUHI JUMLAH UANG BEREDAR YANG DILAKUKAN DENGAN CARA MEMPERJUAL BELIKAN </a:t>
            </a:r>
            <a:r>
              <a:rPr lang="en-US" sz="2000" b="1" dirty="0" smtClean="0"/>
              <a:t>SERTIFIKAT BANK INDONESIA </a:t>
            </a:r>
            <a:r>
              <a:rPr lang="en-US" sz="2000" dirty="0" smtClean="0"/>
              <a:t>(SBI) DAN SURAT  BERHARGA PASAR UANG (SBPU).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JIKA JUB DIANGGAP TERLALU BANYAK SEHINGGA DIKHAWATIRKAN TERJADINYA INFLASI , BI MENJUAL SBI DENGAN BUNGA TINGGI : 30% HINGGA MERANGSANG MASYARAKAT MEMBELI.</a:t>
            </a:r>
          </a:p>
          <a:p>
            <a:pPr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JIKA JUB DIANGGAP KURANG,BI MENGURANGI SUKU BUNGA : 25%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JIKA JUB DIANGGAP TERLALU BANYAK,BI MENGURANGI ATAU TIDAK MEMBELI SBPU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JIKA JUB DIANGGAP KURANG, BI MEMBELI SBPU SEHINGGA JUB BERTAMBAH BANYAK DAN HARGA BARANG JADI TURUN.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2.PENETAPAN TINGKAT DISKONTO (DISCOUNT RATE)</a:t>
            </a:r>
          </a:p>
          <a:p>
            <a:pPr>
              <a:buNone/>
            </a:pPr>
            <a:r>
              <a:rPr lang="en-US" sz="1800" dirty="0" smtClean="0"/>
              <a:t>KEBIJAKAN UNTUK MENAIKKAN ATAU MENURUNKAN TINGKAT SUKU BUNGA </a:t>
            </a:r>
          </a:p>
          <a:p>
            <a:pPr>
              <a:buNone/>
            </a:pPr>
            <a:r>
              <a:rPr lang="en-US" sz="1800" dirty="0" smtClean="0"/>
              <a:t>DEPOSITO BERJANGKA.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JIKA JUB DIANGGAP TERLALU BANYAK (INFLASI) MAKA SUKU BUNGA SBI DINAIKKAN, AKIBATNYA SUKU BUNGA DEPOSITO BERJANGKA NAIK DAN JUB AKAN TURUN.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JKA JUB DIANGGAP KURANG , SUKU BUNGA SBI DITURUNKAN SUPAYA TINGKAT SUKU BUNGA DEPOSITO BERJANGKA TURUN DAN DIHARAPKAN MASYARAKAT MENCAIRKAN DEPOSITONYA KEMBALI.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3.PENETAPAN CADANGAN WAJIB MINIMUM (RESERVE REQUIREMENT)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/KEBIJAKAN CADANGAN KAS (CASH RATIO)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DIMAKSUDKAN  AGAR BANK SELALU DALAM KEADAAN SEHAT, SESUAI DENGAN PRINSIP KEHATI-HATIAN. 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DALAM SURAT KEPUTUSAN DIREKSI BI  NO. 31/146/KEP/DIR PASAL 1 DIKATAKAN : BANK UMUM WAJIB 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MENYEDIAKAN MODAL MINIMUM SEBESAR 4% DARI AKTIVA  TERTIMBANG MENURUT RISIKO (ATMR). 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ATMR MERUPAKAN PENJUMLAHAN AKTIVA NERACA DAN AKTIVA ADMINISTRASI.</a:t>
            </a:r>
          </a:p>
          <a:p>
            <a:pPr>
              <a:buNone/>
            </a:pPr>
            <a:endParaRPr lang="en-US" sz="1600" dirty="0" smtClean="0">
              <a:cs typeface="Arial" pitchFamily="34" charset="0"/>
            </a:endParaRPr>
          </a:p>
          <a:p>
            <a:pPr>
              <a:buNone/>
            </a:pPr>
            <a:r>
              <a:rPr lang="en-US" sz="1600" b="1" dirty="0" smtClean="0">
                <a:cs typeface="Arial" pitchFamily="34" charset="0"/>
              </a:rPr>
              <a:t>CADANGAN MINIMUM</a:t>
            </a:r>
            <a:r>
              <a:rPr lang="en-US" sz="1600" dirty="0" smtClean="0">
                <a:cs typeface="Arial" pitchFamily="34" charset="0"/>
              </a:rPr>
              <a:t> ADALAH PERBANDINGAN ANTARA UANG TUNAI YANG DISIMPAN DI BANK (UANG 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YANG TIDAK DIPINJAMKAM KE  NASABAH) DAN SIMPANAN NASABAH YANG TERDIRI DARI GIRO, 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DEPOSITO, DAN TABUNGAN LAINNYA.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4.PENGATURAN KREDIT ATAU PEMBIAYAAN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PEMBERIAN KREDIT YANG MELEBIHI BATAS KEWAJARAN MERUPAKAN PEYEBAB UTAMA KEGAGALAN USAHA BANK.</a:t>
            </a:r>
          </a:p>
          <a:p>
            <a:pPr>
              <a:buNone/>
            </a:pPr>
            <a:r>
              <a:rPr lang="en-US" sz="2000" dirty="0" smtClean="0"/>
              <a:t>	DENGAN SYARAT; Character, capacity, Collateral, Capital, </a:t>
            </a:r>
            <a:r>
              <a:rPr lang="en-US" sz="2000" dirty="0" err="1" smtClean="0"/>
              <a:t>dan</a:t>
            </a:r>
            <a:r>
              <a:rPr lang="en-US" sz="2000" dirty="0" smtClean="0"/>
              <a:t> Condition OF Economy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FUNGSI BI SEBAGAI </a:t>
            </a:r>
            <a:r>
              <a:rPr lang="en-US" sz="2000" i="1" dirty="0" smtClean="0">
                <a:solidFill>
                  <a:srgbClr val="FF0000"/>
                </a:solidFill>
              </a:rPr>
              <a:t>LENDER OF THE LAST RESORT </a:t>
            </a:r>
            <a:r>
              <a:rPr lang="en-US" sz="2000" dirty="0" smtClean="0">
                <a:solidFill>
                  <a:srgbClr val="FF0000"/>
                </a:solidFill>
              </a:rPr>
              <a:t>, </a:t>
            </a:r>
            <a:r>
              <a:rPr lang="en-US" sz="2000" dirty="0" smtClean="0"/>
              <a:t>BI MEMBANTU KESULITAN PENDANAAN JANGKA PENDEK YANG DIHADAPI BANK.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MELAKSANAKAN KEBIJAKAN NILAI TUKAR BERDASARKAN SISTEM NILAI TUKAR YANG TELAH DITETAPKAN DAPAT BERUPA:</a:t>
            </a:r>
          </a:p>
          <a:p>
            <a:pPr>
              <a:buNone/>
            </a:pPr>
            <a:r>
              <a:rPr lang="en-US" sz="2000" dirty="0" smtClean="0"/>
              <a:t>	1.Devaluasi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Revaluasiterhadap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mata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asing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tukar</a:t>
            </a:r>
            <a:r>
              <a:rPr lang="en-US" sz="2000" dirty="0" smtClean="0"/>
              <a:t> </a:t>
            </a:r>
            <a:r>
              <a:rPr lang="en-US" sz="2000" dirty="0" err="1" smtClean="0"/>
              <a:t>tetap</a:t>
            </a:r>
            <a:r>
              <a:rPr lang="en-US" sz="2000" dirty="0" smtClean="0"/>
              <a:t>(fixed rate).</a:t>
            </a:r>
          </a:p>
          <a:p>
            <a:pPr>
              <a:buNone/>
            </a:pPr>
            <a:r>
              <a:rPr lang="en-US" sz="2000" dirty="0" smtClean="0"/>
              <a:t>	2. </a:t>
            </a:r>
            <a:r>
              <a:rPr lang="en-US" sz="2000" dirty="0" err="1" smtClean="0"/>
              <a:t>Intervensi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tukar</a:t>
            </a:r>
            <a:r>
              <a:rPr lang="en-US" sz="2000" dirty="0" smtClean="0"/>
              <a:t> </a:t>
            </a:r>
            <a:r>
              <a:rPr lang="en-US" sz="2000" dirty="0" err="1" smtClean="0"/>
              <a:t>mengambang</a:t>
            </a:r>
            <a:r>
              <a:rPr lang="en-US" sz="2000" dirty="0" smtClean="0"/>
              <a:t> (floating Rate)</a:t>
            </a:r>
          </a:p>
          <a:p>
            <a:pPr>
              <a:buNone/>
            </a:pPr>
            <a:r>
              <a:rPr lang="en-US" sz="2000" dirty="0" smtClean="0"/>
              <a:t>	3. </a:t>
            </a:r>
            <a:r>
              <a:rPr lang="en-US" sz="2000" dirty="0" err="1" smtClean="0"/>
              <a:t>Penetapan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tukar</a:t>
            </a:r>
            <a:r>
              <a:rPr lang="en-US" sz="2000" dirty="0" smtClean="0"/>
              <a:t> </a:t>
            </a:r>
            <a:r>
              <a:rPr lang="en-US" sz="2000" dirty="0" err="1" smtClean="0"/>
              <a:t>harian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tukar</a:t>
            </a:r>
            <a:r>
              <a:rPr lang="en-US" sz="2000" dirty="0" smtClean="0"/>
              <a:t> </a:t>
            </a:r>
            <a:r>
              <a:rPr lang="en-US" sz="2000" dirty="0" err="1" smtClean="0"/>
              <a:t>mengambang</a:t>
            </a:r>
            <a:r>
              <a:rPr lang="en-US" sz="2000" dirty="0" smtClean="0"/>
              <a:t> </a:t>
            </a:r>
            <a:r>
              <a:rPr lang="en-US" sz="2000" dirty="0" err="1" smtClean="0"/>
              <a:t>terkendali</a:t>
            </a:r>
            <a:r>
              <a:rPr lang="en-US" sz="2000" dirty="0" smtClean="0"/>
              <a:t> (manage floating </a:t>
            </a:r>
          </a:p>
          <a:p>
            <a:pPr>
              <a:buNone/>
            </a:pPr>
            <a:r>
              <a:rPr lang="en-US" sz="2000" dirty="0" smtClean="0"/>
              <a:t>           rate)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Selain</a:t>
            </a:r>
            <a:r>
              <a:rPr lang="en-US" sz="2000" dirty="0" smtClean="0"/>
              <a:t> </a:t>
            </a:r>
            <a:r>
              <a:rPr lang="en-US" sz="2000" dirty="0" err="1" smtClean="0"/>
              <a:t>kebijakan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ada</a:t>
            </a:r>
            <a:r>
              <a:rPr lang="en-US" sz="2000" dirty="0" smtClean="0"/>
              <a:t> </a:t>
            </a:r>
            <a:r>
              <a:rPr lang="en-US" sz="2000" dirty="0" err="1" smtClean="0"/>
              <a:t>beberapa</a:t>
            </a:r>
            <a:r>
              <a:rPr lang="en-US" sz="2000" dirty="0" smtClean="0"/>
              <a:t> </a:t>
            </a:r>
            <a:r>
              <a:rPr lang="en-US" sz="2000" dirty="0" err="1" smtClean="0"/>
              <a:t>kebijakan</a:t>
            </a:r>
            <a:r>
              <a:rPr lang="en-US" sz="2000" dirty="0" smtClean="0"/>
              <a:t> </a:t>
            </a:r>
            <a:r>
              <a:rPr lang="en-US" sz="2000" dirty="0" err="1" smtClean="0"/>
              <a:t>moneter</a:t>
            </a:r>
            <a:r>
              <a:rPr lang="en-US" sz="2000" dirty="0" smtClean="0"/>
              <a:t> yang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pemerintah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: </a:t>
            </a:r>
          </a:p>
          <a:p>
            <a:pPr>
              <a:buNone/>
            </a:pPr>
            <a:r>
              <a:rPr lang="en-US" sz="2000" dirty="0" smtClean="0"/>
              <a:t>a. </a:t>
            </a:r>
            <a:r>
              <a:rPr lang="en-US" sz="2000" dirty="0" err="1" smtClean="0"/>
              <a:t>Devaluasi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kebijakan</a:t>
            </a:r>
            <a:r>
              <a:rPr lang="en-US" sz="2000" dirty="0" smtClean="0"/>
              <a:t> bank </a:t>
            </a:r>
            <a:r>
              <a:rPr lang="en-US" sz="2000" dirty="0" err="1" smtClean="0"/>
              <a:t>sentral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menurunkan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rupiah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mata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asing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err="1" smtClean="0"/>
              <a:t>b.Revaluasi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kebijakan</a:t>
            </a:r>
            <a:r>
              <a:rPr lang="en-US" sz="2000" dirty="0" smtClean="0"/>
              <a:t> bank </a:t>
            </a:r>
            <a:r>
              <a:rPr lang="en-US" sz="2000" dirty="0" err="1" smtClean="0"/>
              <a:t>sentral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menaikkan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mata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negeri</a:t>
            </a:r>
            <a:r>
              <a:rPr lang="en-US" sz="2000" dirty="0" smtClean="0"/>
              <a:t>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mata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asing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err="1" smtClean="0"/>
              <a:t>c.Sanering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kebijakan</a:t>
            </a:r>
            <a:r>
              <a:rPr lang="en-US" sz="2000" dirty="0" smtClean="0"/>
              <a:t> </a:t>
            </a:r>
            <a:r>
              <a:rPr lang="en-US" sz="2000" dirty="0" err="1" smtClean="0"/>
              <a:t>moneter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bank </a:t>
            </a:r>
            <a:r>
              <a:rPr lang="en-US" sz="2000" dirty="0" err="1" smtClean="0"/>
              <a:t>sentral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pengguntingan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(</a:t>
            </a:r>
            <a:r>
              <a:rPr lang="en-US" sz="2000" dirty="0" err="1" smtClean="0"/>
              <a:t>pemotongan</a:t>
            </a:r>
            <a:r>
              <a:rPr lang="en-US" sz="2000" dirty="0" smtClean="0"/>
              <a:t>) </a:t>
            </a:r>
            <a:r>
              <a:rPr lang="en-US" sz="2000" dirty="0" err="1" smtClean="0"/>
              <a:t>uang</a:t>
            </a:r>
            <a:r>
              <a:rPr lang="en-US" sz="2000" dirty="0" smtClean="0"/>
              <a:t>. Hal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menyehatkan</a:t>
            </a:r>
            <a:r>
              <a:rPr lang="en-US" sz="2000" dirty="0" smtClean="0"/>
              <a:t> </a:t>
            </a:r>
            <a:r>
              <a:rPr lang="en-US" sz="2000" dirty="0" err="1" smtClean="0"/>
              <a:t>kembali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sudah</a:t>
            </a:r>
            <a:r>
              <a:rPr lang="en-US" sz="2000" dirty="0" smtClean="0"/>
              <a:t> </a:t>
            </a:r>
            <a:r>
              <a:rPr lang="en-US" sz="2000" dirty="0" err="1" smtClean="0"/>
              <a:t>jatuh</a:t>
            </a:r>
            <a:r>
              <a:rPr lang="en-US" sz="2000" dirty="0" smtClean="0"/>
              <a:t>. </a:t>
            </a:r>
          </a:p>
          <a:p>
            <a:pPr>
              <a:buNone/>
            </a:pPr>
            <a:r>
              <a:rPr lang="en-US" sz="2000" dirty="0" smtClean="0"/>
              <a:t>   </a:t>
            </a:r>
            <a:r>
              <a:rPr lang="en-US" sz="2000" dirty="0" err="1" smtClean="0"/>
              <a:t>Pemerintah</a:t>
            </a:r>
            <a:r>
              <a:rPr lang="en-US" sz="2000" dirty="0" smtClean="0"/>
              <a:t> Indonesia </a:t>
            </a:r>
            <a:r>
              <a:rPr lang="en-US" sz="2000" dirty="0" err="1" smtClean="0"/>
              <a:t>pernah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kebijakan</a:t>
            </a:r>
            <a:r>
              <a:rPr lang="en-US" sz="2000" dirty="0" smtClean="0"/>
              <a:t> </a:t>
            </a:r>
            <a:r>
              <a:rPr lang="en-US" sz="2000" dirty="0" err="1" smtClean="0"/>
              <a:t>sanering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tahun</a:t>
            </a:r>
            <a:r>
              <a:rPr lang="en-US" sz="2000" dirty="0" smtClean="0"/>
              <a:t> 1950an.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TUGAS BI MENGATUR DAN MENJAGA KELANCARANSISTEM PEMBAYARAN 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1.PENGATURAN DAN PENYELENGGARAAN KLIRING SERTA PEYELESAIAN AKHIR TRANSAKSI.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cs typeface="Arial" pitchFamily="34" charset="0"/>
              </a:rPr>
              <a:t> BANK INDONESIA BERWENANG MENGATUR SISTEM KLIRING  ANTAR BANK DALAM MATA 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       UANG RUPIAH ATAU MATA UANG ASING YANG MELIPUTI SISTEM KLIRING DOMESTIK DAN 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       LINTAS NEGARA.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cs typeface="Arial" pitchFamily="34" charset="0"/>
              </a:rPr>
              <a:t>MENGELUARKAN DAN MENGEDARKAN UANG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	• MENGELUARKAN DAN MENGEDARKAN UANG RUPIAH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	• MENCABUT, MENARIK, DAN MEMUSNAHKAN UANG DARI PEREDARAN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	• MENETAPKAN MACAM, HARGA, CIRI UANG YANG AKAN DIKELUARKAN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	• MENETAPKAN BAHAN UANG YANG AKAN DIGUNAKAN</a:t>
            </a:r>
          </a:p>
          <a:p>
            <a:pPr>
              <a:buNone/>
            </a:pPr>
            <a:r>
              <a:rPr lang="en-US" sz="1600" dirty="0" smtClean="0">
                <a:cs typeface="Arial" pitchFamily="34" charset="0"/>
              </a:rPr>
              <a:t>	• PENENTUAN TANGGAL MULAI BERLAKUNYA SEBAGAI ALAT PEMBAYARAN</a:t>
            </a:r>
          </a:p>
          <a:p>
            <a:pPr>
              <a:buNone/>
            </a:pPr>
            <a:r>
              <a:rPr lang="en-US" sz="1800" b="1" dirty="0" smtClean="0"/>
              <a:t>OTORITAS JASA KEUANGAN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MENGATUR DAN MENGAWASI BANK</a:t>
            </a:r>
          </a:p>
          <a:p>
            <a:pPr>
              <a:buNone/>
            </a:pPr>
            <a:r>
              <a:rPr lang="en-US" sz="1600" dirty="0" smtClean="0"/>
              <a:t>	• MEMBERIKAN DAN MENCABUT IZIN USAHA BANK</a:t>
            </a:r>
          </a:p>
          <a:p>
            <a:pPr>
              <a:buNone/>
            </a:pPr>
            <a:r>
              <a:rPr lang="en-US" sz="1600" dirty="0" smtClean="0"/>
              <a:t>	• MEMBERIKAN IZIN PEMBUKAAN, PENUTUPAN, PEMINDAHAN KANTOR BANK.</a:t>
            </a:r>
          </a:p>
          <a:p>
            <a:pPr>
              <a:buNone/>
            </a:pPr>
            <a:r>
              <a:rPr lang="en-US" sz="1600" dirty="0" smtClean="0"/>
              <a:t>	• MEMBERIKAN PERSETUJUAN ATAS KEPEMILIKAN DAN KEPENGURUSAN BANK</a:t>
            </a:r>
          </a:p>
          <a:p>
            <a:pPr>
              <a:buNone/>
            </a:pPr>
            <a:r>
              <a:rPr lang="en-US" sz="1600" dirty="0" smtClean="0"/>
              <a:t>	• MEMBRIKAN IZIN KEPADA BANK UNTUK MENJALANKAN KEGIATAN-KEGIATAN TERTENTU.</a:t>
            </a:r>
          </a:p>
          <a:p>
            <a:pPr>
              <a:buNone/>
            </a:pPr>
            <a:r>
              <a:rPr lang="en-US" sz="1600" dirty="0" smtClean="0"/>
              <a:t>	• MEWAJIBKAN BANK UNTUK MENYAMPAIKAN LAPORAN, KETERANGAN DAN </a:t>
            </a:r>
          </a:p>
          <a:p>
            <a:pPr>
              <a:buNone/>
            </a:pPr>
            <a:r>
              <a:rPr lang="en-US" sz="1600" dirty="0" smtClean="0"/>
              <a:t>         PENJELASAN SESUAI DENGAN TATACARA YANG DITETAPKAN BANK INDONESIA</a:t>
            </a:r>
          </a:p>
          <a:p>
            <a:pPr>
              <a:buNone/>
            </a:pPr>
            <a:r>
              <a:rPr lang="en-US" sz="1600" dirty="0" smtClean="0"/>
              <a:t>	• MELAKUKAN PEMERIKSAAN TERHADAP BANK, BAIK SECARA BERKALA MAUPUN SETIAP</a:t>
            </a:r>
          </a:p>
          <a:p>
            <a:pPr>
              <a:buNone/>
            </a:pPr>
            <a:r>
              <a:rPr lang="en-US" sz="1600" dirty="0" smtClean="0"/>
              <a:t>         WAKTU APABILA DIPERLUKAN</a:t>
            </a:r>
          </a:p>
          <a:p>
            <a:pPr>
              <a:buNone/>
            </a:pPr>
            <a:r>
              <a:rPr lang="en-US" sz="1600" dirty="0" smtClean="0"/>
              <a:t>	• MENGATUR DAN MENGEMBANGKAN INFORMASI ANTAR BANK</a:t>
            </a:r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endParaRPr lang="en-US" sz="1800" dirty="0" smtClean="0"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18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82594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/>
              <a:t>BANK UMUM (GENERAL BANKS)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pPr marL="457200" indent="-457200">
              <a:buAutoNum type="alphaUcPeriod"/>
            </a:pPr>
            <a:r>
              <a:rPr lang="en-US" sz="2000" b="1" dirty="0" smtClean="0"/>
              <a:t>PENGERTIAN</a:t>
            </a:r>
          </a:p>
          <a:p>
            <a:pPr marL="457200" indent="-457200">
              <a:buNone/>
            </a:pPr>
            <a:r>
              <a:rPr lang="en-US" sz="2000" b="1" dirty="0" smtClean="0"/>
              <a:t>	</a:t>
            </a: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dirty="0" err="1" smtClean="0"/>
              <a:t>Undang-Undang</a:t>
            </a:r>
            <a:r>
              <a:rPr lang="en-US" sz="2000" dirty="0" smtClean="0"/>
              <a:t> No. 10 </a:t>
            </a:r>
            <a:r>
              <a:rPr lang="en-US" sz="2000" dirty="0" err="1" smtClean="0"/>
              <a:t>tahun</a:t>
            </a:r>
            <a:r>
              <a:rPr lang="en-US" sz="2000" dirty="0" smtClean="0"/>
              <a:t> 1998, </a:t>
            </a:r>
            <a:r>
              <a:rPr lang="en-US" sz="2000" dirty="0" err="1" smtClean="0"/>
              <a:t>pengertian</a:t>
            </a:r>
            <a:r>
              <a:rPr lang="en-US" sz="2000" dirty="0" smtClean="0"/>
              <a:t> bank </a:t>
            </a:r>
            <a:r>
              <a:rPr lang="en-US" sz="2000" dirty="0" err="1" smtClean="0"/>
              <a:t>umum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bank yang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konvensional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prinsip</a:t>
            </a:r>
            <a:r>
              <a:rPr lang="en-US" sz="2000" dirty="0" smtClean="0"/>
              <a:t> </a:t>
            </a:r>
            <a:r>
              <a:rPr lang="en-US" sz="2000" dirty="0" err="1" smtClean="0"/>
              <a:t>syariah</a:t>
            </a:r>
            <a:r>
              <a:rPr lang="en-US" sz="2000" dirty="0" smtClean="0"/>
              <a:t> yang </a:t>
            </a:r>
            <a:r>
              <a:rPr lang="en-US" sz="2000" dirty="0" err="1" smtClean="0"/>
              <a:t>kegiatannya</a:t>
            </a:r>
            <a:r>
              <a:rPr lang="en-US" sz="2000" dirty="0" smtClean="0"/>
              <a:t>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jasa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lalu</a:t>
            </a:r>
            <a:r>
              <a:rPr lang="en-US" sz="2000" dirty="0" smtClean="0"/>
              <a:t> </a:t>
            </a:r>
            <a:r>
              <a:rPr lang="en-US" sz="2000" dirty="0" err="1" smtClean="0"/>
              <a:t>lintas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.</a:t>
            </a:r>
          </a:p>
          <a:p>
            <a:pPr marL="457200" indent="-457200">
              <a:buNone/>
            </a:pPr>
            <a:r>
              <a:rPr lang="en-US" sz="2000" dirty="0" smtClean="0"/>
              <a:t>         </a:t>
            </a:r>
            <a:r>
              <a:rPr lang="en-US" sz="1600" dirty="0" smtClean="0"/>
              <a:t>	            BANK KOMERSIAL .</a:t>
            </a:r>
          </a:p>
          <a:p>
            <a:pPr marL="457200" indent="-457200">
              <a:buNone/>
            </a:pPr>
            <a:endParaRPr lang="en-US" sz="1600" dirty="0" smtClean="0"/>
          </a:p>
          <a:p>
            <a:pPr marL="457200" indent="-457200">
              <a:buNone/>
            </a:pPr>
            <a:r>
              <a:rPr lang="en-US" sz="1600" dirty="0" smtClean="0"/>
              <a:t>	BANK UMUM JUGA MERUPAKAN AGENT OF DEVELOPMENT, BERTUJUAN :</a:t>
            </a:r>
          </a:p>
          <a:p>
            <a:pPr marL="457200" indent="-457200">
              <a:buNone/>
            </a:pPr>
            <a:r>
              <a:rPr lang="en-US" sz="1600" dirty="0" smtClean="0"/>
              <a:t>	• </a:t>
            </a:r>
            <a:r>
              <a:rPr lang="en-US" sz="1600" dirty="0" err="1" smtClean="0"/>
              <a:t>Meningkatkan</a:t>
            </a:r>
            <a:r>
              <a:rPr lang="en-US" sz="1600" dirty="0" smtClean="0"/>
              <a:t> </a:t>
            </a:r>
            <a:r>
              <a:rPr lang="en-US" sz="1600" dirty="0" err="1" smtClean="0"/>
              <a:t>pemerataan</a:t>
            </a:r>
            <a:endParaRPr lang="en-US" sz="1600" dirty="0" smtClean="0"/>
          </a:p>
          <a:p>
            <a:pPr marL="457200" indent="-457200">
              <a:buNone/>
            </a:pPr>
            <a:r>
              <a:rPr lang="en-US" sz="1600" dirty="0" smtClean="0"/>
              <a:t>	•</a:t>
            </a:r>
            <a:r>
              <a:rPr lang="en-US" sz="1600" dirty="0" err="1" smtClean="0"/>
              <a:t>Pertumbuhan</a:t>
            </a:r>
            <a:r>
              <a:rPr lang="en-US" sz="1600" dirty="0" smtClean="0"/>
              <a:t> </a:t>
            </a:r>
            <a:r>
              <a:rPr lang="en-US" sz="1600" dirty="0" err="1" smtClean="0"/>
              <a:t>ekonomi</a:t>
            </a:r>
            <a:endParaRPr lang="en-US" sz="1600" dirty="0" smtClean="0"/>
          </a:p>
          <a:p>
            <a:pPr marL="457200" indent="-457200">
              <a:buNone/>
            </a:pPr>
            <a:r>
              <a:rPr lang="en-US" sz="1600" dirty="0" smtClean="0"/>
              <a:t>	• </a:t>
            </a:r>
            <a:r>
              <a:rPr lang="en-US" sz="1600" dirty="0" err="1" smtClean="0"/>
              <a:t>Stabilitas</a:t>
            </a:r>
            <a:r>
              <a:rPr lang="en-US" sz="1600" dirty="0" smtClean="0"/>
              <a:t> </a:t>
            </a:r>
            <a:r>
              <a:rPr lang="en-US" sz="1600" dirty="0" err="1" smtClean="0"/>
              <a:t>nasional</a:t>
            </a:r>
            <a:r>
              <a:rPr lang="en-US" sz="1600" dirty="0" smtClean="0"/>
              <a:t> </a:t>
            </a:r>
            <a:r>
              <a:rPr lang="en-US" sz="1600" dirty="0" err="1" smtClean="0"/>
              <a:t>ke</a:t>
            </a:r>
            <a:r>
              <a:rPr lang="en-US" sz="1600" dirty="0" smtClean="0"/>
              <a:t> </a:t>
            </a:r>
            <a:r>
              <a:rPr lang="en-US" sz="1600" dirty="0" err="1" smtClean="0"/>
              <a:t>arah</a:t>
            </a:r>
            <a:r>
              <a:rPr lang="en-US" sz="1600" dirty="0" smtClean="0"/>
              <a:t> </a:t>
            </a:r>
            <a:r>
              <a:rPr lang="en-US" sz="1600" dirty="0" err="1" smtClean="0"/>
              <a:t>peningkatan</a:t>
            </a:r>
            <a:r>
              <a:rPr lang="en-US" sz="1600" dirty="0" smtClean="0"/>
              <a:t> </a:t>
            </a:r>
            <a:r>
              <a:rPr lang="en-US" sz="1600" dirty="0" err="1" smtClean="0"/>
              <a:t>kesejahteraan</a:t>
            </a:r>
            <a:r>
              <a:rPr lang="en-US" sz="1600" dirty="0" smtClean="0"/>
              <a:t> </a:t>
            </a:r>
            <a:r>
              <a:rPr lang="en-US" sz="1600" dirty="0" err="1" smtClean="0"/>
              <a:t>rakyat</a:t>
            </a:r>
            <a:r>
              <a:rPr lang="en-US" sz="1600" dirty="0" smtClean="0"/>
              <a:t> </a:t>
            </a:r>
            <a:r>
              <a:rPr lang="en-US" sz="1600" dirty="0" err="1" smtClean="0"/>
              <a:t>banyak</a:t>
            </a:r>
            <a:r>
              <a:rPr lang="en-US" sz="1600" dirty="0" smtClean="0"/>
              <a:t>.</a:t>
            </a:r>
          </a:p>
          <a:p>
            <a:pPr marL="457200" indent="-457200">
              <a:buNone/>
            </a:pPr>
            <a:endParaRPr lang="en-US" sz="1600" dirty="0" smtClean="0"/>
          </a:p>
        </p:txBody>
      </p:sp>
      <p:sp>
        <p:nvSpPr>
          <p:cNvPr id="5" name="Right Arrow 4"/>
          <p:cNvSpPr/>
          <p:nvPr/>
        </p:nvSpPr>
        <p:spPr>
          <a:xfrm>
            <a:off x="642910" y="2316486"/>
            <a:ext cx="78581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/>
              <a:t>B. KEGIATAN BANK UMUM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1.MENGHIMPUN DANA DARI MASYARAKAT DALAM BENTUK  TABUNGAN,GIRO,DEPOSITO, </a:t>
            </a:r>
          </a:p>
          <a:p>
            <a:pPr>
              <a:buNone/>
            </a:pPr>
            <a:r>
              <a:rPr lang="en-US" sz="1600" dirty="0" smtClean="0"/>
              <a:t>          DAN SERTIFIKAT DEPOSITO.</a:t>
            </a:r>
          </a:p>
          <a:p>
            <a:pPr>
              <a:buNone/>
            </a:pPr>
            <a:r>
              <a:rPr lang="en-US" sz="1600" dirty="0" smtClean="0"/>
              <a:t>	2.MEMBERI KREDIT </a:t>
            </a:r>
          </a:p>
          <a:p>
            <a:pPr>
              <a:buNone/>
            </a:pPr>
            <a:r>
              <a:rPr lang="en-US" sz="1600" dirty="0" smtClean="0"/>
              <a:t>	3.MENERBITKAN SURAT PENGAKUAN UTANG</a:t>
            </a:r>
          </a:p>
          <a:p>
            <a:pPr>
              <a:buNone/>
            </a:pPr>
            <a:r>
              <a:rPr lang="en-US" sz="1600" dirty="0" smtClean="0"/>
              <a:t>	4.MEMBELI, MENJUAL ATAU MENJAMIN ATAS RIDIKO SENDIRI MAUPUN UNTUK KEPENTINGAN DAN </a:t>
            </a:r>
          </a:p>
          <a:p>
            <a:pPr>
              <a:buNone/>
            </a:pPr>
            <a:r>
              <a:rPr lang="en-US" sz="1600" dirty="0" smtClean="0"/>
              <a:t>           ATAS PERINTAH NASABAHNYA: 1) </a:t>
            </a:r>
            <a:r>
              <a:rPr lang="en-US" sz="1600" dirty="0" err="1" smtClean="0"/>
              <a:t>surat</a:t>
            </a:r>
            <a:r>
              <a:rPr lang="en-US" sz="1600" dirty="0" smtClean="0"/>
              <a:t> </a:t>
            </a:r>
            <a:r>
              <a:rPr lang="en-US" sz="1600" dirty="0" err="1" smtClean="0"/>
              <a:t>wesel</a:t>
            </a:r>
            <a:r>
              <a:rPr lang="en-US" sz="1600" dirty="0" smtClean="0"/>
              <a:t>, 2) </a:t>
            </a:r>
            <a:r>
              <a:rPr lang="en-US" sz="1600" dirty="0" err="1" smtClean="0"/>
              <a:t>surat</a:t>
            </a:r>
            <a:r>
              <a:rPr lang="en-US" sz="1600" dirty="0" smtClean="0"/>
              <a:t> </a:t>
            </a:r>
            <a:r>
              <a:rPr lang="en-US" sz="1600" dirty="0" err="1" smtClean="0"/>
              <a:t>pengakuan</a:t>
            </a:r>
            <a:r>
              <a:rPr lang="en-US" sz="1600" dirty="0" smtClean="0"/>
              <a:t> </a:t>
            </a:r>
            <a:r>
              <a:rPr lang="en-US" sz="1600" dirty="0" err="1" smtClean="0"/>
              <a:t>utang</a:t>
            </a:r>
            <a:r>
              <a:rPr lang="en-US" sz="1600" dirty="0" smtClean="0"/>
              <a:t>, 3)</a:t>
            </a:r>
            <a:r>
              <a:rPr lang="en-US" sz="1600" dirty="0" err="1" smtClean="0"/>
              <a:t>kertas</a:t>
            </a:r>
            <a:r>
              <a:rPr lang="en-US" sz="1600" dirty="0" smtClean="0"/>
              <a:t> </a:t>
            </a:r>
            <a:r>
              <a:rPr lang="en-US" sz="1600" dirty="0" err="1" smtClean="0"/>
              <a:t>perbendaharaan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           negara,4) </a:t>
            </a:r>
            <a:r>
              <a:rPr lang="en-US" sz="1600" dirty="0" err="1" smtClean="0"/>
              <a:t>sertifikat</a:t>
            </a:r>
            <a:r>
              <a:rPr lang="en-US" sz="1600" dirty="0" smtClean="0"/>
              <a:t> bank indonesia,5) obligasi,6)</a:t>
            </a:r>
            <a:r>
              <a:rPr lang="en-US" sz="1600" dirty="0" err="1" smtClean="0"/>
              <a:t>surat</a:t>
            </a:r>
            <a:r>
              <a:rPr lang="en-US" sz="1600" dirty="0" smtClean="0"/>
              <a:t> </a:t>
            </a:r>
            <a:r>
              <a:rPr lang="en-US" sz="1600" dirty="0" err="1" smtClean="0"/>
              <a:t>dagangan</a:t>
            </a:r>
            <a:r>
              <a:rPr lang="en-US" sz="1600" dirty="0" smtClean="0"/>
              <a:t> berjangka,7)</a:t>
            </a:r>
            <a:r>
              <a:rPr lang="en-US" sz="1600" dirty="0" err="1" smtClean="0"/>
              <a:t>intrumen</a:t>
            </a:r>
            <a:r>
              <a:rPr lang="en-US" sz="1600" dirty="0" smtClean="0"/>
              <a:t> </a:t>
            </a:r>
            <a:r>
              <a:rPr lang="en-US" sz="1600" dirty="0" err="1" smtClean="0"/>
              <a:t>surat</a:t>
            </a:r>
            <a:r>
              <a:rPr lang="en-US" sz="1600" dirty="0" smtClean="0"/>
              <a:t> </a:t>
            </a:r>
            <a:r>
              <a:rPr lang="en-US" sz="1600" dirty="0" err="1" smtClean="0"/>
              <a:t>berharga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           lain</a:t>
            </a:r>
          </a:p>
          <a:p>
            <a:pPr>
              <a:buNone/>
            </a:pPr>
            <a:r>
              <a:rPr lang="en-US" sz="1600" dirty="0" smtClean="0"/>
              <a:t>	5.MEMINDAHKAN UANG,BAIK UNTUK KEPENTINGAN SENDIRI MAUPUN UNTUK KEPENTINGAN </a:t>
            </a:r>
          </a:p>
          <a:p>
            <a:pPr>
              <a:buNone/>
            </a:pPr>
            <a:r>
              <a:rPr lang="en-US" sz="1600" dirty="0" smtClean="0"/>
              <a:t>           NASABAH (</a:t>
            </a:r>
            <a:r>
              <a:rPr lang="en-US" sz="1600" dirty="0" err="1" smtClean="0"/>
              <a:t>mentransfer</a:t>
            </a:r>
            <a:r>
              <a:rPr lang="en-US" sz="1600" dirty="0" smtClean="0"/>
              <a:t> </a:t>
            </a:r>
            <a:r>
              <a:rPr lang="en-US" sz="1600" dirty="0" err="1" smtClean="0"/>
              <a:t>dana</a:t>
            </a:r>
            <a:r>
              <a:rPr lang="en-US" sz="1600" dirty="0" smtClean="0"/>
              <a:t>)</a:t>
            </a:r>
          </a:p>
          <a:p>
            <a:pPr>
              <a:buNone/>
            </a:pPr>
            <a:r>
              <a:rPr lang="en-US" sz="1600" dirty="0" smtClean="0"/>
              <a:t>	6. MENEMPATKAN ,MEMINJAM, MEMINJAMKAN DANA KEPADA BANK LAIN.</a:t>
            </a:r>
          </a:p>
          <a:p>
            <a:pPr>
              <a:buNone/>
            </a:pPr>
            <a:r>
              <a:rPr lang="en-US" sz="1600" dirty="0" smtClean="0"/>
              <a:t>	7.MENERIMA PEMBAYARAN DARI TAGIHAN ATAS SURAT BERHARGA DAN NELAKUKAN PERHITUNGAN </a:t>
            </a:r>
          </a:p>
          <a:p>
            <a:pPr>
              <a:buNone/>
            </a:pPr>
            <a:r>
              <a:rPr lang="en-US" sz="1600" dirty="0" smtClean="0"/>
              <a:t>           DENGAN ATAU ANTAR PIHAK KETIGA.</a:t>
            </a:r>
          </a:p>
          <a:p>
            <a:pPr>
              <a:buNone/>
            </a:pPr>
            <a:r>
              <a:rPr lang="en-US" sz="1600" dirty="0" smtClean="0"/>
              <a:t>	8.MENYEDIAKAN TEMPAT UNTUK MENYIMPAN BARANG DAN SURAT BERHARGA (SAVE DEPOSIT BOX)</a:t>
            </a:r>
          </a:p>
          <a:p>
            <a:pPr>
              <a:buNone/>
            </a:pPr>
            <a:r>
              <a:rPr lang="en-US" sz="1600" dirty="0" smtClean="0"/>
              <a:t>	9.MELAKUAKAN KEGIATAN PENITIPAN UNTUK KEPENTINGANPIHAK LAIN BERDASARKAN SURAT </a:t>
            </a:r>
          </a:p>
          <a:p>
            <a:pPr>
              <a:buNone/>
            </a:pPr>
            <a:r>
              <a:rPr lang="en-US" sz="1600" dirty="0" smtClean="0"/>
              <a:t>           KONTRAK.</a:t>
            </a:r>
          </a:p>
          <a:p>
            <a:pPr>
              <a:buNone/>
            </a:pPr>
            <a:r>
              <a:rPr lang="en-US" sz="1600" dirty="0" smtClean="0"/>
              <a:t>	10.MELAKUKAN PENEMPATAN DANA DARI NASABAH KEPADA NASABAH LAINNYA.</a:t>
            </a:r>
          </a:p>
          <a:p>
            <a:pPr>
              <a:buNone/>
            </a:pPr>
            <a:r>
              <a:rPr lang="en-US" sz="1600" dirty="0" smtClean="0"/>
              <a:t>	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917580"/>
            <a:ext cx="6329378" cy="654032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LEMBAGA KEUANGAN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60531"/>
            <a:ext cx="4038600" cy="5054617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Lembaga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Keuangan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Bank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Sentral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Umum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3.B P 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60531"/>
            <a:ext cx="4038600" cy="5054617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Lembaga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Keu.Bukan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Bank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1.Pasar Modal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2.Pasar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Uang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3.Koperasi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Simpan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Pinjam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4.Pegadaian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5.Leasing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Sewa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Guna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Usaha)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6.Asuransi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7.Anjak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Piutang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8.Modal Ventura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9.Dana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Pensiun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10.Kartu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Plastik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5804" y="131762"/>
            <a:ext cx="8229600" cy="65403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3.Penggolongan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Lembaga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Keuangan</a:t>
            </a: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511156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400" b="1" dirty="0" smtClean="0"/>
              <a:t>BANK PERKREDITAN RAKYAT(CREDIT-GRANTING BANKS)(BPR)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A.PENGERTIAN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000" dirty="0" smtClean="0"/>
              <a:t>Bank </a:t>
            </a:r>
            <a:r>
              <a:rPr lang="en-US" sz="2000" dirty="0" err="1" smtClean="0"/>
              <a:t>Perkreditan</a:t>
            </a:r>
            <a:r>
              <a:rPr lang="en-US" sz="2000" dirty="0" smtClean="0"/>
              <a:t> Rakyat (BPR)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bank yang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jasa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lalu</a:t>
            </a:r>
            <a:r>
              <a:rPr lang="en-US" sz="2000" dirty="0" smtClean="0"/>
              <a:t> </a:t>
            </a:r>
            <a:r>
              <a:rPr lang="en-US" sz="2000" dirty="0" err="1" smtClean="0"/>
              <a:t>lintas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, yang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pelaksanaan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usahanya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konvensional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berdasarkanprinsip</a:t>
            </a:r>
            <a:r>
              <a:rPr lang="en-US" sz="2000" dirty="0" smtClean="0"/>
              <a:t> </a:t>
            </a:r>
            <a:r>
              <a:rPr lang="en-US" sz="2000" dirty="0" err="1" smtClean="0"/>
              <a:t>syariah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BPR 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bank yang </a:t>
            </a:r>
            <a:r>
              <a:rPr lang="en-US" sz="2000" dirty="0" err="1" smtClean="0"/>
              <a:t>hanya</a:t>
            </a:r>
            <a:r>
              <a:rPr lang="en-US" sz="2000" dirty="0" smtClean="0"/>
              <a:t> </a:t>
            </a:r>
            <a:r>
              <a:rPr lang="en-US" sz="2000" dirty="0" err="1" smtClean="0"/>
              <a:t>menerima</a:t>
            </a:r>
            <a:r>
              <a:rPr lang="en-US" sz="2000" dirty="0" smtClean="0"/>
              <a:t> </a:t>
            </a:r>
            <a:r>
              <a:rPr lang="en-US" sz="2000" dirty="0" err="1" smtClean="0"/>
              <a:t>simpanan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tabungan</a:t>
            </a:r>
            <a:r>
              <a:rPr lang="en-US" sz="2000" dirty="0" smtClean="0"/>
              <a:t>, </a:t>
            </a:r>
            <a:r>
              <a:rPr lang="en-US" sz="2000" dirty="0" err="1" smtClean="0"/>
              <a:t>deposito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lainnya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dipersamakan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itu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B.KEGIATANNYA :</a:t>
            </a:r>
          </a:p>
          <a:p>
            <a:pPr>
              <a:buNone/>
            </a:pPr>
            <a:r>
              <a:rPr lang="en-US" sz="1800" dirty="0" smtClean="0"/>
              <a:t>1.MENGHIMPUN DANA DARI MASYARAKAT DALAM BENTUK SIMPANAN YAITU TABUNGAN </a:t>
            </a:r>
          </a:p>
          <a:p>
            <a:pPr>
              <a:buNone/>
            </a:pPr>
            <a:r>
              <a:rPr lang="en-US" sz="1800" dirty="0" smtClean="0"/>
              <a:t>    DAN DEPOSITO</a:t>
            </a:r>
          </a:p>
          <a:p>
            <a:pPr>
              <a:buNone/>
            </a:pPr>
            <a:r>
              <a:rPr lang="en-US" sz="1800" dirty="0" smtClean="0"/>
              <a:t>2.MEMBERI KREDIT </a:t>
            </a:r>
          </a:p>
          <a:p>
            <a:pPr>
              <a:buNone/>
            </a:pPr>
            <a:r>
              <a:rPr lang="en-US" sz="1800" dirty="0" smtClean="0"/>
              <a:t>3.MENYEDIAKAN PEMBIAYAAN BAGI NASABAH BERDASARKAN PRINSIP BAGI HASIL</a:t>
            </a:r>
          </a:p>
          <a:p>
            <a:pPr>
              <a:buNone/>
            </a:pPr>
            <a:r>
              <a:rPr lang="en-US" sz="1800" dirty="0" smtClean="0"/>
              <a:t>4.MENEMPATKAN DANANYA DALAM BENTUK SERTIFIKAN BANK INDONESIA (SBI)</a:t>
            </a:r>
            <a:endParaRPr lang="en-US" sz="1800" b="1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C.KEGIATAN – KEGIATAN YANG DILARANG BAGI BPR 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1.Menerima </a:t>
            </a:r>
            <a:r>
              <a:rPr lang="en-US" sz="2400" dirty="0" err="1" smtClean="0"/>
              <a:t>simpanan</a:t>
            </a:r>
            <a:r>
              <a:rPr lang="en-US" sz="2400" dirty="0" smtClean="0"/>
              <a:t> </a:t>
            </a:r>
            <a:r>
              <a:rPr lang="en-US" sz="2400" dirty="0" err="1" smtClean="0"/>
              <a:t>berupa</a:t>
            </a:r>
            <a:r>
              <a:rPr lang="en-US" sz="2400" dirty="0" smtClean="0"/>
              <a:t> </a:t>
            </a:r>
            <a:r>
              <a:rPr lang="en-US" sz="2400" dirty="0" err="1" smtClean="0"/>
              <a:t>giro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ikut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lalu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lintas</a:t>
            </a:r>
            <a:r>
              <a:rPr lang="en-US" sz="2400" dirty="0" smtClean="0"/>
              <a:t> </a:t>
            </a:r>
            <a:r>
              <a:rPr lang="en-US" sz="2400" dirty="0" err="1" smtClean="0"/>
              <a:t>pembayaran</a:t>
            </a:r>
            <a:r>
              <a:rPr lang="en-US" sz="2400" dirty="0" smtClean="0"/>
              <a:t> (LLP).</a:t>
            </a:r>
          </a:p>
          <a:p>
            <a:pPr>
              <a:buNone/>
            </a:pPr>
            <a:r>
              <a:rPr lang="en-US" sz="2400" dirty="0" smtClean="0"/>
              <a:t>	2.Melakukan </a:t>
            </a:r>
            <a:r>
              <a:rPr lang="en-US" sz="2400" dirty="0" err="1" smtClean="0"/>
              <a:t>kegiatan</a:t>
            </a:r>
            <a:r>
              <a:rPr lang="en-US" sz="2400" dirty="0" smtClean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valuta</a:t>
            </a:r>
            <a:r>
              <a:rPr lang="en-US" sz="2400" dirty="0" smtClean="0"/>
              <a:t> </a:t>
            </a:r>
            <a:r>
              <a:rPr lang="en-US" sz="2400" dirty="0" err="1" smtClean="0"/>
              <a:t>asing</a:t>
            </a:r>
            <a:r>
              <a:rPr lang="en-US" sz="2400" dirty="0" smtClean="0"/>
              <a:t>, </a:t>
            </a:r>
            <a:r>
              <a:rPr lang="en-US" sz="2400" dirty="0" err="1" smtClean="0"/>
              <a:t>kecuali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jual</a:t>
            </a:r>
            <a:r>
              <a:rPr lang="en-US" sz="2400" dirty="0" smtClean="0"/>
              <a:t> </a:t>
            </a:r>
            <a:r>
              <a:rPr lang="en-US" sz="2400" dirty="0" err="1" smtClean="0"/>
              <a:t>bali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r>
              <a:rPr lang="en-US" sz="2400" dirty="0" smtClean="0"/>
              <a:t> </a:t>
            </a:r>
            <a:r>
              <a:rPr lang="en-US" sz="2400" dirty="0" err="1" smtClean="0"/>
              <a:t>kertas</a:t>
            </a:r>
            <a:r>
              <a:rPr lang="en-US" sz="2400" dirty="0" smtClean="0"/>
              <a:t> </a:t>
            </a:r>
            <a:r>
              <a:rPr lang="en-US" sz="2400" dirty="0" err="1" smtClean="0"/>
              <a:t>asing</a:t>
            </a:r>
            <a:r>
              <a:rPr lang="en-US" sz="2400" dirty="0" smtClean="0"/>
              <a:t> (money changer).</a:t>
            </a:r>
          </a:p>
          <a:p>
            <a:pPr>
              <a:buNone/>
            </a:pPr>
            <a:r>
              <a:rPr lang="en-US" sz="2400" dirty="0" smtClean="0"/>
              <a:t>	3.Melakukan </a:t>
            </a:r>
            <a:r>
              <a:rPr lang="en-US" sz="2400" dirty="0" err="1" smtClean="0"/>
              <a:t>penyertaan</a:t>
            </a:r>
            <a:r>
              <a:rPr lang="en-US" sz="2400" dirty="0" smtClean="0"/>
              <a:t> modal</a:t>
            </a:r>
          </a:p>
          <a:p>
            <a:pPr>
              <a:buNone/>
            </a:pPr>
            <a:r>
              <a:rPr lang="en-US" sz="2400" dirty="0" smtClean="0"/>
              <a:t>	4.Melakukan </a:t>
            </a:r>
            <a:r>
              <a:rPr lang="en-US" sz="2400" dirty="0" err="1" smtClean="0"/>
              <a:t>kegiatan</a:t>
            </a:r>
            <a:r>
              <a:rPr lang="en-US" sz="2400" dirty="0" smtClean="0"/>
              <a:t> </a:t>
            </a:r>
            <a:r>
              <a:rPr lang="en-US" sz="2400" dirty="0" err="1" smtClean="0"/>
              <a:t>perasuransian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5.Melakukan </a:t>
            </a:r>
            <a:r>
              <a:rPr lang="en-US" sz="2400" dirty="0" err="1" smtClean="0"/>
              <a:t>usaha</a:t>
            </a:r>
            <a:r>
              <a:rPr lang="en-US" sz="2400" dirty="0" smtClean="0"/>
              <a:t> lain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luar</a:t>
            </a:r>
            <a:r>
              <a:rPr lang="en-US" sz="2400" dirty="0" smtClean="0"/>
              <a:t> </a:t>
            </a:r>
            <a:r>
              <a:rPr lang="en-US" sz="2400" dirty="0" err="1" smtClean="0"/>
              <a:t>kegiatan</a:t>
            </a:r>
            <a:r>
              <a:rPr lang="en-US" sz="2400" dirty="0" smtClean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 yang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ditentukan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6500858" cy="511156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400" b="1" dirty="0" smtClean="0"/>
              <a:t>C. LEMBAGA KEUANGAN BUKAN BANK (LKBB)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1.Pasar Modal (Bursa </a:t>
            </a:r>
            <a:r>
              <a:rPr lang="en-US" sz="2400" b="1" dirty="0" err="1" smtClean="0"/>
              <a:t>Efek</a:t>
            </a:r>
            <a:r>
              <a:rPr lang="en-US" sz="2400" b="1" dirty="0" smtClean="0"/>
              <a:t>)</a:t>
            </a:r>
          </a:p>
          <a:p>
            <a:pPr marL="457200" indent="-457200">
              <a:buAutoNum type="alphaUcPeriod"/>
            </a:pPr>
            <a:r>
              <a:rPr lang="en-US" sz="2400" dirty="0" err="1" smtClean="0"/>
              <a:t>Pengertian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Pengertian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modal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umum</a:t>
            </a:r>
            <a:r>
              <a:rPr lang="en-US" sz="2400" dirty="0" smtClean="0"/>
              <a:t>;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tempat</a:t>
            </a:r>
            <a:r>
              <a:rPr lang="en-US" sz="2400" dirty="0" smtClean="0"/>
              <a:t> </a:t>
            </a:r>
            <a:r>
              <a:rPr lang="en-US" sz="2400" dirty="0" err="1" smtClean="0"/>
              <a:t>bertemunya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penjual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rangka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modal (</a:t>
            </a:r>
            <a:r>
              <a:rPr lang="en-US" sz="2400" dirty="0" err="1" smtClean="0"/>
              <a:t>saham,obligasi</a:t>
            </a:r>
            <a:r>
              <a:rPr lang="en-US" sz="2400" dirty="0" smtClean="0"/>
              <a:t>) </a:t>
            </a:r>
            <a:r>
              <a:rPr lang="en-US" sz="2400" dirty="0" err="1" smtClean="0"/>
              <a:t>sifatnya</a:t>
            </a:r>
            <a:r>
              <a:rPr lang="en-US" sz="2400" dirty="0" smtClean="0"/>
              <a:t> </a:t>
            </a:r>
            <a:r>
              <a:rPr lang="en-US" sz="2400" dirty="0" err="1" smtClean="0"/>
              <a:t>jk.panjang</a:t>
            </a:r>
            <a:r>
              <a:rPr lang="en-US" sz="2400" dirty="0" smtClean="0"/>
              <a:t>.</a:t>
            </a:r>
          </a:p>
          <a:p>
            <a:pPr marL="457200" indent="-457200">
              <a:buNone/>
            </a:pPr>
            <a:r>
              <a:rPr lang="en-US" sz="2400" dirty="0" smtClean="0"/>
              <a:t>	</a:t>
            </a:r>
          </a:p>
          <a:p>
            <a:pPr marL="457200" indent="-457200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Penjual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modal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membutuhkan</a:t>
            </a:r>
            <a:r>
              <a:rPr lang="en-US" sz="2400" dirty="0" smtClean="0"/>
              <a:t> modal (</a:t>
            </a:r>
            <a:r>
              <a:rPr lang="en-US" sz="2400" dirty="0" err="1" smtClean="0"/>
              <a:t>emiten</a:t>
            </a:r>
            <a:r>
              <a:rPr lang="en-US" sz="2400" dirty="0" smtClean="0"/>
              <a:t>).</a:t>
            </a:r>
            <a:r>
              <a:rPr lang="en-US" sz="2400" dirty="0" err="1" smtClean="0"/>
              <a:t>Menjual</a:t>
            </a:r>
            <a:r>
              <a:rPr lang="en-US" sz="2400" dirty="0" smtClean="0"/>
              <a:t> </a:t>
            </a:r>
            <a:r>
              <a:rPr lang="en-US" sz="2400" dirty="0" err="1" smtClean="0"/>
              <a:t>efek-efek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modal.</a:t>
            </a:r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Pembeli</a:t>
            </a:r>
            <a:r>
              <a:rPr lang="en-US" sz="2400" dirty="0" smtClean="0"/>
              <a:t> (investor)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modal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ingin</a:t>
            </a:r>
            <a:r>
              <a:rPr lang="en-US" sz="2400" dirty="0" smtClean="0"/>
              <a:t> </a:t>
            </a:r>
            <a:r>
              <a:rPr lang="en-US" sz="2400" dirty="0" err="1" smtClean="0"/>
              <a:t>membeli</a:t>
            </a:r>
            <a:r>
              <a:rPr lang="en-US" sz="2400" dirty="0" smtClean="0"/>
              <a:t> modal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.</a:t>
            </a:r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 </a:t>
            </a:r>
          </a:p>
          <a:p>
            <a:pPr>
              <a:buNone/>
            </a:pPr>
            <a:r>
              <a:rPr lang="en-US" sz="2400" dirty="0" smtClean="0"/>
              <a:t>	</a:t>
            </a:r>
            <a:endParaRPr lang="en-US" sz="2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B.Instrumen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Pasar</a:t>
            </a:r>
            <a:r>
              <a:rPr lang="en-US" sz="2400" b="1" dirty="0" smtClean="0"/>
              <a:t> Modal</a:t>
            </a:r>
          </a:p>
          <a:p>
            <a:pPr>
              <a:buNone/>
            </a:pPr>
            <a:r>
              <a:rPr lang="en-US" sz="2400" b="1" dirty="0" smtClean="0"/>
              <a:t>1.Saham (Stocks) ;  </a:t>
            </a:r>
            <a:r>
              <a:rPr lang="en-US" sz="2400" b="1" dirty="0" err="1" smtClean="0"/>
              <a:t>s</a:t>
            </a:r>
            <a:r>
              <a:rPr lang="en-US" sz="2400" dirty="0" err="1" smtClean="0"/>
              <a:t>urat</a:t>
            </a:r>
            <a:r>
              <a:rPr lang="en-US" sz="2400" dirty="0" smtClean="0"/>
              <a:t> </a:t>
            </a:r>
            <a:r>
              <a:rPr lang="en-US" sz="2400" dirty="0" err="1" smtClean="0"/>
              <a:t>berharga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bersifat</a:t>
            </a:r>
            <a:r>
              <a:rPr lang="en-US" sz="2400" dirty="0" smtClean="0"/>
              <a:t> </a:t>
            </a:r>
            <a:r>
              <a:rPr lang="en-US" sz="2400" dirty="0" err="1" smtClean="0"/>
              <a:t>kepemilikan</a:t>
            </a:r>
            <a:r>
              <a:rPr lang="en-US" sz="2400" dirty="0" smtClean="0"/>
              <a:t>. </a:t>
            </a:r>
            <a:r>
              <a:rPr lang="en-US" sz="2400" dirty="0" err="1" smtClean="0"/>
              <a:t>Artinya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pemilik</a:t>
            </a:r>
            <a:r>
              <a:rPr lang="en-US" sz="2400" dirty="0" smtClean="0"/>
              <a:t> </a:t>
            </a:r>
            <a:r>
              <a:rPr lang="en-US" sz="2400" dirty="0" err="1" smtClean="0"/>
              <a:t>saham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pemilik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perusahaan.Keuntungan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yaitu</a:t>
            </a:r>
            <a:r>
              <a:rPr lang="en-US" sz="2400" dirty="0" smtClean="0"/>
              <a:t> </a:t>
            </a:r>
            <a:r>
              <a:rPr lang="en-US" sz="2400" i="1" dirty="0" err="1" smtClean="0"/>
              <a:t>deviden</a:t>
            </a:r>
            <a:r>
              <a:rPr lang="en-US" sz="2400" i="1" dirty="0" smtClean="0"/>
              <a:t>. </a:t>
            </a:r>
            <a:r>
              <a:rPr lang="en-US" sz="2400" dirty="0" err="1" smtClean="0"/>
              <a:t>Pembagian</a:t>
            </a:r>
            <a:r>
              <a:rPr lang="en-US" sz="2400" dirty="0" smtClean="0"/>
              <a:t> </a:t>
            </a:r>
            <a:r>
              <a:rPr lang="en-US" sz="2400" dirty="0" err="1" smtClean="0"/>
              <a:t>deviden</a:t>
            </a:r>
            <a:r>
              <a:rPr lang="en-US" sz="2400" dirty="0" smtClean="0"/>
              <a:t> </a:t>
            </a:r>
            <a:r>
              <a:rPr lang="en-US" sz="2400" dirty="0" err="1" smtClean="0"/>
              <a:t>ditentukan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Rapat</a:t>
            </a:r>
            <a:r>
              <a:rPr lang="en-US" sz="2400" dirty="0" smtClean="0"/>
              <a:t> </a:t>
            </a:r>
            <a:r>
              <a:rPr lang="en-US" sz="2400" dirty="0" err="1" smtClean="0"/>
              <a:t>Umum</a:t>
            </a:r>
            <a:r>
              <a:rPr lang="en-US" sz="2400" dirty="0" smtClean="0"/>
              <a:t> </a:t>
            </a:r>
            <a:r>
              <a:rPr lang="en-US" sz="2400" dirty="0" err="1" smtClean="0"/>
              <a:t>Pemegang</a:t>
            </a:r>
            <a:r>
              <a:rPr lang="en-US" sz="2400" dirty="0" smtClean="0"/>
              <a:t> </a:t>
            </a:r>
            <a:r>
              <a:rPr lang="en-US" sz="2400" dirty="0" err="1" smtClean="0"/>
              <a:t>Saham</a:t>
            </a:r>
            <a:r>
              <a:rPr lang="en-US" sz="2400" dirty="0" smtClean="0"/>
              <a:t> (RUPS).</a:t>
            </a:r>
          </a:p>
          <a:p>
            <a:pPr>
              <a:buNone/>
            </a:pPr>
            <a:r>
              <a:rPr lang="en-US" sz="2400" i="1" dirty="0" smtClean="0"/>
              <a:t>	</a:t>
            </a:r>
            <a:r>
              <a:rPr lang="en-US" sz="2400" dirty="0" err="1" smtClean="0"/>
              <a:t>Jenis</a:t>
            </a:r>
            <a:r>
              <a:rPr lang="en-US" sz="2400" dirty="0" smtClean="0"/>
              <a:t>-</a:t>
            </a:r>
            <a:r>
              <a:rPr lang="en-US" sz="2400" dirty="0" err="1" smtClean="0"/>
              <a:t>jenis</a:t>
            </a:r>
            <a:r>
              <a:rPr lang="en-US" sz="2400" dirty="0" smtClean="0"/>
              <a:t> </a:t>
            </a:r>
            <a:r>
              <a:rPr lang="en-US" sz="2400" dirty="0" err="1" smtClean="0"/>
              <a:t>saham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a.Dari</a:t>
            </a:r>
            <a:r>
              <a:rPr lang="en-US" sz="2400" dirty="0" smtClean="0"/>
              <a:t> </a:t>
            </a:r>
            <a:r>
              <a:rPr lang="en-US" sz="2400" dirty="0" err="1" smtClean="0"/>
              <a:t>segi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peralihan</a:t>
            </a:r>
            <a:r>
              <a:rPr lang="en-US" sz="2400" dirty="0" smtClean="0"/>
              <a:t> :</a:t>
            </a:r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Saham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unjuk</a:t>
            </a:r>
            <a:r>
              <a:rPr lang="en-US" sz="2400" dirty="0" smtClean="0"/>
              <a:t> (bearer stocks); </a:t>
            </a:r>
            <a:r>
              <a:rPr lang="en-US" sz="2400" dirty="0" err="1" smtClean="0"/>
              <a:t>saham</a:t>
            </a:r>
            <a:r>
              <a:rPr lang="en-US" sz="2400" dirty="0" smtClean="0"/>
              <a:t> yang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 </a:t>
            </a:r>
          </a:p>
          <a:p>
            <a:pPr>
              <a:buNone/>
            </a:pPr>
            <a:r>
              <a:rPr lang="en-US" sz="2400" dirty="0" smtClean="0"/>
              <a:t>       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tertulis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  <a:r>
              <a:rPr lang="en-US" sz="2400" dirty="0" err="1" smtClean="0"/>
              <a:t>pemilik</a:t>
            </a:r>
            <a:r>
              <a:rPr lang="en-US" sz="2400" dirty="0" smtClean="0"/>
              <a:t> </a:t>
            </a:r>
            <a:r>
              <a:rPr lang="en-US" sz="2400" dirty="0" err="1" smtClean="0"/>
              <a:t>da;lam</a:t>
            </a:r>
            <a:r>
              <a:rPr lang="en-US" sz="2400" dirty="0" smtClean="0"/>
              <a:t> </a:t>
            </a:r>
            <a:r>
              <a:rPr lang="en-US" sz="2400" dirty="0" err="1" smtClean="0"/>
              <a:t>saham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Saham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(registered stocks); </a:t>
            </a:r>
            <a:r>
              <a:rPr lang="en-US" sz="2400" dirty="0" err="1" smtClean="0"/>
              <a:t>tertulis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  <a:r>
              <a:rPr lang="en-US" sz="2400" dirty="0" err="1" smtClean="0"/>
              <a:t>pemilik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</a:t>
            </a:r>
            <a:r>
              <a:rPr lang="en-US" sz="2400" dirty="0" err="1" smtClean="0"/>
              <a:t>saham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	b. Dari </a:t>
            </a:r>
            <a:r>
              <a:rPr lang="en-US" sz="2400" dirty="0" err="1" smtClean="0"/>
              <a:t>segi</a:t>
            </a:r>
            <a:r>
              <a:rPr lang="en-US" sz="2400" dirty="0" smtClean="0"/>
              <a:t> </a:t>
            </a: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  <a:r>
              <a:rPr lang="en-US" sz="2400" dirty="0" err="1" smtClean="0"/>
              <a:t>tagih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Saham</a:t>
            </a:r>
            <a:r>
              <a:rPr lang="en-US" sz="2400" dirty="0" smtClean="0"/>
              <a:t> </a:t>
            </a:r>
            <a:r>
              <a:rPr lang="en-US" sz="2400" dirty="0" err="1" smtClean="0"/>
              <a:t>biasa</a:t>
            </a:r>
            <a:r>
              <a:rPr lang="en-US" sz="2400" dirty="0" smtClean="0"/>
              <a:t> (common stocks); </a:t>
            </a:r>
            <a:r>
              <a:rPr lang="en-US" sz="2400" dirty="0" err="1" smtClean="0"/>
              <a:t>pemilik</a:t>
            </a:r>
            <a:r>
              <a:rPr lang="en-US" sz="2400" dirty="0" smtClean="0"/>
              <a:t> </a:t>
            </a:r>
            <a:r>
              <a:rPr lang="en-US" sz="2400" dirty="0" err="1" smtClean="0"/>
              <a:t>saham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</a:t>
            </a:r>
            <a:r>
              <a:rPr lang="en-US" sz="2400" dirty="0" err="1" smtClean="0"/>
              <a:t>deviden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didahulukan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saham</a:t>
            </a:r>
            <a:r>
              <a:rPr lang="en-US" sz="2400" dirty="0" smtClean="0"/>
              <a:t> </a:t>
            </a:r>
            <a:r>
              <a:rPr lang="en-US" sz="2400" dirty="0" err="1" smtClean="0"/>
              <a:t>preferen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juga</a:t>
            </a:r>
            <a:r>
              <a:rPr lang="en-US" sz="2400" dirty="0" smtClean="0"/>
              <a:t> </a:t>
            </a:r>
            <a:r>
              <a:rPr lang="en-US" sz="2400" dirty="0" err="1" smtClean="0"/>
              <a:t>harta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</a:t>
            </a:r>
            <a:r>
              <a:rPr lang="en-US" sz="2400" dirty="0" err="1" smtClean="0"/>
              <a:t>dilikuidasi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Saham</a:t>
            </a:r>
            <a:r>
              <a:rPr lang="en-US" sz="2400" dirty="0" smtClean="0"/>
              <a:t> </a:t>
            </a:r>
            <a:r>
              <a:rPr lang="en-US" sz="2400" dirty="0" err="1" smtClean="0"/>
              <a:t>preferen</a:t>
            </a:r>
            <a:r>
              <a:rPr lang="en-US" sz="2400" dirty="0" smtClean="0"/>
              <a:t> (</a:t>
            </a:r>
            <a:r>
              <a:rPr lang="en-US" sz="2400" dirty="0" err="1" smtClean="0"/>
              <a:t>prefered</a:t>
            </a:r>
            <a:r>
              <a:rPr lang="en-US" sz="2400" dirty="0" smtClean="0"/>
              <a:t> stocks); </a:t>
            </a:r>
            <a:r>
              <a:rPr lang="en-US" sz="2400" dirty="0" err="1" smtClean="0"/>
              <a:t>saham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</a:t>
            </a:r>
            <a:r>
              <a:rPr lang="en-US" sz="2400" dirty="0" err="1" smtClean="0"/>
              <a:t>utama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deviden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harta</a:t>
            </a:r>
            <a:r>
              <a:rPr lang="en-US" sz="2400" dirty="0" smtClean="0"/>
              <a:t> </a:t>
            </a:r>
            <a:r>
              <a:rPr lang="en-US" sz="2400" dirty="0" err="1" smtClean="0"/>
              <a:t>apabila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</a:t>
            </a:r>
            <a:r>
              <a:rPr lang="en-US" sz="2400" dirty="0" err="1" smtClean="0"/>
              <a:t>dilikuidasi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2.Obligasi (Bonds);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instrumen</a:t>
            </a:r>
            <a:r>
              <a:rPr lang="en-US" sz="2400" dirty="0" smtClean="0"/>
              <a:t> </a:t>
            </a:r>
            <a:r>
              <a:rPr lang="en-US" sz="2400" dirty="0" err="1" smtClean="0"/>
              <a:t>utang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hendak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modal, </a:t>
            </a:r>
            <a:r>
              <a:rPr lang="en-US" sz="2400" dirty="0" err="1" smtClean="0"/>
              <a:t>keuntungan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i="1" dirty="0" err="1" smtClean="0"/>
              <a:t>kupon</a:t>
            </a:r>
            <a:r>
              <a:rPr lang="en-US" sz="2400" dirty="0" smtClean="0"/>
              <a:t>. </a:t>
            </a:r>
            <a:r>
              <a:rPr lang="en-US" sz="2400" dirty="0" err="1" smtClean="0"/>
              <a:t>Pemegang</a:t>
            </a:r>
            <a:r>
              <a:rPr lang="en-US" sz="2400" dirty="0" smtClean="0"/>
              <a:t>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</a:t>
            </a: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manajemen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kekayaan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		</a:t>
            </a:r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Jenis</a:t>
            </a:r>
            <a:r>
              <a:rPr lang="en-US" sz="2400" dirty="0" smtClean="0"/>
              <a:t>-</a:t>
            </a:r>
            <a:r>
              <a:rPr lang="en-US" sz="2400" dirty="0" err="1" smtClean="0"/>
              <a:t>jenis</a:t>
            </a:r>
            <a:r>
              <a:rPr lang="en-US" sz="2400" dirty="0" smtClean="0"/>
              <a:t>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:</a:t>
            </a:r>
          </a:p>
          <a:p>
            <a:pPr>
              <a:buNone/>
            </a:pPr>
            <a:r>
              <a:rPr lang="en-US" sz="2400" dirty="0" err="1" smtClean="0"/>
              <a:t>a.Ditinjau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segi</a:t>
            </a:r>
            <a:r>
              <a:rPr lang="en-US" sz="2400" dirty="0" smtClean="0"/>
              <a:t> </a:t>
            </a:r>
            <a:r>
              <a:rPr lang="en-US" sz="2400" dirty="0" err="1" smtClean="0"/>
              <a:t>peralihan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unjuk</a:t>
            </a:r>
            <a:r>
              <a:rPr lang="en-US" sz="2400" dirty="0" smtClean="0"/>
              <a:t> (bearer bonds);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mudah</a:t>
            </a:r>
            <a:r>
              <a:rPr lang="en-US" sz="2400" dirty="0" smtClean="0"/>
              <a:t> </a:t>
            </a:r>
            <a:r>
              <a:rPr lang="en-US" sz="2400" dirty="0" err="1" smtClean="0"/>
              <a:t>dialihkan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lain.</a:t>
            </a:r>
          </a:p>
          <a:p>
            <a:pPr>
              <a:buFontTx/>
              <a:buChar char="-"/>
            </a:pP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(registered bonds);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peralihannya</a:t>
            </a:r>
            <a:r>
              <a:rPr lang="en-US" sz="2400" dirty="0" smtClean="0"/>
              <a:t> </a:t>
            </a:r>
            <a:r>
              <a:rPr lang="en-US" sz="2400" dirty="0" err="1" smtClean="0"/>
              <a:t>memerlukan</a:t>
            </a:r>
            <a:r>
              <a:rPr lang="en-US" sz="2400" dirty="0" smtClean="0"/>
              <a:t> </a:t>
            </a:r>
            <a:r>
              <a:rPr lang="en-US" sz="2400" dirty="0" err="1" smtClean="0"/>
              <a:t>persyaratan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prosedur</a:t>
            </a:r>
            <a:r>
              <a:rPr lang="en-US" sz="2400" dirty="0" smtClean="0"/>
              <a:t>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None/>
            </a:pPr>
            <a:r>
              <a:rPr lang="en-US" sz="2400" dirty="0" err="1" smtClean="0"/>
              <a:t>b.Ditinjau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pemberian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  <a:r>
              <a:rPr lang="en-US" sz="2400" dirty="0" err="1" smtClean="0"/>
              <a:t>klaim</a:t>
            </a: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r>
              <a:rPr lang="en-US" sz="2400" dirty="0" smtClean="0"/>
              <a:t>(secured bonds);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r>
              <a:rPr lang="en-US" sz="2400" dirty="0" smtClean="0"/>
              <a:t> </a:t>
            </a:r>
            <a:r>
              <a:rPr lang="en-US" sz="2400" dirty="0" err="1" smtClean="0"/>
              <a:t>tertentu</a:t>
            </a:r>
            <a:r>
              <a:rPr lang="en-US" sz="2400" dirty="0" smtClean="0"/>
              <a:t>, </a:t>
            </a:r>
            <a:r>
              <a:rPr lang="en-US" sz="2400" dirty="0" err="1" smtClean="0"/>
              <a:t>yaitu</a:t>
            </a:r>
            <a:r>
              <a:rPr lang="en-US" sz="2400" dirty="0" smtClean="0"/>
              <a:t>: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garansi</a:t>
            </a:r>
            <a:r>
              <a:rPr lang="en-US" sz="2400" dirty="0" smtClean="0"/>
              <a:t>(</a:t>
            </a:r>
            <a:r>
              <a:rPr lang="en-US" sz="2400" dirty="0" err="1" smtClean="0"/>
              <a:t>guaranted</a:t>
            </a:r>
            <a:r>
              <a:rPr lang="en-US" sz="2400" dirty="0" smtClean="0"/>
              <a:t> bonds),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r>
              <a:rPr lang="en-US" sz="2400" dirty="0" smtClean="0"/>
              <a:t> </a:t>
            </a:r>
            <a:r>
              <a:rPr lang="en-US" sz="2400" dirty="0" err="1" smtClean="0"/>
              <a:t>harta</a:t>
            </a:r>
            <a:r>
              <a:rPr lang="en-US" sz="2400" dirty="0" smtClean="0"/>
              <a:t> (mortgage bonds),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r>
              <a:rPr lang="en-US" sz="2400" dirty="0" smtClean="0"/>
              <a:t> </a:t>
            </a:r>
            <a:r>
              <a:rPr lang="en-US" sz="2400" dirty="0" err="1" smtClean="0"/>
              <a:t>efek</a:t>
            </a:r>
            <a:r>
              <a:rPr lang="en-US" sz="2400" dirty="0" smtClean="0"/>
              <a:t>(</a:t>
            </a:r>
            <a:r>
              <a:rPr lang="en-US" sz="2400" dirty="0" err="1" smtClean="0"/>
              <a:t>colleteral</a:t>
            </a:r>
            <a:r>
              <a:rPr lang="en-US" sz="2400" dirty="0" smtClean="0"/>
              <a:t> trust bonds)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r>
              <a:rPr lang="en-US" sz="2400" dirty="0" smtClean="0"/>
              <a:t> </a:t>
            </a:r>
            <a:r>
              <a:rPr lang="en-US" sz="2400" dirty="0" err="1" smtClean="0"/>
              <a:t>peralatan</a:t>
            </a:r>
            <a:r>
              <a:rPr lang="en-US" sz="2400" dirty="0" smtClean="0"/>
              <a:t>(equipment bonds) </a:t>
            </a:r>
          </a:p>
          <a:p>
            <a:pPr>
              <a:buNone/>
            </a:pPr>
            <a:r>
              <a:rPr lang="en-US" sz="2400" dirty="0" smtClean="0"/>
              <a:t>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tanpa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r>
              <a:rPr lang="en-US" sz="2400" dirty="0" smtClean="0"/>
              <a:t> (unsecured bonds);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kepercayaan</a:t>
            </a:r>
            <a:r>
              <a:rPr lang="en-US" sz="2400" dirty="0" smtClean="0"/>
              <a:t>, </a:t>
            </a:r>
            <a:r>
              <a:rPr lang="en-US" sz="2400" dirty="0" err="1" smtClean="0"/>
              <a:t>misal</a:t>
            </a:r>
            <a:r>
              <a:rPr lang="en-US" sz="2400" dirty="0" smtClean="0"/>
              <a:t>; debenture bonds(</a:t>
            </a:r>
            <a:r>
              <a:rPr lang="en-US" sz="2400" dirty="0" err="1" smtClean="0"/>
              <a:t>diterbitkan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r>
              <a:rPr lang="en-US" sz="2400" dirty="0" smtClean="0"/>
              <a:t>) </a:t>
            </a:r>
            <a:r>
              <a:rPr lang="en-US" sz="2400" dirty="0" err="1" smtClean="0"/>
              <a:t>dan</a:t>
            </a:r>
            <a:r>
              <a:rPr lang="en-US" sz="2400" dirty="0" smtClean="0"/>
              <a:t> subordinate bonds.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c.Ditinjau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segi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penetapan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pembayaran</a:t>
            </a:r>
            <a:r>
              <a:rPr lang="en-US" sz="2400" dirty="0" smtClean="0"/>
              <a:t> </a:t>
            </a:r>
            <a:r>
              <a:rPr lang="en-US" sz="2400" dirty="0" err="1" smtClean="0"/>
              <a:t>bunga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bunga</a:t>
            </a:r>
            <a:r>
              <a:rPr lang="en-US" sz="2400" dirty="0" smtClean="0"/>
              <a:t> </a:t>
            </a:r>
            <a:r>
              <a:rPr lang="en-US" sz="2400" dirty="0" err="1" smtClean="0"/>
              <a:t>tetap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bunga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tetap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tanpa</a:t>
            </a:r>
            <a:r>
              <a:rPr lang="en-US" sz="2400" dirty="0" smtClean="0"/>
              <a:t> </a:t>
            </a:r>
            <a:r>
              <a:rPr lang="en-US" sz="2400" dirty="0" err="1" smtClean="0"/>
              <a:t>bunga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d. </a:t>
            </a:r>
            <a:r>
              <a:rPr lang="en-US" sz="2400" dirty="0" err="1" smtClean="0"/>
              <a:t>Ditinjau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segi</a:t>
            </a:r>
            <a:r>
              <a:rPr lang="en-US" sz="2400" dirty="0" smtClean="0"/>
              <a:t> </a:t>
            </a:r>
            <a:r>
              <a:rPr lang="en-US" sz="2400" dirty="0" err="1" smtClean="0"/>
              <a:t>penerbit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swasta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e. </a:t>
            </a:r>
            <a:r>
              <a:rPr lang="en-US" sz="2400" dirty="0" err="1" smtClean="0"/>
              <a:t>Ditinjau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segi</a:t>
            </a:r>
            <a:r>
              <a:rPr lang="en-US" sz="2400" dirty="0" smtClean="0"/>
              <a:t> </a:t>
            </a:r>
            <a:r>
              <a:rPr lang="en-US" sz="2400" dirty="0" err="1" smtClean="0"/>
              <a:t>jatuh</a:t>
            </a:r>
            <a:r>
              <a:rPr lang="en-US" sz="2400" dirty="0" smtClean="0"/>
              <a:t> tempo</a:t>
            </a:r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pendek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menengah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Obligasi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panjang</a:t>
            </a:r>
            <a:endParaRPr lang="en-US" sz="2400" dirty="0" smtClean="0"/>
          </a:p>
          <a:p>
            <a:pPr>
              <a:buNone/>
            </a:pPr>
            <a:r>
              <a:rPr lang="en-US" sz="2400" smtClean="0"/>
              <a:t>	</a:t>
            </a:r>
            <a:endParaRPr lang="en-US" sz="24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C. Para </a:t>
            </a:r>
            <a:r>
              <a:rPr lang="en-US" sz="2400" dirty="0" err="1" smtClean="0"/>
              <a:t>Pemain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Modal</a:t>
            </a:r>
          </a:p>
          <a:p>
            <a:pPr>
              <a:buNone/>
            </a:pPr>
            <a:r>
              <a:rPr lang="en-US" sz="2400" dirty="0" smtClean="0"/>
              <a:t>	1. </a:t>
            </a:r>
            <a:r>
              <a:rPr lang="en-US" sz="2400" dirty="0" err="1" smtClean="0"/>
              <a:t>Emiten</a:t>
            </a:r>
            <a:r>
              <a:rPr lang="en-US" sz="2400" dirty="0" smtClean="0"/>
              <a:t>;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menjual</a:t>
            </a:r>
            <a:r>
              <a:rPr lang="en-US" sz="2400" dirty="0" smtClean="0"/>
              <a:t> </a:t>
            </a:r>
            <a:r>
              <a:rPr lang="en-US" sz="2400" dirty="0" err="1" smtClean="0"/>
              <a:t>surat</a:t>
            </a:r>
            <a:r>
              <a:rPr lang="en-US" sz="2400" dirty="0" smtClean="0"/>
              <a:t> </a:t>
            </a:r>
            <a:r>
              <a:rPr lang="en-US" sz="2400" dirty="0" err="1" smtClean="0"/>
              <a:t>berharga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	2. Investor; </a:t>
            </a:r>
            <a:r>
              <a:rPr lang="en-US" sz="2400" dirty="0" err="1" smtClean="0"/>
              <a:t>pemodal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membeli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menanamkan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 </a:t>
            </a:r>
            <a:r>
              <a:rPr lang="en-US" sz="2400" dirty="0" err="1" smtClean="0"/>
              <a:t>modalnya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emisi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	3. </a:t>
            </a:r>
            <a:r>
              <a:rPr lang="en-US" sz="2400" dirty="0" err="1" smtClean="0"/>
              <a:t>Lembaga</a:t>
            </a:r>
            <a:r>
              <a:rPr lang="en-US" sz="2400" dirty="0" smtClean="0"/>
              <a:t> </a:t>
            </a:r>
            <a:r>
              <a:rPr lang="en-US" sz="2400" dirty="0" err="1" smtClean="0"/>
              <a:t>Penunjang</a:t>
            </a:r>
            <a:r>
              <a:rPr lang="en-US" sz="2400" dirty="0" smtClean="0"/>
              <a:t>; </a:t>
            </a:r>
            <a:r>
              <a:rPr lang="en-US" sz="2400" dirty="0" err="1" smtClean="0"/>
              <a:t>lembaga</a:t>
            </a:r>
            <a:r>
              <a:rPr lang="en-US" sz="2400" dirty="0" smtClean="0"/>
              <a:t> yang </a:t>
            </a:r>
            <a:r>
              <a:rPr lang="en-US" sz="2400" dirty="0" err="1" smtClean="0"/>
              <a:t>turut</a:t>
            </a:r>
            <a:r>
              <a:rPr lang="en-US" sz="2400" dirty="0" smtClean="0"/>
              <a:t> </a:t>
            </a:r>
            <a:r>
              <a:rPr lang="en-US" sz="2400" dirty="0" err="1" smtClean="0"/>
              <a:t>memdukung</a:t>
            </a:r>
            <a:r>
              <a:rPr lang="en-US" sz="2400" dirty="0" smtClean="0"/>
              <a:t> </a:t>
            </a:r>
            <a:r>
              <a:rPr lang="en-US" sz="2400" dirty="0" err="1" smtClean="0"/>
              <a:t>beroperasinya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modal.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D. </a:t>
            </a:r>
            <a:r>
              <a:rPr lang="en-US" sz="2400" dirty="0" err="1" smtClean="0"/>
              <a:t>Lembaga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Terlibat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Modal</a:t>
            </a:r>
          </a:p>
          <a:p>
            <a:pPr>
              <a:buNone/>
            </a:pPr>
            <a:r>
              <a:rPr lang="en-US" sz="2400" dirty="0" smtClean="0"/>
              <a:t>	1. </a:t>
            </a:r>
            <a:r>
              <a:rPr lang="en-US" sz="2400" dirty="0" err="1" smtClean="0"/>
              <a:t>Lembaga-lembaga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Badan</a:t>
            </a:r>
            <a:r>
              <a:rPr lang="en-US" sz="2400" dirty="0" smtClean="0"/>
              <a:t> </a:t>
            </a:r>
            <a:r>
              <a:rPr lang="en-US" sz="2400" dirty="0" err="1" smtClean="0"/>
              <a:t>pelaksana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Modal (BAPEPAM)</a:t>
            </a:r>
          </a:p>
          <a:p>
            <a:pPr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Badan</a:t>
            </a:r>
            <a:r>
              <a:rPr lang="en-US" sz="2400" dirty="0" smtClean="0"/>
              <a:t> </a:t>
            </a:r>
            <a:r>
              <a:rPr lang="en-US" sz="2400" dirty="0" err="1" smtClean="0"/>
              <a:t>koordinasi</a:t>
            </a:r>
            <a:r>
              <a:rPr lang="en-US" sz="2400" dirty="0" smtClean="0"/>
              <a:t> </a:t>
            </a:r>
            <a:r>
              <a:rPr lang="en-US" sz="2400" dirty="0" err="1" smtClean="0"/>
              <a:t>Penanaman</a:t>
            </a:r>
            <a:r>
              <a:rPr lang="en-US" sz="2400" dirty="0" smtClean="0"/>
              <a:t> Modal (BKPM)</a:t>
            </a:r>
          </a:p>
          <a:p>
            <a:pPr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Departemen</a:t>
            </a:r>
            <a:r>
              <a:rPr lang="en-US" sz="2400" dirty="0" smtClean="0"/>
              <a:t> </a:t>
            </a:r>
            <a:r>
              <a:rPr lang="en-US" sz="2400" dirty="0" err="1" smtClean="0"/>
              <a:t>Teknis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Departemen</a:t>
            </a:r>
            <a:r>
              <a:rPr lang="en-US" sz="2400" dirty="0" smtClean="0"/>
              <a:t> </a:t>
            </a:r>
            <a:r>
              <a:rPr lang="en-US" sz="2400" dirty="0" err="1" smtClean="0"/>
              <a:t>Kehakiman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2. </a:t>
            </a:r>
            <a:r>
              <a:rPr lang="en-US" sz="2400" dirty="0" err="1" smtClean="0"/>
              <a:t>Lembaga-lembaga</a:t>
            </a:r>
            <a:r>
              <a:rPr lang="en-US" sz="2400" dirty="0" smtClean="0"/>
              <a:t> </a:t>
            </a:r>
            <a:r>
              <a:rPr lang="en-US" sz="2400" dirty="0" err="1" smtClean="0"/>
              <a:t>Swasta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Notaris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Akuntan</a:t>
            </a:r>
            <a:r>
              <a:rPr lang="en-US" sz="2400" dirty="0" smtClean="0"/>
              <a:t> </a:t>
            </a:r>
            <a:r>
              <a:rPr lang="en-US" sz="2400" dirty="0" err="1" smtClean="0"/>
              <a:t>Publik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Konsultan</a:t>
            </a:r>
            <a:r>
              <a:rPr lang="en-US" sz="2400" dirty="0" smtClean="0"/>
              <a:t> </a:t>
            </a:r>
            <a:r>
              <a:rPr lang="en-US" sz="2400" dirty="0" err="1" smtClean="0"/>
              <a:t>Humum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Penilai</a:t>
            </a:r>
            <a:r>
              <a:rPr lang="en-US" sz="2400" dirty="0" smtClean="0"/>
              <a:t> (appraiser)</a:t>
            </a:r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Konsultan</a:t>
            </a:r>
            <a:r>
              <a:rPr lang="en-US" sz="2400" dirty="0" smtClean="0"/>
              <a:t> </a:t>
            </a:r>
            <a:r>
              <a:rPr lang="en-US" sz="2400" dirty="0" err="1" smtClean="0"/>
              <a:t>Efek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E. </a:t>
            </a:r>
            <a:r>
              <a:rPr lang="en-US" sz="2400" b="1" dirty="0" err="1" smtClean="0"/>
              <a:t>Prosedur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Emisi</a:t>
            </a: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	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7158" y="3616014"/>
          <a:ext cx="857256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1.Tahapan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emisi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Persyaratan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emisi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 err="1" smtClean="0"/>
                        <a:t>a.Tahap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persiapan</a:t>
                      </a:r>
                      <a:endParaRPr lang="en-US" sz="1800" dirty="0" smtClean="0"/>
                    </a:p>
                    <a:p>
                      <a:pPr>
                        <a:buNone/>
                      </a:pPr>
                      <a:r>
                        <a:rPr lang="en-US" sz="1800" dirty="0" err="1" smtClean="0"/>
                        <a:t>b.Penyampaian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leter</a:t>
                      </a:r>
                      <a:r>
                        <a:rPr lang="en-US" sz="1800" dirty="0" smtClean="0"/>
                        <a:t> of intent</a:t>
                      </a:r>
                    </a:p>
                    <a:p>
                      <a:pPr>
                        <a:buNone/>
                      </a:pPr>
                      <a:r>
                        <a:rPr lang="en-US" sz="1800" dirty="0" smtClean="0"/>
                        <a:t>c. </a:t>
                      </a:r>
                      <a:r>
                        <a:rPr lang="en-US" sz="1800" dirty="0" err="1" smtClean="0"/>
                        <a:t>Penyampaian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pernyatan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pendaftaran</a:t>
                      </a:r>
                      <a:endParaRPr lang="en-US" sz="1800" dirty="0" smtClean="0"/>
                    </a:p>
                    <a:p>
                      <a:pPr>
                        <a:buNone/>
                      </a:pPr>
                      <a:r>
                        <a:rPr lang="en-US" sz="1800" dirty="0" smtClean="0"/>
                        <a:t>d. </a:t>
                      </a:r>
                      <a:r>
                        <a:rPr lang="en-US" sz="1800" dirty="0" err="1" smtClean="0"/>
                        <a:t>Evaluasi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oleh</a:t>
                      </a:r>
                      <a:r>
                        <a:rPr lang="en-US" sz="1800" dirty="0" smtClean="0"/>
                        <a:t> BAPEPAM</a:t>
                      </a:r>
                    </a:p>
                    <a:p>
                      <a:pPr>
                        <a:buNone/>
                      </a:pPr>
                      <a:r>
                        <a:rPr lang="en-US" sz="1800" dirty="0" err="1" smtClean="0"/>
                        <a:t>E.Dengar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pendapat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terbuka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Izin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regirtrasi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listing </a:t>
                      </a:r>
                      <a:r>
                        <a:rPr lang="en-US" dirty="0" err="1" smtClean="0"/>
                        <a:t>diberikan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oleh</a:t>
                      </a:r>
                      <a:r>
                        <a:rPr lang="en-US" dirty="0" smtClean="0"/>
                        <a:t> BAPEPAM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b="1" dirty="0" smtClean="0"/>
              <a:t>2. </a:t>
            </a:r>
            <a:r>
              <a:rPr lang="en-US" sz="2400" b="1" dirty="0" err="1" smtClean="0"/>
              <a:t>Pasar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Pasar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Valas</a:t>
            </a:r>
            <a:endParaRPr lang="en-US" sz="2400" b="1" dirty="0" smtClean="0"/>
          </a:p>
          <a:p>
            <a:pPr marL="457200" indent="-457200">
              <a:buAutoNum type="alphaUcPeriod"/>
            </a:pPr>
            <a:r>
              <a:rPr lang="en-US" sz="2400" dirty="0" err="1" smtClean="0"/>
              <a:t>Pengertian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r>
              <a:rPr lang="en-US" sz="2400" dirty="0" smtClean="0"/>
              <a:t> (money market); </a:t>
            </a:r>
            <a:r>
              <a:rPr lang="en-US" sz="2400" dirty="0" err="1" smtClean="0"/>
              <a:t>pertemuan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yang </a:t>
            </a:r>
            <a:r>
              <a:rPr lang="en-US" sz="2400" dirty="0" err="1" smtClean="0"/>
              <a:t>abstrak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demand </a:t>
            </a:r>
            <a:r>
              <a:rPr lang="en-US" sz="2400" dirty="0" err="1" smtClean="0"/>
              <a:t>dan</a:t>
            </a:r>
            <a:r>
              <a:rPr lang="en-US" sz="2400" dirty="0" smtClean="0"/>
              <a:t> supply </a:t>
            </a:r>
            <a:r>
              <a:rPr lang="en-US" sz="2400" dirty="0" err="1" smtClean="0"/>
              <a:t>dana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pendek</a:t>
            </a:r>
            <a:r>
              <a:rPr lang="en-US" sz="2400" dirty="0" smtClean="0"/>
              <a:t>.</a:t>
            </a:r>
          </a:p>
          <a:p>
            <a:pPr marL="457200" indent="-457200">
              <a:buAutoNum type="alphaUcPeriod"/>
            </a:pPr>
            <a:endParaRPr lang="en-US" sz="2400" dirty="0" smtClean="0"/>
          </a:p>
          <a:p>
            <a:pPr marL="457200" indent="-457200">
              <a:buAutoNum type="alphaUcPeriod"/>
            </a:pPr>
            <a:r>
              <a:rPr lang="en-US" sz="2400" dirty="0" err="1" smtClean="0"/>
              <a:t>Tujuan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1.Bagi yang </a:t>
            </a:r>
            <a:r>
              <a:rPr lang="en-US" sz="2400" dirty="0" err="1" smtClean="0"/>
              <a:t>membutuhkan</a:t>
            </a:r>
            <a:r>
              <a:rPr lang="en-US" sz="2400" dirty="0" smtClean="0"/>
              <a:t> </a:t>
            </a:r>
            <a:r>
              <a:rPr lang="en-US" sz="2400" dirty="0" err="1" smtClean="0"/>
              <a:t>dana</a:t>
            </a:r>
            <a:r>
              <a:rPr lang="en-US" sz="2400" dirty="0" smtClean="0"/>
              <a:t>:</a:t>
            </a:r>
          </a:p>
          <a:p>
            <a:pPr marL="457200" indent="-457200"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unruk</a:t>
            </a:r>
            <a:r>
              <a:rPr lang="en-US" sz="2400" dirty="0" smtClean="0"/>
              <a:t> </a:t>
            </a:r>
            <a:r>
              <a:rPr lang="en-US" sz="2400" dirty="0" err="1" smtClean="0"/>
              <a:t>memenuhi</a:t>
            </a:r>
            <a:r>
              <a:rPr lang="en-US" sz="2400" dirty="0" smtClean="0"/>
              <a:t> </a:t>
            </a:r>
            <a:r>
              <a:rPr lang="en-US" sz="2400" dirty="0" err="1" smtClean="0"/>
              <a:t>kebutuhan</a:t>
            </a:r>
            <a:r>
              <a:rPr lang="en-US" sz="2400" dirty="0" smtClean="0"/>
              <a:t> </a:t>
            </a:r>
            <a:r>
              <a:rPr lang="en-US" sz="2400" dirty="0" err="1" smtClean="0"/>
              <a:t>dana</a:t>
            </a:r>
            <a:r>
              <a:rPr lang="en-US" sz="2400" dirty="0" smtClean="0"/>
              <a:t> </a:t>
            </a:r>
            <a:r>
              <a:rPr lang="en-US" sz="2400" dirty="0" err="1" smtClean="0"/>
              <a:t>jk.pendek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memnuhi</a:t>
            </a:r>
            <a:r>
              <a:rPr lang="en-US" sz="2400" dirty="0" smtClean="0"/>
              <a:t> </a:t>
            </a:r>
            <a:r>
              <a:rPr lang="en-US" sz="2400" dirty="0" err="1" smtClean="0"/>
              <a:t>kebutuhan</a:t>
            </a:r>
            <a:r>
              <a:rPr lang="en-US" sz="2400" dirty="0" smtClean="0"/>
              <a:t> </a:t>
            </a:r>
            <a:r>
              <a:rPr lang="en-US" sz="2400" dirty="0" err="1" smtClean="0"/>
              <a:t>likuiditas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memnuhi</a:t>
            </a:r>
            <a:r>
              <a:rPr lang="en-US" sz="2400" dirty="0" smtClean="0"/>
              <a:t> </a:t>
            </a:r>
            <a:r>
              <a:rPr lang="en-US" sz="2400" dirty="0" err="1" smtClean="0"/>
              <a:t>kebutuhan</a:t>
            </a:r>
            <a:r>
              <a:rPr lang="en-US" sz="2400" dirty="0" smtClean="0"/>
              <a:t> modal </a:t>
            </a:r>
            <a:r>
              <a:rPr lang="en-US" sz="2400" dirty="0" err="1" smtClean="0"/>
              <a:t>kerja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pembayaran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kalah</a:t>
            </a:r>
            <a:r>
              <a:rPr lang="en-US" sz="2400" dirty="0" smtClean="0"/>
              <a:t> </a:t>
            </a:r>
            <a:r>
              <a:rPr lang="en-US" sz="2400" dirty="0" err="1" smtClean="0"/>
              <a:t>kliring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2.Bagi yang </a:t>
            </a:r>
            <a:r>
              <a:rPr lang="en-US" sz="2400" dirty="0" err="1" smtClean="0"/>
              <a:t>menanamkan</a:t>
            </a:r>
            <a:r>
              <a:rPr lang="en-US" sz="2400" dirty="0" smtClean="0"/>
              <a:t> </a:t>
            </a:r>
            <a:r>
              <a:rPr lang="en-US" sz="2400" dirty="0" err="1" smtClean="0"/>
              <a:t>dana</a:t>
            </a:r>
            <a:r>
              <a:rPr lang="en-US" sz="2400" dirty="0" smtClean="0"/>
              <a:t>:</a:t>
            </a:r>
          </a:p>
          <a:p>
            <a:pPr marL="457200" indent="-457200"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penghasilan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membantu</a:t>
            </a:r>
            <a:r>
              <a:rPr lang="en-US" sz="2400" dirty="0" smtClean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mengalami</a:t>
            </a:r>
            <a:r>
              <a:rPr lang="en-US" sz="2400" dirty="0" smtClean="0"/>
              <a:t> </a:t>
            </a:r>
            <a:r>
              <a:rPr lang="en-US" sz="2400" dirty="0" err="1" smtClean="0"/>
              <a:t>kesulitan</a:t>
            </a:r>
            <a:r>
              <a:rPr lang="en-US" sz="2400" dirty="0" smtClean="0"/>
              <a:t> </a:t>
            </a:r>
            <a:r>
              <a:rPr lang="en-US" sz="2400" dirty="0" err="1" smtClean="0"/>
              <a:t>dana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	- </a:t>
            </a:r>
            <a:r>
              <a:rPr lang="en-US" sz="2400" dirty="0" err="1" smtClean="0"/>
              <a:t>spekulasi</a:t>
            </a:r>
            <a:r>
              <a:rPr lang="en-US" sz="2400" dirty="0" smtClean="0"/>
              <a:t>,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keuntungan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singkat</a:t>
            </a:r>
            <a:r>
              <a:rPr lang="en-US" sz="2400" dirty="0" smtClean="0"/>
              <a:t> </a:t>
            </a:r>
          </a:p>
          <a:p>
            <a:pPr marL="457200" indent="-457200">
              <a:buNone/>
            </a:pPr>
            <a:r>
              <a:rPr lang="en-US" sz="2400" dirty="0" smtClean="0"/>
              <a:t>                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kondisi</a:t>
            </a:r>
            <a:r>
              <a:rPr lang="en-US" sz="2400" dirty="0" smtClean="0"/>
              <a:t> </a:t>
            </a:r>
            <a:r>
              <a:rPr lang="en-US" sz="2400" dirty="0" err="1" smtClean="0"/>
              <a:t>ekonomi</a:t>
            </a:r>
            <a:r>
              <a:rPr lang="en-US" sz="2400" dirty="0" smtClean="0"/>
              <a:t> </a:t>
            </a:r>
            <a:r>
              <a:rPr lang="en-US" sz="2400" dirty="0" err="1" smtClean="0"/>
              <a:t>tertentu</a:t>
            </a: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</a:t>
            </a:r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	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4.Penggabungan Usaha Bank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1.Merger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Penggabungan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tetap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mempertahankan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berdirinya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salah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membubarkan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bank-bank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lainnya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tanpa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melikuidasi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terlebih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dulu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Penggabungan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dilakukan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menggabungkan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seluruh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saham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lainnya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ikut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bergabung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menjadi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dipilih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dijadikan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dipertahankan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Contohnya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Bank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melakukan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merger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B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disepakati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memakai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A,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B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diganti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menjadi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A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C. </a:t>
            </a:r>
            <a:r>
              <a:rPr lang="en-US" sz="2400" dirty="0" err="1" smtClean="0"/>
              <a:t>Instrumen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1.Interbank Call Money</a:t>
            </a:r>
          </a:p>
          <a:p>
            <a:pPr>
              <a:buNone/>
            </a:pPr>
            <a:r>
              <a:rPr lang="en-US" sz="2400" dirty="0" smtClean="0"/>
              <a:t>	2.Sertifikat Bank Indonesia (SBI)</a:t>
            </a:r>
          </a:p>
          <a:p>
            <a:pPr>
              <a:buNone/>
            </a:pPr>
            <a:r>
              <a:rPr lang="en-US" sz="2400" dirty="0" smtClean="0"/>
              <a:t>	3.Sertifikat </a:t>
            </a:r>
            <a:r>
              <a:rPr lang="en-US" sz="2400" dirty="0" err="1" smtClean="0"/>
              <a:t>Deposito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4. </a:t>
            </a:r>
            <a:r>
              <a:rPr lang="en-US" sz="2400" dirty="0" err="1" smtClean="0"/>
              <a:t>Surat</a:t>
            </a:r>
            <a:r>
              <a:rPr lang="en-US" sz="2400" dirty="0" smtClean="0"/>
              <a:t> </a:t>
            </a:r>
            <a:r>
              <a:rPr lang="en-US" sz="2400" dirty="0" err="1" smtClean="0"/>
              <a:t>Berharga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r>
              <a:rPr lang="en-US" sz="2400" dirty="0" smtClean="0"/>
              <a:t> (SBPU)</a:t>
            </a:r>
          </a:p>
          <a:p>
            <a:pPr>
              <a:buNone/>
            </a:pPr>
            <a:r>
              <a:rPr lang="en-US" sz="2400" dirty="0" smtClean="0"/>
              <a:t>	5. Banker’s </a:t>
            </a:r>
            <a:r>
              <a:rPr lang="en-US" sz="2400" dirty="0" err="1" smtClean="0"/>
              <a:t>Acceptence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6.Commercial Paper</a:t>
            </a:r>
          </a:p>
          <a:p>
            <a:pPr>
              <a:buNone/>
            </a:pPr>
            <a:r>
              <a:rPr lang="en-US" sz="2400" dirty="0" smtClean="0"/>
              <a:t>	7. Treasury Bills</a:t>
            </a:r>
          </a:p>
          <a:p>
            <a:pPr>
              <a:buNone/>
            </a:pPr>
            <a:r>
              <a:rPr lang="en-US" sz="2400" dirty="0" smtClean="0"/>
              <a:t>	8.Repuchase Agreement</a:t>
            </a:r>
          </a:p>
          <a:p>
            <a:pPr>
              <a:buNone/>
            </a:pPr>
            <a:r>
              <a:rPr lang="en-US" sz="2400" dirty="0" smtClean="0"/>
              <a:t>	9.Foreign Exchange Market </a:t>
            </a:r>
            <a:endParaRPr lang="en-US" sz="2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D. </a:t>
            </a:r>
            <a:r>
              <a:rPr lang="en-US" sz="2400" dirty="0" err="1" smtClean="0"/>
              <a:t>Pengertian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</a:t>
            </a:r>
            <a:r>
              <a:rPr lang="en-US" sz="2400" dirty="0" err="1" smtClean="0"/>
              <a:t>Valuta</a:t>
            </a:r>
            <a:r>
              <a:rPr lang="en-US" sz="2400" dirty="0" smtClean="0"/>
              <a:t> </a:t>
            </a:r>
            <a:r>
              <a:rPr lang="en-US" sz="2400" dirty="0" err="1" smtClean="0"/>
              <a:t>Asing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Pasar</a:t>
            </a:r>
            <a:r>
              <a:rPr lang="en-US" sz="2400" dirty="0" smtClean="0"/>
              <a:t> </a:t>
            </a:r>
            <a:r>
              <a:rPr lang="en-US" sz="2400" dirty="0" err="1" smtClean="0"/>
              <a:t>Valuta</a:t>
            </a:r>
            <a:r>
              <a:rPr lang="en-US" sz="2400" dirty="0" smtClean="0"/>
              <a:t> </a:t>
            </a:r>
            <a:r>
              <a:rPr lang="en-US" sz="2400" dirty="0" err="1" smtClean="0"/>
              <a:t>Asing</a:t>
            </a:r>
            <a:r>
              <a:rPr lang="en-US" sz="2400" dirty="0" smtClean="0"/>
              <a:t> ( Foreign exchange market); </a:t>
            </a:r>
            <a:r>
              <a:rPr lang="en-US" sz="2400" dirty="0" err="1" smtClean="0"/>
              <a:t>pasar</a:t>
            </a:r>
            <a:r>
              <a:rPr lang="en-US" sz="2400" dirty="0" smtClean="0"/>
              <a:t> </a:t>
            </a:r>
            <a:r>
              <a:rPr lang="en-US" sz="2400" dirty="0" err="1" smtClean="0"/>
              <a:t>dimana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valuta</a:t>
            </a:r>
            <a:r>
              <a:rPr lang="en-US" sz="2400" dirty="0" smtClean="0"/>
              <a:t> </a:t>
            </a:r>
            <a:r>
              <a:rPr lang="en-US" sz="2400" dirty="0" err="1" smtClean="0"/>
              <a:t>asing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baik</a:t>
            </a:r>
            <a:r>
              <a:rPr lang="en-US" sz="2400" dirty="0" smtClean="0"/>
              <a:t> </a:t>
            </a:r>
            <a:r>
              <a:rPr lang="en-US" sz="2400" dirty="0" err="1" smtClean="0"/>
              <a:t>antarnegara</a:t>
            </a:r>
            <a:r>
              <a:rPr lang="en-US" sz="2400" dirty="0" smtClean="0"/>
              <a:t> </a:t>
            </a:r>
            <a:r>
              <a:rPr lang="en-US" sz="2400" dirty="0" err="1" smtClean="0"/>
              <a:t>maupun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; </a:t>
            </a:r>
            <a:r>
              <a:rPr lang="en-US" sz="2400" dirty="0" err="1" smtClean="0"/>
              <a:t>badan</a:t>
            </a:r>
            <a:r>
              <a:rPr lang="en-US" sz="2400" dirty="0" smtClean="0"/>
              <a:t>/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perorangan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E. </a:t>
            </a:r>
            <a:r>
              <a:rPr lang="en-US" sz="2400" dirty="0" err="1" smtClean="0"/>
              <a:t>Tujuan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Valas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1.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pembayaran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2. </a:t>
            </a:r>
            <a:r>
              <a:rPr lang="en-US" sz="2400" dirty="0" err="1" smtClean="0"/>
              <a:t>mempertahankan</a:t>
            </a:r>
            <a:r>
              <a:rPr lang="en-US" sz="2400" dirty="0" smtClean="0"/>
              <a:t> </a:t>
            </a:r>
            <a:r>
              <a:rPr lang="en-US" sz="2400" dirty="0" err="1" smtClean="0"/>
              <a:t>daya</a:t>
            </a:r>
            <a:r>
              <a:rPr lang="en-US" sz="2400" dirty="0" smtClean="0"/>
              <a:t> </a:t>
            </a:r>
            <a:r>
              <a:rPr lang="en-US" sz="2400" dirty="0" err="1" smtClean="0"/>
              <a:t>beli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3. </a:t>
            </a:r>
            <a:r>
              <a:rPr lang="en-US" sz="2400" dirty="0" err="1" smtClean="0"/>
              <a:t>pengiriman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luar</a:t>
            </a:r>
            <a:r>
              <a:rPr lang="en-US" sz="2400" dirty="0" smtClean="0"/>
              <a:t> </a:t>
            </a:r>
            <a:r>
              <a:rPr lang="en-US" sz="2400" dirty="0" err="1" smtClean="0"/>
              <a:t>negeri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4. </a:t>
            </a:r>
            <a:r>
              <a:rPr lang="en-US" sz="2400" dirty="0" err="1" smtClean="0"/>
              <a:t>mencari</a:t>
            </a:r>
            <a:r>
              <a:rPr lang="en-US" sz="2400" dirty="0" smtClean="0"/>
              <a:t> </a:t>
            </a:r>
            <a:r>
              <a:rPr lang="en-US" sz="2400" dirty="0" err="1" smtClean="0"/>
              <a:t>keuntungan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5. </a:t>
            </a:r>
            <a:r>
              <a:rPr lang="en-US" sz="2400" dirty="0" err="1" smtClean="0"/>
              <a:t>pemagaran</a:t>
            </a:r>
            <a:r>
              <a:rPr lang="en-US" sz="2400" dirty="0" smtClean="0"/>
              <a:t> </a:t>
            </a:r>
            <a:r>
              <a:rPr lang="en-US" sz="2400" dirty="0" err="1" smtClean="0"/>
              <a:t>risiko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6. </a:t>
            </a:r>
            <a:r>
              <a:rPr lang="en-US" sz="2400" dirty="0" err="1" smtClean="0"/>
              <a:t>kemudahan</a:t>
            </a:r>
            <a:r>
              <a:rPr lang="en-US" sz="2400" dirty="0" smtClean="0"/>
              <a:t> </a:t>
            </a:r>
            <a:r>
              <a:rPr lang="en-US" sz="2400" dirty="0" err="1" smtClean="0"/>
              <a:t>berbelanja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err="1" smtClean="0"/>
              <a:t>Penjelasan</a:t>
            </a:r>
            <a:endParaRPr lang="en-US" sz="2000" u="sng" dirty="0" smtClean="0"/>
          </a:p>
          <a:p>
            <a:pPr>
              <a:buNone/>
            </a:pPr>
            <a:r>
              <a:rPr lang="en-US" sz="2000" dirty="0" smtClean="0"/>
              <a:t>1.Untuk </a:t>
            </a:r>
            <a:r>
              <a:rPr lang="en-US" sz="2000" dirty="0" err="1" smtClean="0"/>
              <a:t>Transaksi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Mata </a:t>
            </a:r>
            <a:r>
              <a:rPr lang="en-US" sz="2000" dirty="0" err="1" smtClean="0"/>
              <a:t>uang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disepakati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eksportir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importir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2. </a:t>
            </a:r>
            <a:r>
              <a:rPr lang="en-US" sz="2000" dirty="0" err="1" smtClean="0"/>
              <a:t>Mempertahankan</a:t>
            </a:r>
            <a:r>
              <a:rPr lang="en-US" sz="2000" dirty="0" smtClean="0"/>
              <a:t> </a:t>
            </a:r>
            <a:r>
              <a:rPr lang="en-US" sz="2000" dirty="0" err="1" smtClean="0"/>
              <a:t>Daya</a:t>
            </a:r>
            <a:r>
              <a:rPr lang="en-US" sz="2000" dirty="0" smtClean="0"/>
              <a:t> </a:t>
            </a:r>
            <a:r>
              <a:rPr lang="en-US" sz="2000" dirty="0" err="1" smtClean="0"/>
              <a:t>Beli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Pemerintah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devaluasi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sebesar</a:t>
            </a:r>
            <a:r>
              <a:rPr lang="en-US" sz="2000" dirty="0" smtClean="0"/>
              <a:t> 50%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mata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US$. </a:t>
            </a:r>
            <a:r>
              <a:rPr lang="en-US" sz="2000" dirty="0" err="1" smtClean="0"/>
              <a:t>Sebelum</a:t>
            </a:r>
            <a:r>
              <a:rPr lang="en-US" sz="2000" dirty="0" smtClean="0"/>
              <a:t> </a:t>
            </a:r>
            <a:r>
              <a:rPr lang="en-US" sz="2000" dirty="0" err="1" smtClean="0"/>
              <a:t>devaluasi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tukar</a:t>
            </a:r>
            <a:r>
              <a:rPr lang="en-US" sz="2000" dirty="0" smtClean="0"/>
              <a:t> 1 US $ </a:t>
            </a:r>
            <a:r>
              <a:rPr lang="en-US" sz="2000" dirty="0" err="1" smtClean="0"/>
              <a:t>setara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.000, </a:t>
            </a:r>
            <a:r>
              <a:rPr lang="en-US" sz="2000" dirty="0" err="1" smtClean="0"/>
              <a:t>maka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tukar</a:t>
            </a:r>
            <a:r>
              <a:rPr lang="en-US" sz="2000" dirty="0" smtClean="0"/>
              <a:t> US $ </a:t>
            </a:r>
            <a:r>
              <a:rPr lang="en-US" sz="2000" dirty="0" err="1" smtClean="0"/>
              <a:t>setelah</a:t>
            </a:r>
            <a:r>
              <a:rPr lang="en-US" sz="2000" dirty="0" smtClean="0"/>
              <a:t> </a:t>
            </a:r>
            <a:r>
              <a:rPr lang="en-US" sz="2000" dirty="0" err="1" smtClean="0"/>
              <a:t>devaluasi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sebelum</a:t>
            </a:r>
            <a:r>
              <a:rPr lang="en-US" sz="2000" dirty="0" smtClean="0"/>
              <a:t> </a:t>
            </a:r>
            <a:r>
              <a:rPr lang="en-US" sz="2000" dirty="0" err="1" smtClean="0"/>
              <a:t>devaluasi</a:t>
            </a:r>
            <a:r>
              <a:rPr lang="en-US" sz="2000" dirty="0" smtClean="0"/>
              <a:t> 1 us $	=</a:t>
            </a:r>
            <a:r>
              <a:rPr lang="en-US" sz="2000" dirty="0" err="1" smtClean="0"/>
              <a:t>Rp</a:t>
            </a:r>
            <a:r>
              <a:rPr lang="en-US" sz="2000" dirty="0" smtClean="0"/>
              <a:t>   9.000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Devaluasi</a:t>
            </a:r>
            <a:r>
              <a:rPr lang="en-US" sz="2000" dirty="0" smtClean="0"/>
              <a:t> 50 % x </a:t>
            </a:r>
            <a:r>
              <a:rPr lang="en-US" sz="2000" dirty="0" err="1" smtClean="0"/>
              <a:t>Rp</a:t>
            </a:r>
            <a:r>
              <a:rPr lang="en-US" sz="2000" dirty="0" smtClean="0"/>
              <a:t> 9.000		</a:t>
            </a:r>
            <a:r>
              <a:rPr lang="en-US" sz="2000" u="sng" dirty="0" smtClean="0"/>
              <a:t>= </a:t>
            </a:r>
            <a:r>
              <a:rPr lang="en-US" sz="2000" u="sng" dirty="0" err="1" smtClean="0"/>
              <a:t>Rp</a:t>
            </a:r>
            <a:r>
              <a:rPr lang="en-US" sz="2000" u="sng" dirty="0" smtClean="0"/>
              <a:t>  4.500</a:t>
            </a:r>
          </a:p>
          <a:p>
            <a:pPr>
              <a:buNone/>
            </a:pPr>
            <a:r>
              <a:rPr lang="en-US" sz="2000" dirty="0" smtClean="0"/>
              <a:t> 	</a:t>
            </a:r>
            <a:r>
              <a:rPr lang="en-US" sz="2000" dirty="0" err="1" smtClean="0"/>
              <a:t>nilai</a:t>
            </a:r>
            <a:r>
              <a:rPr lang="en-US" sz="2000" dirty="0" smtClean="0"/>
              <a:t> 1 US $ </a:t>
            </a:r>
            <a:r>
              <a:rPr lang="en-US" sz="2000" dirty="0" err="1" smtClean="0"/>
              <a:t>setelah</a:t>
            </a:r>
            <a:r>
              <a:rPr lang="en-US" sz="2000" dirty="0" smtClean="0"/>
              <a:t> </a:t>
            </a:r>
            <a:r>
              <a:rPr lang="en-US" sz="2000" dirty="0" err="1" smtClean="0"/>
              <a:t>devaluasi</a:t>
            </a:r>
            <a:r>
              <a:rPr lang="en-US" sz="2000" dirty="0" smtClean="0"/>
              <a:t>		= Rp13.500</a:t>
            </a:r>
          </a:p>
          <a:p>
            <a:pPr>
              <a:buNone/>
            </a:pPr>
            <a:r>
              <a:rPr lang="en-US" sz="2000" dirty="0" err="1" smtClean="0"/>
              <a:t>Jila</a:t>
            </a:r>
            <a:r>
              <a:rPr lang="en-US" sz="2000" dirty="0" smtClean="0"/>
              <a:t> </a:t>
            </a:r>
            <a:r>
              <a:rPr lang="en-US" sz="2000" dirty="0" err="1" smtClean="0"/>
              <a:t>sebelum</a:t>
            </a:r>
            <a:r>
              <a:rPr lang="en-US" sz="2000" dirty="0" smtClean="0"/>
              <a:t> </a:t>
            </a:r>
            <a:r>
              <a:rPr lang="en-US" sz="2000" dirty="0" err="1" smtClean="0"/>
              <a:t>devaluasi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rupiah </a:t>
            </a:r>
            <a:r>
              <a:rPr lang="en-US" sz="2000" dirty="0" err="1" smtClean="0"/>
              <a:t>senilai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90.000.000, </a:t>
            </a:r>
            <a:r>
              <a:rPr lang="en-US" sz="2000" dirty="0" err="1" smtClean="0"/>
              <a:t>setara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10.000 US $, </a:t>
            </a:r>
          </a:p>
          <a:p>
            <a:pPr>
              <a:buNone/>
            </a:pPr>
            <a:r>
              <a:rPr lang="en-US" sz="2000" dirty="0" err="1" smtClean="0"/>
              <a:t>setelah</a:t>
            </a:r>
            <a:r>
              <a:rPr lang="en-US" sz="2000" dirty="0" smtClean="0"/>
              <a:t> </a:t>
            </a:r>
            <a:r>
              <a:rPr lang="en-US" sz="2000" dirty="0" err="1" smtClean="0"/>
              <a:t>devaluasi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jadi</a:t>
            </a:r>
            <a:r>
              <a:rPr lang="en-US" sz="2000" dirty="0" smtClean="0"/>
              <a:t> :</a:t>
            </a:r>
          </a:p>
          <a:p>
            <a:pPr>
              <a:buNone/>
            </a:pPr>
            <a:r>
              <a:rPr lang="en-US" sz="2000" dirty="0" smtClean="0"/>
              <a:t>90.000.000/13.500 = 6.667 US $.</a:t>
            </a:r>
            <a:endParaRPr lang="en-US" sz="20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3. </a:t>
            </a:r>
            <a:r>
              <a:rPr lang="en-US" sz="2000" dirty="0" err="1" smtClean="0"/>
              <a:t>Mengirin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Luar</a:t>
            </a:r>
            <a:r>
              <a:rPr lang="en-US" sz="2000" dirty="0" smtClean="0"/>
              <a:t> </a:t>
            </a:r>
            <a:r>
              <a:rPr lang="en-US" sz="2000" dirty="0" err="1" smtClean="0"/>
              <a:t>Negeri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TN </a:t>
            </a:r>
            <a:r>
              <a:rPr lang="en-US" sz="2000" dirty="0" err="1" smtClean="0"/>
              <a:t>Hendra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mengirim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10.000 US $ </a:t>
            </a:r>
            <a:r>
              <a:rPr lang="en-US" sz="2000" dirty="0" err="1" smtClean="0"/>
              <a:t>ke</a:t>
            </a:r>
            <a:r>
              <a:rPr lang="en-US" sz="2000" dirty="0" smtClean="0"/>
              <a:t> California USA. </a:t>
            </a:r>
            <a:r>
              <a:rPr lang="en-US" sz="2000" dirty="0" err="1" smtClean="0"/>
              <a:t>Kurs</a:t>
            </a:r>
            <a:r>
              <a:rPr lang="en-US" sz="2000" dirty="0" smtClean="0"/>
              <a:t> </a:t>
            </a:r>
            <a:r>
              <a:rPr lang="en-US" sz="2000" dirty="0" err="1" smtClean="0"/>
              <a:t>jual</a:t>
            </a:r>
            <a:r>
              <a:rPr lang="en-US" sz="2000" dirty="0" smtClean="0"/>
              <a:t> 1 US $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saat</a:t>
            </a:r>
            <a:r>
              <a:rPr lang="en-US" sz="2000" dirty="0" smtClean="0"/>
              <a:t> </a:t>
            </a:r>
            <a:r>
              <a:rPr lang="en-US" sz="2000" dirty="0" err="1" smtClean="0"/>
              <a:t>itu</a:t>
            </a:r>
            <a:r>
              <a:rPr lang="en-US" sz="2000" dirty="0" smtClean="0"/>
              <a:t> </a:t>
            </a:r>
            <a:r>
              <a:rPr lang="en-US" sz="2000" dirty="0" err="1" smtClean="0"/>
              <a:t>setara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9.000, </a:t>
            </a:r>
            <a:r>
              <a:rPr lang="en-US" sz="2000" dirty="0" err="1" smtClean="0"/>
              <a:t>maka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mengirim</a:t>
            </a:r>
            <a:r>
              <a:rPr lang="en-US" sz="2000" dirty="0" smtClean="0"/>
              <a:t>  </a:t>
            </a:r>
            <a:r>
              <a:rPr lang="en-US" sz="2000" dirty="0" err="1" smtClean="0"/>
              <a:t>Rp</a:t>
            </a:r>
            <a:r>
              <a:rPr lang="en-US" sz="2000" dirty="0" smtClean="0"/>
              <a:t> 90 </a:t>
            </a:r>
            <a:r>
              <a:rPr lang="en-US" sz="2000" dirty="0" err="1" smtClean="0"/>
              <a:t>juta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setara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10.000 US $.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4. </a:t>
            </a:r>
            <a:r>
              <a:rPr lang="en-US" sz="2000" dirty="0" err="1" smtClean="0"/>
              <a:t>Mencari</a:t>
            </a:r>
            <a:r>
              <a:rPr lang="en-US" sz="2000" dirty="0" smtClean="0"/>
              <a:t> </a:t>
            </a:r>
            <a:r>
              <a:rPr lang="en-US" sz="2000" dirty="0" err="1" smtClean="0"/>
              <a:t>Keuantungan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Deposito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valas</a:t>
            </a:r>
            <a:r>
              <a:rPr lang="en-US" sz="2000" dirty="0" smtClean="0"/>
              <a:t>, </a:t>
            </a:r>
            <a:r>
              <a:rPr lang="en-US" sz="2000" dirty="0" err="1" smtClean="0"/>
              <a:t>disamping</a:t>
            </a:r>
            <a:r>
              <a:rPr lang="en-US" sz="2000" dirty="0" smtClean="0"/>
              <a:t>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</a:t>
            </a:r>
            <a:r>
              <a:rPr lang="en-US" sz="2000" dirty="0" err="1" smtClean="0"/>
              <a:t>juga</a:t>
            </a:r>
            <a:r>
              <a:rPr lang="en-US" sz="2000" dirty="0" smtClean="0"/>
              <a:t>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kenaikan</a:t>
            </a:r>
            <a:r>
              <a:rPr lang="en-US" sz="2000" dirty="0" smtClean="0"/>
              <a:t> </a:t>
            </a:r>
            <a:r>
              <a:rPr lang="en-US" sz="2000" dirty="0" err="1" smtClean="0"/>
              <a:t>kurs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5.Pemagaran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(Hedging), </a:t>
            </a:r>
            <a:r>
              <a:rPr lang="en-US" sz="2000" dirty="0" err="1" smtClean="0"/>
              <a:t>penjelasan</a:t>
            </a:r>
            <a:r>
              <a:rPr lang="en-US" sz="2000" dirty="0" smtClean="0"/>
              <a:t> </a:t>
            </a:r>
            <a:r>
              <a:rPr lang="en-US" sz="2000" dirty="0" err="1" smtClean="0"/>
              <a:t>hal</a:t>
            </a:r>
            <a:r>
              <a:rPr lang="en-US" sz="2000" dirty="0" smtClean="0"/>
              <a:t>; 251 Bank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</a:t>
            </a:r>
            <a:r>
              <a:rPr lang="en-US" sz="2000" dirty="0" err="1" smtClean="0"/>
              <a:t>Lainnya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6. </a:t>
            </a:r>
            <a:r>
              <a:rPr lang="en-US" sz="2000" dirty="0" err="1" smtClean="0"/>
              <a:t>Kemudahan</a:t>
            </a:r>
            <a:r>
              <a:rPr lang="en-US" sz="2000" dirty="0" smtClean="0"/>
              <a:t> </a:t>
            </a:r>
            <a:r>
              <a:rPr lang="en-US" sz="2000" dirty="0" err="1" smtClean="0"/>
              <a:t>Berbelanja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membawa</a:t>
            </a:r>
            <a:r>
              <a:rPr lang="en-US" sz="2000" dirty="0" smtClean="0"/>
              <a:t> </a:t>
            </a:r>
            <a:r>
              <a:rPr lang="en-US" sz="2000" dirty="0" err="1" smtClean="0"/>
              <a:t>traveller</a:t>
            </a:r>
            <a:r>
              <a:rPr lang="en-US" sz="2000" dirty="0" smtClean="0"/>
              <a:t> </a:t>
            </a:r>
            <a:r>
              <a:rPr lang="en-US" sz="2000" dirty="0" err="1" smtClean="0"/>
              <a:t>cheque</a:t>
            </a:r>
            <a:r>
              <a:rPr lang="en-US" sz="2000" dirty="0" smtClean="0"/>
              <a:t> (TC)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mempermudah</a:t>
            </a:r>
            <a:r>
              <a:rPr lang="en-US" sz="2000" dirty="0" smtClean="0"/>
              <a:t> </a:t>
            </a:r>
            <a:r>
              <a:rPr lang="en-US" sz="2000" dirty="0" err="1" smtClean="0"/>
              <a:t>berbelanja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berbagai</a:t>
            </a:r>
            <a:r>
              <a:rPr lang="en-US" sz="2000" dirty="0" smtClean="0"/>
              <a:t> </a:t>
            </a:r>
            <a:r>
              <a:rPr lang="en-US" sz="2000" dirty="0" err="1" smtClean="0"/>
              <a:t>tempat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bertbagai</a:t>
            </a:r>
            <a:r>
              <a:rPr lang="en-US" sz="2000" dirty="0" smtClean="0"/>
              <a:t> </a:t>
            </a:r>
            <a:r>
              <a:rPr lang="en-US" sz="2000" dirty="0" err="1" smtClean="0"/>
              <a:t>negara</a:t>
            </a:r>
            <a:r>
              <a:rPr lang="en-US" sz="2000" dirty="0" smtClean="0"/>
              <a:t>,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nominal TC </a:t>
            </a:r>
            <a:r>
              <a:rPr lang="en-US" sz="2000" dirty="0" err="1" smtClean="0"/>
              <a:t>mengikuti</a:t>
            </a:r>
            <a:r>
              <a:rPr lang="en-US" sz="2000" dirty="0" smtClean="0"/>
              <a:t> </a:t>
            </a:r>
            <a:r>
              <a:rPr lang="en-US" sz="2000" dirty="0" err="1" smtClean="0"/>
              <a:t>kurs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terus</a:t>
            </a:r>
            <a:r>
              <a:rPr lang="en-US" sz="2000" dirty="0" smtClean="0"/>
              <a:t> </a:t>
            </a:r>
            <a:r>
              <a:rPr lang="en-US" sz="2000" dirty="0" err="1" smtClean="0"/>
              <a:t>berkembang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F. </a:t>
            </a:r>
            <a:r>
              <a:rPr lang="en-US" sz="2400" dirty="0" err="1" smtClean="0"/>
              <a:t>Jernis-jenis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Valas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1.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tunai</a:t>
            </a:r>
            <a:r>
              <a:rPr lang="en-US" sz="2400" dirty="0" smtClean="0"/>
              <a:t> (spot </a:t>
            </a:r>
            <a:r>
              <a:rPr lang="en-US" sz="2400" dirty="0" err="1" smtClean="0"/>
              <a:t>transactioan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/>
              <a:t>	2.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tunggal</a:t>
            </a:r>
            <a:r>
              <a:rPr lang="en-US" sz="2400" dirty="0" smtClean="0"/>
              <a:t> ( forward transaction)</a:t>
            </a:r>
          </a:p>
          <a:p>
            <a:pPr>
              <a:buNone/>
            </a:pPr>
            <a:r>
              <a:rPr lang="en-US" sz="2400" dirty="0" smtClean="0"/>
              <a:t>	3.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barter ( swap transaction), </a:t>
            </a:r>
            <a:r>
              <a:rPr lang="en-US" sz="2400" dirty="0" err="1" smtClean="0"/>
              <a:t>hal</a:t>
            </a:r>
            <a:r>
              <a:rPr lang="en-US" sz="2400" dirty="0" smtClean="0"/>
              <a:t> 253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3. </a:t>
            </a:r>
            <a:r>
              <a:rPr lang="en-US" sz="2400" b="1" dirty="0" err="1" smtClean="0"/>
              <a:t>Koperasi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Simpan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Pinjam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000" b="1" dirty="0" smtClean="0"/>
              <a:t>A. </a:t>
            </a:r>
            <a:r>
              <a:rPr lang="en-US" sz="2000" b="1" dirty="0" err="1" smtClean="0"/>
              <a:t>Pengertian</a:t>
            </a:r>
            <a:endParaRPr lang="en-US" sz="2000" b="1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menghimpun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anggota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menyalurkan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anggota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masyarakat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err="1" smtClean="0"/>
              <a:t>B.Sumber-sumber</a:t>
            </a:r>
            <a:r>
              <a:rPr lang="en-US" sz="2000" b="1" dirty="0" smtClean="0"/>
              <a:t> Dana </a:t>
            </a:r>
            <a:r>
              <a:rPr lang="en-US" sz="2000" b="1" dirty="0" err="1" smtClean="0"/>
              <a:t>Koperasi</a:t>
            </a:r>
            <a:endParaRPr lang="en-US" sz="2000" b="1" dirty="0" smtClean="0"/>
          </a:p>
          <a:p>
            <a:pPr>
              <a:buNone/>
            </a:pPr>
            <a:r>
              <a:rPr lang="en-US" sz="2000" dirty="0" smtClean="0"/>
              <a:t>	1.dari </a:t>
            </a:r>
            <a:r>
              <a:rPr lang="en-US" sz="2000" dirty="0" err="1" smtClean="0"/>
              <a:t>anggota</a:t>
            </a:r>
            <a:r>
              <a:rPr lang="en-US" sz="2000" dirty="0" smtClean="0"/>
              <a:t> </a:t>
            </a:r>
            <a:r>
              <a:rPr lang="en-US" sz="2000" dirty="0" err="1" smtClean="0"/>
              <a:t>koperasi</a:t>
            </a:r>
            <a:r>
              <a:rPr lang="en-US" sz="2000" dirty="0" smtClean="0"/>
              <a:t>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:</a:t>
            </a:r>
          </a:p>
          <a:p>
            <a:pPr>
              <a:buNone/>
            </a:pPr>
            <a:r>
              <a:rPr lang="en-US" sz="2000" dirty="0" smtClean="0"/>
              <a:t>		- </a:t>
            </a:r>
            <a:r>
              <a:rPr lang="en-US" sz="2000" dirty="0" err="1" smtClean="0"/>
              <a:t>Iuran</a:t>
            </a:r>
            <a:r>
              <a:rPr lang="en-US" sz="2000" dirty="0" smtClean="0"/>
              <a:t> </a:t>
            </a:r>
            <a:r>
              <a:rPr lang="en-US" sz="2000" dirty="0" err="1" smtClean="0"/>
              <a:t>Wajib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- </a:t>
            </a:r>
            <a:r>
              <a:rPr lang="en-US" sz="2000" dirty="0" err="1" smtClean="0"/>
              <a:t>Iuran</a:t>
            </a:r>
            <a:r>
              <a:rPr lang="en-US" sz="2000" dirty="0" smtClean="0"/>
              <a:t> </a:t>
            </a:r>
            <a:r>
              <a:rPr lang="en-US" sz="2000" dirty="0" err="1" smtClean="0"/>
              <a:t>Pokok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- </a:t>
            </a:r>
            <a:r>
              <a:rPr lang="en-US" sz="2000" dirty="0" err="1" smtClean="0"/>
              <a:t>Iuran</a:t>
            </a:r>
            <a:r>
              <a:rPr lang="en-US" sz="2000" dirty="0" smtClean="0"/>
              <a:t> </a:t>
            </a:r>
            <a:r>
              <a:rPr lang="en-US" sz="2000" dirty="0" err="1" smtClean="0"/>
              <a:t>Sukarela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luar</a:t>
            </a:r>
            <a:r>
              <a:rPr lang="en-US" sz="2000" dirty="0" smtClean="0"/>
              <a:t> </a:t>
            </a:r>
            <a:r>
              <a:rPr lang="en-US" sz="2000" dirty="0" err="1" smtClean="0"/>
              <a:t>koperasi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- </a:t>
            </a:r>
            <a:r>
              <a:rPr lang="en-US" sz="2000" dirty="0" err="1" smtClean="0"/>
              <a:t>Pemerinta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- </a:t>
            </a:r>
            <a:r>
              <a:rPr lang="en-US" sz="2000" dirty="0" err="1" smtClean="0"/>
              <a:t>Perbankan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- 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swasta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C. </a:t>
            </a:r>
            <a:r>
              <a:rPr lang="en-US" sz="2000" b="1" dirty="0" err="1" smtClean="0"/>
              <a:t>Jenis-jenis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Koperasi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</a:t>
            </a:r>
            <a:r>
              <a:rPr lang="en-US" sz="2000" dirty="0" err="1" smtClean="0"/>
              <a:t>Koperasi</a:t>
            </a:r>
            <a:r>
              <a:rPr lang="en-US" sz="2000" dirty="0" smtClean="0"/>
              <a:t> </a:t>
            </a:r>
            <a:r>
              <a:rPr lang="en-US" sz="2000" dirty="0" err="1" smtClean="0"/>
              <a:t>Produksi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 </a:t>
            </a:r>
            <a:r>
              <a:rPr lang="en-US" sz="2000" dirty="0" err="1" smtClean="0"/>
              <a:t>Koperasi</a:t>
            </a:r>
            <a:r>
              <a:rPr lang="en-US" sz="2000" dirty="0" smtClean="0"/>
              <a:t> </a:t>
            </a:r>
            <a:r>
              <a:rPr lang="en-US" sz="2000" dirty="0" err="1" smtClean="0"/>
              <a:t>Konsumsi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3. </a:t>
            </a:r>
            <a:r>
              <a:rPr lang="en-US" sz="2000" dirty="0" err="1" smtClean="0"/>
              <a:t>Koperasi</a:t>
            </a:r>
            <a:r>
              <a:rPr lang="en-US" sz="2000" dirty="0" smtClean="0"/>
              <a:t> </a:t>
            </a:r>
            <a:r>
              <a:rPr lang="en-US" sz="2000" dirty="0" err="1" smtClean="0"/>
              <a:t>Simpan</a:t>
            </a:r>
            <a:r>
              <a:rPr lang="en-US" sz="2000" dirty="0" smtClean="0"/>
              <a:t> </a:t>
            </a:r>
            <a:r>
              <a:rPr lang="en-US" sz="2000" dirty="0" err="1" smtClean="0"/>
              <a:t>Pinjam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4. </a:t>
            </a:r>
            <a:r>
              <a:rPr lang="en-US" sz="2000" dirty="0" err="1" smtClean="0"/>
              <a:t>Koperasi</a:t>
            </a:r>
            <a:r>
              <a:rPr lang="en-US" sz="2000" dirty="0" smtClean="0"/>
              <a:t> </a:t>
            </a:r>
            <a:r>
              <a:rPr lang="en-US" sz="2000" dirty="0" err="1" smtClean="0"/>
              <a:t>Serba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D. </a:t>
            </a:r>
            <a:r>
              <a:rPr lang="en-US" sz="2000" b="1" dirty="0" err="1" smtClean="0"/>
              <a:t>Keuntungan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Koperasi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1.Bunga yang </a:t>
            </a:r>
            <a:r>
              <a:rPr lang="en-US" sz="2000" dirty="0" err="1" smtClean="0"/>
              <a:t>dibebankan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peminjam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 </a:t>
            </a:r>
            <a:r>
              <a:rPr lang="en-US" sz="2000" dirty="0" err="1" smtClean="0"/>
              <a:t>Biaya</a:t>
            </a:r>
            <a:r>
              <a:rPr lang="en-US" sz="2000" dirty="0" smtClean="0"/>
              <a:t> </a:t>
            </a:r>
            <a:r>
              <a:rPr lang="en-US" sz="2000" dirty="0" err="1" smtClean="0"/>
              <a:t>administrasi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3. </a:t>
            </a:r>
            <a:r>
              <a:rPr lang="en-US" sz="2000" dirty="0" err="1" smtClean="0"/>
              <a:t>Investasi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luar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koperasi</a:t>
            </a:r>
            <a:r>
              <a:rPr lang="en-US" sz="2000" dirty="0" smtClean="0"/>
              <a:t>, </a:t>
            </a:r>
            <a:r>
              <a:rPr lang="en-US" sz="2000" dirty="0" err="1" smtClean="0"/>
              <a:t>dll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E. </a:t>
            </a:r>
            <a:r>
              <a:rPr lang="en-US" sz="2000" b="1" dirty="0" err="1" smtClean="0"/>
              <a:t>Pendirian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Koperasi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-</a:t>
            </a:r>
            <a:r>
              <a:rPr lang="en-US" sz="2000" dirty="0" smtClean="0"/>
              <a:t>Minimal 20 </a:t>
            </a:r>
            <a:r>
              <a:rPr lang="en-US" sz="2000" dirty="0" err="1" smtClean="0"/>
              <a:t>orang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sepakat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membuat</a:t>
            </a:r>
            <a:r>
              <a:rPr lang="en-US" sz="2000" dirty="0" smtClean="0"/>
              <a:t> </a:t>
            </a:r>
            <a:r>
              <a:rPr lang="en-US" sz="2000" dirty="0" err="1" smtClean="0"/>
              <a:t>akte</a:t>
            </a:r>
            <a:r>
              <a:rPr lang="en-US" sz="2000" dirty="0" smtClean="0"/>
              <a:t> </a:t>
            </a:r>
            <a:r>
              <a:rPr lang="en-US" sz="2000" dirty="0" err="1" smtClean="0"/>
              <a:t>notaris</a:t>
            </a:r>
            <a:r>
              <a:rPr lang="en-US" sz="2000" dirty="0" smtClean="0"/>
              <a:t>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mendaftarkan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</a:t>
            </a:r>
            <a:r>
              <a:rPr lang="en-US" sz="2000" dirty="0" err="1" smtClean="0"/>
              <a:t>kanwil</a:t>
            </a:r>
            <a:r>
              <a:rPr lang="en-US" sz="2000" dirty="0" smtClean="0"/>
              <a:t> </a:t>
            </a:r>
            <a:r>
              <a:rPr lang="en-US" sz="2000" dirty="0" err="1" smtClean="0"/>
              <a:t>Departemen</a:t>
            </a:r>
            <a:r>
              <a:rPr lang="en-US" sz="2000" dirty="0" smtClean="0"/>
              <a:t> </a:t>
            </a:r>
            <a:r>
              <a:rPr lang="en-US" sz="2000" dirty="0" err="1" smtClean="0"/>
              <a:t>koperasi</a:t>
            </a:r>
            <a:r>
              <a:rPr lang="en-US" sz="2000" dirty="0" smtClean="0"/>
              <a:t> </a:t>
            </a:r>
            <a:r>
              <a:rPr lang="en-US" sz="2000" dirty="0" err="1" smtClean="0"/>
              <a:t>setempat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pengesahan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ketentuan</a:t>
            </a:r>
            <a:r>
              <a:rPr lang="en-US" sz="2000" dirty="0" smtClean="0"/>
              <a:t> </a:t>
            </a:r>
            <a:r>
              <a:rPr lang="en-US" sz="2000" dirty="0" err="1" smtClean="0"/>
              <a:t>lainnya</a:t>
            </a:r>
            <a:endParaRPr lang="en-US" sz="20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4. </a:t>
            </a:r>
            <a:r>
              <a:rPr lang="en-US" sz="2400" b="1" dirty="0" err="1" smtClean="0"/>
              <a:t>Pegadaian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	A. </a:t>
            </a:r>
            <a:r>
              <a:rPr lang="en-US" sz="2400" b="1" dirty="0" err="1" smtClean="0"/>
              <a:t>Pengertian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gadai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menjaminkan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barang-barang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berharga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tertentu,guna</a:t>
            </a:r>
            <a:r>
              <a:rPr lang="en-US" sz="2000" dirty="0" smtClean="0"/>
              <a:t>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sejumlah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dijaminkan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ditebus</a:t>
            </a:r>
            <a:r>
              <a:rPr lang="en-US" sz="2000" dirty="0" smtClean="0"/>
              <a:t> </a:t>
            </a:r>
            <a:r>
              <a:rPr lang="en-US" sz="2000" dirty="0" err="1" smtClean="0"/>
              <a:t>kembali</a:t>
            </a:r>
            <a:r>
              <a:rPr lang="en-US" sz="2000" dirty="0" smtClean="0"/>
              <a:t> </a:t>
            </a:r>
            <a:r>
              <a:rPr lang="en-US" sz="2000" dirty="0" err="1" smtClean="0"/>
              <a:t>sesuai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perjanjian</a:t>
            </a:r>
            <a:r>
              <a:rPr lang="en-US" sz="2000" dirty="0" smtClean="0"/>
              <a:t>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gadai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B .</a:t>
            </a:r>
            <a:r>
              <a:rPr lang="en-US" sz="2000" b="1" dirty="0" err="1" smtClean="0"/>
              <a:t>Keuntungan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</a:t>
            </a:r>
            <a:r>
              <a:rPr lang="en-US" sz="2000" b="1" dirty="0" smtClean="0"/>
              <a:t> Usaha </a:t>
            </a:r>
            <a:r>
              <a:rPr lang="en-US" sz="2000" b="1" dirty="0" err="1" smtClean="0"/>
              <a:t>Gadai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pegadaian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</a:t>
            </a:r>
            <a:r>
              <a:rPr lang="en-US" sz="2000" dirty="0" err="1" smtClean="0"/>
              <a:t>cepat</a:t>
            </a:r>
            <a:r>
              <a:rPr lang="en-US" sz="2000" dirty="0" smtClean="0"/>
              <a:t> </a:t>
            </a:r>
            <a:r>
              <a:rPr lang="en-US" sz="2000" dirty="0" err="1" smtClean="0"/>
              <a:t>diperoleh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jaminan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2.tidak </a:t>
            </a:r>
            <a:r>
              <a:rPr lang="en-US" sz="2000" dirty="0" err="1" smtClean="0"/>
              <a:t>mempermasalahkan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apa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digunakan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3. </a:t>
            </a:r>
            <a:r>
              <a:rPr lang="en-US" sz="2000" dirty="0" err="1" smtClean="0"/>
              <a:t>prosedur</a:t>
            </a:r>
            <a:r>
              <a:rPr lang="en-US" sz="2000" dirty="0" smtClean="0"/>
              <a:t> </a:t>
            </a:r>
            <a:r>
              <a:rPr lang="en-US" sz="2000" dirty="0" err="1" smtClean="0"/>
              <a:t>administrasinya</a:t>
            </a:r>
            <a:r>
              <a:rPr lang="en-US" sz="2000" dirty="0" smtClean="0"/>
              <a:t> </a:t>
            </a:r>
            <a:r>
              <a:rPr lang="en-US" sz="2000" dirty="0" err="1" smtClean="0"/>
              <a:t>cepat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C. </a:t>
            </a:r>
            <a:r>
              <a:rPr lang="en-US" sz="2000" b="1" dirty="0" err="1" smtClean="0"/>
              <a:t>Besar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Jumlah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Pinjaman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err="1" smtClean="0"/>
              <a:t>Tergantung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jaminan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barang-barang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diberikan</a:t>
            </a:r>
            <a:r>
              <a:rPr lang="en-US" sz="2000" dirty="0" smtClean="0"/>
              <a:t>.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Biasanya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menggunakan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jasa</a:t>
            </a:r>
            <a:r>
              <a:rPr lang="en-US" sz="2000" dirty="0" smtClean="0"/>
              <a:t> </a:t>
            </a:r>
            <a:r>
              <a:rPr lang="en-US" sz="2000" dirty="0" err="1" smtClean="0"/>
              <a:t>pegadaian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masyarakat</a:t>
            </a:r>
            <a:r>
              <a:rPr lang="en-US" sz="2000" dirty="0" smtClean="0"/>
              <a:t> </a:t>
            </a:r>
            <a:r>
              <a:rPr lang="en-US" sz="2000" dirty="0" err="1" smtClean="0"/>
              <a:t>menegah</a:t>
            </a:r>
            <a:r>
              <a:rPr lang="en-US" sz="2000" dirty="0" smtClean="0"/>
              <a:t>, </a:t>
            </a:r>
            <a:r>
              <a:rPr lang="en-US" sz="2000" dirty="0" err="1" smtClean="0"/>
              <a:t>jadi</a:t>
            </a:r>
            <a:r>
              <a:rPr lang="en-US" sz="2000" dirty="0" smtClean="0"/>
              <a:t> </a:t>
            </a:r>
            <a:r>
              <a:rPr lang="en-US" sz="2000" dirty="0" err="1" smtClean="0"/>
              <a:t>hanya</a:t>
            </a:r>
            <a:r>
              <a:rPr lang="en-US" sz="2000" dirty="0" smtClean="0"/>
              <a:t> </a:t>
            </a:r>
            <a:r>
              <a:rPr lang="en-US" sz="2000" dirty="0" err="1" smtClean="0"/>
              <a:t>melayani</a:t>
            </a:r>
            <a:r>
              <a:rPr lang="en-US" sz="2000" dirty="0" smtClean="0"/>
              <a:t> </a:t>
            </a:r>
            <a:r>
              <a:rPr lang="en-US" sz="2000" dirty="0" err="1" smtClean="0"/>
              <a:t>pinjaman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jumlah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b="1" dirty="0" err="1" smtClean="0"/>
              <a:t>D.Barang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Jaminan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1.Perhiasan</a:t>
            </a:r>
          </a:p>
          <a:p>
            <a:pPr>
              <a:buNone/>
            </a:pPr>
            <a:r>
              <a:rPr lang="en-US" sz="2000" dirty="0" smtClean="0"/>
              <a:t>	2.Kenderaan</a:t>
            </a:r>
          </a:p>
          <a:p>
            <a:pPr>
              <a:buNone/>
            </a:pPr>
            <a:r>
              <a:rPr lang="en-US" sz="2000" dirty="0" smtClean="0"/>
              <a:t>	3.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Elektronik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4. </a:t>
            </a:r>
            <a:r>
              <a:rPr lang="en-US" sz="2000" dirty="0" err="1" smtClean="0"/>
              <a:t>Mesin-mesin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5.Perabotan </a:t>
            </a:r>
            <a:r>
              <a:rPr lang="en-US" sz="2000" dirty="0" err="1" smtClean="0"/>
              <a:t>rumah</a:t>
            </a:r>
            <a:r>
              <a:rPr lang="en-US" sz="2000" dirty="0" smtClean="0"/>
              <a:t> </a:t>
            </a:r>
            <a:r>
              <a:rPr lang="en-US" sz="2000" dirty="0" err="1" smtClean="0"/>
              <a:t>tangga</a:t>
            </a:r>
            <a:r>
              <a:rPr lang="en-US" sz="2000" dirty="0" smtClean="0"/>
              <a:t>, </a:t>
            </a:r>
            <a:r>
              <a:rPr lang="en-US" sz="2000" dirty="0" err="1" smtClean="0"/>
              <a:t>dll</a:t>
            </a:r>
            <a:r>
              <a:rPr lang="en-US" sz="2000" dirty="0" smtClean="0"/>
              <a:t> yang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dijaminkan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b="1" dirty="0" err="1" smtClean="0"/>
              <a:t>E.Prosedur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Pinjaman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1.Nasabah </a:t>
            </a:r>
            <a:r>
              <a:rPr lang="en-US" sz="2000" dirty="0" err="1" smtClean="0"/>
              <a:t>datang</a:t>
            </a:r>
            <a:r>
              <a:rPr lang="en-US" sz="2000" dirty="0" smtClean="0"/>
              <a:t> </a:t>
            </a:r>
            <a:r>
              <a:rPr lang="en-US" sz="2000" dirty="0" err="1" smtClean="0"/>
              <a:t>langsung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pegadaian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 </a:t>
            </a:r>
            <a:r>
              <a:rPr lang="en-US" sz="2000" dirty="0" err="1" smtClean="0"/>
              <a:t>Membawa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digadaiakan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3. </a:t>
            </a:r>
            <a:r>
              <a:rPr lang="en-US" sz="2000" dirty="0" err="1" smtClean="0"/>
              <a:t>Menarsir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jaminan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diberikan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4. </a:t>
            </a:r>
            <a:r>
              <a:rPr lang="en-US" sz="2000" dirty="0" err="1" smtClean="0"/>
              <a:t>Menentukan</a:t>
            </a:r>
            <a:r>
              <a:rPr lang="en-US" sz="2000" dirty="0" smtClean="0"/>
              <a:t> </a:t>
            </a:r>
            <a:r>
              <a:rPr lang="en-US" sz="2000" dirty="0" err="1" smtClean="0"/>
              <a:t>jumlah</a:t>
            </a:r>
            <a:r>
              <a:rPr lang="en-US" sz="2000" dirty="0" smtClean="0"/>
              <a:t> </a:t>
            </a:r>
            <a:r>
              <a:rPr lang="en-US" sz="2000" dirty="0" err="1" smtClean="0"/>
              <a:t>pinjaman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5. </a:t>
            </a:r>
            <a:r>
              <a:rPr lang="en-US" sz="2000" dirty="0" err="1" smtClean="0"/>
              <a:t>Menahan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menyimpan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jaminan</a:t>
            </a:r>
            <a:endParaRPr lang="en-US" sz="2000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5.Leasing (</a:t>
            </a:r>
            <a:r>
              <a:rPr lang="en-US" sz="2400" b="1" dirty="0" err="1" smtClean="0"/>
              <a:t>sewa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guna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usaha</a:t>
            </a:r>
            <a:r>
              <a:rPr lang="en-US" sz="2400" b="1" dirty="0" smtClean="0"/>
              <a:t>) </a:t>
            </a:r>
          </a:p>
          <a:p>
            <a:pPr>
              <a:buNone/>
            </a:pPr>
            <a:r>
              <a:rPr lang="en-US" sz="2400" b="1" dirty="0" smtClean="0"/>
              <a:t>	A. </a:t>
            </a:r>
            <a:r>
              <a:rPr lang="en-US" sz="2400" b="1" dirty="0" err="1" smtClean="0"/>
              <a:t>Pengertian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;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perjanjian</a:t>
            </a:r>
            <a:r>
              <a:rPr lang="en-US" sz="2000" dirty="0" smtClean="0"/>
              <a:t> </a:t>
            </a:r>
            <a:r>
              <a:rPr lang="en-US" sz="2000" dirty="0" err="1" smtClean="0"/>
              <a:t>antar</a:t>
            </a:r>
            <a:r>
              <a:rPr lang="en-US" sz="2000" dirty="0" smtClean="0"/>
              <a:t> </a:t>
            </a:r>
            <a:r>
              <a:rPr lang="en-US" sz="2000" dirty="0" err="1" smtClean="0"/>
              <a:t>lessor</a:t>
            </a:r>
            <a:r>
              <a:rPr lang="en-US" sz="2000" dirty="0" smtClean="0"/>
              <a:t> (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leasing)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lessee(</a:t>
            </a:r>
            <a:r>
              <a:rPr lang="en-US" sz="2000" dirty="0" err="1" smtClean="0"/>
              <a:t>nasabah</a:t>
            </a:r>
            <a:r>
              <a:rPr lang="en-US" sz="2000" dirty="0" smtClean="0"/>
              <a:t>)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mana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lessor</a:t>
            </a:r>
            <a:r>
              <a:rPr lang="en-US" sz="2000" dirty="0" smtClean="0"/>
              <a:t> </a:t>
            </a:r>
            <a:r>
              <a:rPr lang="en-US" sz="2000" dirty="0" err="1" smtClean="0"/>
              <a:t>menyediakan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hak</a:t>
            </a:r>
            <a:r>
              <a:rPr lang="en-US" sz="2000" dirty="0" smtClean="0"/>
              <a:t> </a:t>
            </a:r>
            <a:r>
              <a:rPr lang="en-US" sz="2000" dirty="0" err="1" smtClean="0"/>
              <a:t>penggunaan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lessee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imbalan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sewa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jangka</a:t>
            </a:r>
            <a:r>
              <a:rPr lang="en-US" sz="2000" dirty="0" smtClean="0"/>
              <a:t> </a:t>
            </a:r>
            <a:r>
              <a:rPr lang="en-US" sz="2000" dirty="0" err="1" smtClean="0"/>
              <a:t>waktu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Kepmen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No. 1169/KMK.01/1991; “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penyedian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modal,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sewa</a:t>
            </a:r>
            <a:r>
              <a:rPr lang="en-US" sz="2000" dirty="0" smtClean="0"/>
              <a:t> </a:t>
            </a:r>
            <a:r>
              <a:rPr lang="en-US" sz="2000" dirty="0" err="1" smtClean="0"/>
              <a:t>guna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hak</a:t>
            </a:r>
            <a:r>
              <a:rPr lang="en-US" sz="2000" dirty="0" smtClean="0"/>
              <a:t> </a:t>
            </a:r>
            <a:r>
              <a:rPr lang="en-US" sz="2000" dirty="0" err="1" smtClean="0"/>
              <a:t>opsi</a:t>
            </a:r>
            <a:r>
              <a:rPr lang="en-US" sz="2000" dirty="0" smtClean="0"/>
              <a:t> (finance lease) </a:t>
            </a:r>
            <a:r>
              <a:rPr lang="en-US" sz="2000" dirty="0" err="1" smtClean="0"/>
              <a:t>maupun</a:t>
            </a:r>
            <a:r>
              <a:rPr lang="en-US" sz="2000" dirty="0" smtClean="0"/>
              <a:t> </a:t>
            </a:r>
            <a:r>
              <a:rPr lang="en-US" sz="2000" dirty="0" err="1" smtClean="0"/>
              <a:t>sewa</a:t>
            </a:r>
            <a:r>
              <a:rPr lang="en-US" sz="2000" dirty="0" smtClean="0"/>
              <a:t> </a:t>
            </a:r>
            <a:r>
              <a:rPr lang="en-US" sz="2000" dirty="0" err="1" smtClean="0"/>
              <a:t>guna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tanpa</a:t>
            </a:r>
            <a:r>
              <a:rPr lang="en-US" sz="2000" dirty="0" smtClean="0"/>
              <a:t> </a:t>
            </a:r>
            <a:r>
              <a:rPr lang="en-US" sz="2000" dirty="0" err="1" smtClean="0"/>
              <a:t>hak</a:t>
            </a:r>
            <a:r>
              <a:rPr lang="en-US" sz="2000" dirty="0" smtClean="0"/>
              <a:t> </a:t>
            </a:r>
            <a:r>
              <a:rPr lang="en-US" sz="2000" dirty="0" err="1" smtClean="0"/>
              <a:t>opsi</a:t>
            </a:r>
            <a:r>
              <a:rPr lang="en-US" sz="2000" dirty="0" smtClean="0"/>
              <a:t> (operating lease)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lessee </a:t>
            </a:r>
            <a:r>
              <a:rPr lang="en-US" sz="2000" dirty="0" err="1" smtClean="0"/>
              <a:t>selama</a:t>
            </a:r>
            <a:r>
              <a:rPr lang="en-US" sz="2000" dirty="0" smtClean="0"/>
              <a:t> </a:t>
            </a:r>
            <a:r>
              <a:rPr lang="en-US" sz="2000" dirty="0" err="1" smtClean="0"/>
              <a:t>jangka</a:t>
            </a:r>
            <a:r>
              <a:rPr lang="en-US" sz="2000" dirty="0" smtClean="0"/>
              <a:t> </a:t>
            </a:r>
            <a:r>
              <a:rPr lang="en-US" sz="2000" dirty="0" err="1" smtClean="0"/>
              <a:t>waktu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pembayaranan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berkala</a:t>
            </a:r>
            <a:r>
              <a:rPr lang="en-US" sz="2000" dirty="0" smtClean="0"/>
              <a:t>. </a:t>
            </a:r>
            <a:r>
              <a:rPr lang="en-US" sz="2000" dirty="0" err="1" smtClean="0"/>
              <a:t>Selanjutnya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dimaksud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 finance lease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sewa</a:t>
            </a:r>
            <a:r>
              <a:rPr lang="en-US" sz="2000" dirty="0" smtClean="0"/>
              <a:t> </a:t>
            </a:r>
            <a:r>
              <a:rPr lang="en-US" sz="2000" dirty="0" err="1" smtClean="0"/>
              <a:t>guna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mana</a:t>
            </a:r>
            <a:r>
              <a:rPr lang="en-US" sz="2000" dirty="0" smtClean="0"/>
              <a:t> lessee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akhir</a:t>
            </a:r>
            <a:r>
              <a:rPr lang="en-US" sz="2000" dirty="0" smtClean="0"/>
              <a:t> </a:t>
            </a:r>
            <a:r>
              <a:rPr lang="en-US" sz="2000" dirty="0" err="1" smtClean="0"/>
              <a:t>masa</a:t>
            </a:r>
            <a:r>
              <a:rPr lang="en-US" sz="2000" dirty="0" smtClean="0"/>
              <a:t> </a:t>
            </a:r>
            <a:r>
              <a:rPr lang="en-US" sz="2000" dirty="0" err="1" smtClean="0"/>
              <a:t>kontrak</a:t>
            </a:r>
            <a:r>
              <a:rPr lang="en-US" sz="2000" dirty="0" smtClean="0"/>
              <a:t> </a:t>
            </a:r>
            <a:r>
              <a:rPr lang="en-US" sz="2000" dirty="0" err="1" smtClean="0"/>
              <a:t>mempunyai</a:t>
            </a:r>
            <a:r>
              <a:rPr lang="en-US" sz="2000" dirty="0" smtClean="0"/>
              <a:t> </a:t>
            </a:r>
            <a:r>
              <a:rPr lang="en-US" sz="2000" dirty="0" err="1" smtClean="0"/>
              <a:t>hak</a:t>
            </a:r>
            <a:r>
              <a:rPr lang="en-US" sz="2000" dirty="0" smtClean="0"/>
              <a:t> </a:t>
            </a:r>
            <a:r>
              <a:rPr lang="en-US" sz="2000" dirty="0" err="1" smtClean="0"/>
              <a:t>opsi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membeli</a:t>
            </a:r>
            <a:r>
              <a:rPr lang="en-US" sz="2000" dirty="0" smtClean="0"/>
              <a:t> </a:t>
            </a:r>
            <a:r>
              <a:rPr lang="en-US" sz="2000" dirty="0" err="1" smtClean="0"/>
              <a:t>objek</a:t>
            </a:r>
            <a:r>
              <a:rPr lang="en-US" sz="2000" dirty="0" smtClean="0"/>
              <a:t> </a:t>
            </a:r>
            <a:r>
              <a:rPr lang="en-US" sz="2000" dirty="0" err="1" smtClean="0"/>
              <a:t>sewa</a:t>
            </a:r>
            <a:r>
              <a:rPr lang="en-US" sz="2000" dirty="0" smtClean="0"/>
              <a:t> </a:t>
            </a:r>
            <a:r>
              <a:rPr lang="en-US" sz="2000" dirty="0" err="1" smtClean="0"/>
              <a:t>guna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sisa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disepakati</a:t>
            </a:r>
            <a:r>
              <a:rPr lang="en-US" sz="2000" dirty="0" smtClean="0"/>
              <a:t>. </a:t>
            </a:r>
            <a:r>
              <a:rPr lang="en-US" sz="2000" dirty="0" err="1" smtClean="0"/>
              <a:t>Sebaliknya</a:t>
            </a:r>
            <a:r>
              <a:rPr lang="en-US" sz="2000" dirty="0" smtClean="0"/>
              <a:t> operating lease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mempunyai</a:t>
            </a:r>
            <a:r>
              <a:rPr lang="en-US" sz="2000" dirty="0" smtClean="0"/>
              <a:t> </a:t>
            </a:r>
            <a:r>
              <a:rPr lang="en-US" sz="2000" dirty="0" err="1" smtClean="0"/>
              <a:t>hak</a:t>
            </a:r>
            <a:r>
              <a:rPr lang="en-US" sz="2000" dirty="0" smtClean="0"/>
              <a:t> </a:t>
            </a:r>
            <a:r>
              <a:rPr lang="en-US" sz="2000" dirty="0" err="1" smtClean="0"/>
              <a:t>opsi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membeli</a:t>
            </a:r>
            <a:r>
              <a:rPr lang="en-US" sz="2000" dirty="0" smtClean="0"/>
              <a:t> </a:t>
            </a:r>
            <a:r>
              <a:rPr lang="en-US" sz="2000" dirty="0" err="1" smtClean="0"/>
              <a:t>objek</a:t>
            </a:r>
            <a:r>
              <a:rPr lang="en-US" sz="2000" dirty="0" smtClean="0"/>
              <a:t> </a:t>
            </a:r>
            <a:r>
              <a:rPr lang="en-US" sz="2000" dirty="0" err="1" smtClean="0"/>
              <a:t>sewa</a:t>
            </a:r>
            <a:r>
              <a:rPr lang="en-US" sz="2000" dirty="0" smtClean="0"/>
              <a:t> </a:t>
            </a:r>
            <a:r>
              <a:rPr lang="en-US" sz="2000" dirty="0" err="1" smtClean="0"/>
              <a:t>guna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” </a:t>
            </a:r>
          </a:p>
          <a:p>
            <a:pPr>
              <a:buNone/>
            </a:pPr>
            <a:r>
              <a:rPr lang="en-US" sz="2000" dirty="0" err="1" smtClean="0"/>
              <a:t>Lessor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leasing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meyediakan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berbagai</a:t>
            </a:r>
            <a:r>
              <a:rPr lang="en-US" sz="2000" dirty="0" smtClean="0"/>
              <a:t> </a:t>
            </a:r>
            <a:r>
              <a:rPr lang="en-US" sz="2000" dirty="0" err="1" smtClean="0"/>
              <a:t>macam</a:t>
            </a:r>
            <a:r>
              <a:rPr lang="en-US" sz="2000" dirty="0" smtClean="0"/>
              <a:t> modal.</a:t>
            </a:r>
          </a:p>
          <a:p>
            <a:pPr>
              <a:buNone/>
            </a:pPr>
            <a:r>
              <a:rPr lang="en-US" sz="2000" dirty="0" smtClean="0"/>
              <a:t>Lessee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menginginkan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modal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2.Konsolidasi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Penggabungan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mendirikan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baru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membubarkan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bank-bank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tanpa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melikuidasi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terlebih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dahulu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Contohnya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Bank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melakukan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konsolidasi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B,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kedua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dibubarkan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menamakan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baru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misalnya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C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B.Ketentuan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Mengenai</a:t>
            </a:r>
            <a:r>
              <a:rPr lang="en-US" sz="2000" b="1" dirty="0" smtClean="0"/>
              <a:t> Leasing </a:t>
            </a:r>
          </a:p>
          <a:p>
            <a:pPr>
              <a:buNone/>
            </a:pPr>
            <a:r>
              <a:rPr lang="en-US" sz="2000" dirty="0" err="1" smtClean="0"/>
              <a:t>Kegiatan</a:t>
            </a:r>
            <a:r>
              <a:rPr lang="en-US" sz="2000" dirty="0" smtClean="0"/>
              <a:t> leasing </a:t>
            </a:r>
            <a:r>
              <a:rPr lang="en-US" sz="2000" dirty="0" err="1" smtClean="0"/>
              <a:t>resmi</a:t>
            </a:r>
            <a:r>
              <a:rPr lang="en-US" sz="2000" dirty="0" smtClean="0"/>
              <a:t> </a:t>
            </a:r>
            <a:r>
              <a:rPr lang="en-US" sz="2000" dirty="0" err="1" smtClean="0"/>
              <a:t>beroperasi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Indonesia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surat</a:t>
            </a:r>
            <a:r>
              <a:rPr lang="en-US" sz="2000" dirty="0" smtClean="0"/>
              <a:t> </a:t>
            </a:r>
            <a:r>
              <a:rPr lang="en-US" sz="2000" dirty="0" err="1" smtClean="0"/>
              <a:t>keputusan</a:t>
            </a:r>
            <a:r>
              <a:rPr lang="en-US" sz="2000" dirty="0" smtClean="0"/>
              <a:t> </a:t>
            </a:r>
            <a:r>
              <a:rPr lang="en-US" sz="2000" dirty="0" err="1" smtClean="0"/>
              <a:t>bersama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Menteri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, </a:t>
            </a:r>
            <a:r>
              <a:rPr lang="en-US" sz="2000" dirty="0" err="1" smtClean="0"/>
              <a:t>Menteri</a:t>
            </a:r>
            <a:r>
              <a:rPr lang="en-US" sz="2000" dirty="0" smtClean="0"/>
              <a:t> P[</a:t>
            </a:r>
            <a:r>
              <a:rPr lang="en-US" sz="2000" dirty="0" err="1" smtClean="0"/>
              <a:t>erindustrian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Menteri</a:t>
            </a:r>
            <a:r>
              <a:rPr lang="en-US" sz="2000" dirty="0" smtClean="0"/>
              <a:t> </a:t>
            </a:r>
            <a:r>
              <a:rPr lang="en-US" sz="2000" dirty="0" err="1" smtClean="0"/>
              <a:t>Perdagangan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</a:t>
            </a:r>
            <a:r>
              <a:rPr lang="en-US" sz="2000" dirty="0" err="1" smtClean="0"/>
              <a:t>Kep</a:t>
            </a:r>
            <a:r>
              <a:rPr lang="en-US" sz="2000" dirty="0" smtClean="0"/>
              <a:t>. </a:t>
            </a:r>
          </a:p>
          <a:p>
            <a:pPr>
              <a:buNone/>
            </a:pPr>
            <a:r>
              <a:rPr lang="en-US" sz="2000" dirty="0" smtClean="0"/>
              <a:t>122/MK/IV/2/1974, </a:t>
            </a:r>
            <a:r>
              <a:rPr lang="en-US" sz="2000" dirty="0" err="1" smtClean="0"/>
              <a:t>Nomor</a:t>
            </a:r>
            <a:r>
              <a:rPr lang="en-US" sz="2000" dirty="0" smtClean="0"/>
              <a:t> 32/M/SK/2/74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30/</a:t>
            </a:r>
            <a:r>
              <a:rPr lang="en-US" sz="2000" dirty="0" err="1" smtClean="0"/>
              <a:t>Kpb</a:t>
            </a:r>
            <a:r>
              <a:rPr lang="en-US" sz="2000" dirty="0" smtClean="0"/>
              <a:t>/I/74 </a:t>
            </a:r>
            <a:r>
              <a:rPr lang="en-US" sz="2000" dirty="0" err="1" smtClean="0"/>
              <a:t>Tanggal</a:t>
            </a:r>
            <a:r>
              <a:rPr lang="en-US" sz="2000" dirty="0" smtClean="0"/>
              <a:t> 7 </a:t>
            </a:r>
            <a:r>
              <a:rPr lang="en-US" sz="2000" dirty="0" err="1" smtClean="0"/>
              <a:t>Februari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1974 </a:t>
            </a:r>
            <a:r>
              <a:rPr lang="en-US" sz="2000" dirty="0" err="1" smtClean="0"/>
              <a:t>tentang</a:t>
            </a:r>
            <a:r>
              <a:rPr lang="en-US" sz="2000" dirty="0" smtClean="0"/>
              <a:t> </a:t>
            </a:r>
            <a:r>
              <a:rPr lang="en-US" sz="2000" dirty="0" err="1" smtClean="0"/>
              <a:t>Perizinan</a:t>
            </a:r>
            <a:r>
              <a:rPr lang="en-US" sz="2000" dirty="0" smtClean="0"/>
              <a:t> Usaha Leasing </a:t>
            </a:r>
            <a:r>
              <a:rPr lang="en-US" sz="2000" dirty="0" err="1" smtClean="0"/>
              <a:t>di</a:t>
            </a:r>
            <a:r>
              <a:rPr lang="en-US" sz="2000" dirty="0" smtClean="0"/>
              <a:t> Indonesia.</a:t>
            </a:r>
          </a:p>
          <a:p>
            <a:pPr>
              <a:buNone/>
            </a:pPr>
            <a:r>
              <a:rPr lang="en-US" sz="2000" dirty="0" err="1" smtClean="0"/>
              <a:t>Wewenang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leasing </a:t>
            </a:r>
            <a:r>
              <a:rPr lang="en-US" sz="2000" dirty="0" err="1" smtClean="0"/>
              <a:t>dikeluarkan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Menteri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Surat</a:t>
            </a:r>
            <a:r>
              <a:rPr lang="en-US" sz="2000" dirty="0" smtClean="0"/>
              <a:t> </a:t>
            </a:r>
            <a:r>
              <a:rPr lang="en-US" sz="2000" dirty="0" err="1" smtClean="0"/>
              <a:t>Keputusan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649/MK/IV/5/1974 </a:t>
            </a:r>
            <a:r>
              <a:rPr lang="en-US" sz="2000" dirty="0" err="1" smtClean="0"/>
              <a:t>Tanggal</a:t>
            </a:r>
            <a:r>
              <a:rPr lang="en-US" sz="2000" dirty="0" smtClean="0"/>
              <a:t> 6 Mei 1974 yang </a:t>
            </a:r>
          </a:p>
          <a:p>
            <a:pPr>
              <a:buNone/>
            </a:pPr>
            <a:r>
              <a:rPr lang="en-US" sz="2000" dirty="0" err="1" smtClean="0"/>
              <a:t>mengatur</a:t>
            </a:r>
            <a:r>
              <a:rPr lang="en-US" sz="2000" dirty="0" smtClean="0"/>
              <a:t> </a:t>
            </a:r>
            <a:r>
              <a:rPr lang="en-US" sz="2000" dirty="0" err="1" smtClean="0"/>
              <a:t>mengenai</a:t>
            </a:r>
            <a:r>
              <a:rPr lang="en-US" sz="2000" dirty="0" smtClean="0"/>
              <a:t> </a:t>
            </a:r>
            <a:r>
              <a:rPr lang="en-US" sz="2000" dirty="0" err="1" smtClean="0"/>
              <a:t>ketentuan</a:t>
            </a:r>
            <a:r>
              <a:rPr lang="en-US" sz="2000" dirty="0" smtClean="0"/>
              <a:t> </a:t>
            </a:r>
            <a:r>
              <a:rPr lang="en-US" sz="2000" dirty="0" err="1" smtClean="0"/>
              <a:t>tata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perizinan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leasing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Indonesia.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keluarnya</a:t>
            </a:r>
            <a:r>
              <a:rPr lang="en-US" sz="2000" dirty="0" smtClean="0"/>
              <a:t> </a:t>
            </a:r>
            <a:r>
              <a:rPr lang="en-US" sz="2000" dirty="0" err="1" smtClean="0"/>
              <a:t>Kebijaksanaan</a:t>
            </a:r>
            <a:r>
              <a:rPr lang="en-US" sz="2000" dirty="0" smtClean="0"/>
              <a:t> </a:t>
            </a:r>
            <a:r>
              <a:rPr lang="en-US" sz="2000" dirty="0" err="1" smtClean="0"/>
              <a:t>Deregulasi</a:t>
            </a:r>
            <a:r>
              <a:rPr lang="en-US" sz="2000" dirty="0" smtClean="0"/>
              <a:t> 20 </a:t>
            </a:r>
            <a:r>
              <a:rPr lang="en-US" sz="2000" dirty="0" err="1" smtClean="0"/>
              <a:t>Desember</a:t>
            </a:r>
            <a:r>
              <a:rPr lang="en-US" sz="2000" dirty="0" smtClean="0"/>
              <a:t> 1988(</a:t>
            </a:r>
            <a:r>
              <a:rPr lang="en-US" sz="2000" dirty="0" err="1" smtClean="0"/>
              <a:t>Pakdes</a:t>
            </a:r>
            <a:r>
              <a:rPr lang="en-US" sz="2000" dirty="0" smtClean="0"/>
              <a:t> 20 1988) </a:t>
            </a:r>
          </a:p>
          <a:p>
            <a:pPr>
              <a:buNone/>
            </a:pPr>
            <a:r>
              <a:rPr lang="en-US" sz="2000" dirty="0" smtClean="0"/>
              <a:t>yang </a:t>
            </a:r>
            <a:r>
              <a:rPr lang="en-US" sz="2000" dirty="0" err="1" smtClean="0"/>
              <a:t>mengatur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leasing </a:t>
            </a:r>
            <a:r>
              <a:rPr lang="en-US" sz="2000" dirty="0" err="1" smtClean="0"/>
              <a:t>di</a:t>
            </a:r>
            <a:r>
              <a:rPr lang="en-US" sz="2000" dirty="0" smtClean="0"/>
              <a:t> Indonesia, </a:t>
            </a:r>
            <a:r>
              <a:rPr lang="en-US" sz="2000" dirty="0" err="1" smtClean="0"/>
              <a:t>maka</a:t>
            </a:r>
            <a:r>
              <a:rPr lang="en-US" sz="2000" dirty="0" smtClean="0"/>
              <a:t> </a:t>
            </a:r>
            <a:r>
              <a:rPr lang="en-US" sz="2000" dirty="0" err="1" smtClean="0"/>
              <a:t>ketentuan</a:t>
            </a:r>
            <a:r>
              <a:rPr lang="en-US" sz="2000" dirty="0" smtClean="0"/>
              <a:t> </a:t>
            </a:r>
            <a:r>
              <a:rPr lang="en-US" sz="2000" dirty="0" err="1" smtClean="0"/>
              <a:t>sebelumnya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berlaku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Tapi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keluarnya</a:t>
            </a:r>
            <a:r>
              <a:rPr lang="en-US" sz="2000" dirty="0" smtClean="0"/>
              <a:t> </a:t>
            </a:r>
            <a:r>
              <a:rPr lang="en-US" sz="2000" dirty="0" err="1" smtClean="0"/>
              <a:t>Keppres</a:t>
            </a:r>
            <a:r>
              <a:rPr lang="en-US" sz="2000" dirty="0" smtClean="0"/>
              <a:t> </a:t>
            </a:r>
            <a:r>
              <a:rPr lang="en-US" sz="2000" dirty="0" err="1" smtClean="0"/>
              <a:t>Nomom</a:t>
            </a:r>
            <a:r>
              <a:rPr lang="en-US" sz="2000" dirty="0" smtClean="0"/>
              <a:t> 61 </a:t>
            </a:r>
            <a:r>
              <a:rPr lang="en-US" sz="2000" dirty="0" err="1" smtClean="0"/>
              <a:t>Tahun</a:t>
            </a:r>
            <a:r>
              <a:rPr lang="en-US" sz="2000" dirty="0" smtClean="0"/>
              <a:t> 1988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Keputusan</a:t>
            </a:r>
            <a:r>
              <a:rPr lang="en-US" sz="2000" dirty="0" smtClean="0"/>
              <a:t> </a:t>
            </a:r>
            <a:r>
              <a:rPr lang="en-US" sz="2000" dirty="0" err="1" smtClean="0"/>
              <a:t>Menteri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Keuangan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1251/KMK. 013/1988 </a:t>
            </a:r>
            <a:r>
              <a:rPr lang="en-US" sz="2000" dirty="0" err="1" smtClean="0"/>
              <a:t>Tanggal</a:t>
            </a:r>
            <a:r>
              <a:rPr lang="en-US" sz="2000" dirty="0" smtClean="0"/>
              <a:t> 20 </a:t>
            </a:r>
            <a:r>
              <a:rPr lang="en-US" sz="2000" dirty="0" err="1" smtClean="0"/>
              <a:t>Desember</a:t>
            </a:r>
            <a:r>
              <a:rPr lang="en-US" sz="2000" dirty="0" smtClean="0"/>
              <a:t> 1988 </a:t>
            </a:r>
            <a:r>
              <a:rPr lang="en-US" sz="2000" dirty="0" err="1" smtClean="0"/>
              <a:t>diperkenankan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adanya</a:t>
            </a:r>
            <a:r>
              <a:rPr lang="en-US" sz="2000" dirty="0" smtClean="0"/>
              <a:t> </a:t>
            </a:r>
            <a:r>
              <a:rPr lang="en-US" sz="2000" dirty="0" err="1" smtClean="0"/>
              <a:t>istilah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, </a:t>
            </a:r>
            <a:r>
              <a:rPr lang="en-US" sz="2000" dirty="0" err="1" smtClean="0"/>
              <a:t>yaitu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modal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menarik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langsung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masyarakat</a:t>
            </a:r>
            <a:r>
              <a:rPr lang="en-US" sz="2000" dirty="0" smtClean="0"/>
              <a:t>. </a:t>
            </a:r>
          </a:p>
          <a:p>
            <a:pPr>
              <a:buNone/>
            </a:pP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; </a:t>
            </a:r>
            <a:r>
              <a:rPr lang="en-US" sz="2000" dirty="0" err="1" smtClean="0"/>
              <a:t>sewa</a:t>
            </a:r>
            <a:r>
              <a:rPr lang="en-US" sz="2000" dirty="0" smtClean="0"/>
              <a:t> </a:t>
            </a:r>
            <a:r>
              <a:rPr lang="en-US" sz="2000" dirty="0" err="1" smtClean="0"/>
              <a:t>guna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, modal </a:t>
            </a:r>
            <a:r>
              <a:rPr lang="en-US" sz="2000" dirty="0" err="1" smtClean="0"/>
              <a:t>ventura,anjak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</a:t>
            </a:r>
            <a:r>
              <a:rPr lang="en-US" sz="2000" dirty="0" smtClean="0"/>
              <a:t>, </a:t>
            </a:r>
          </a:p>
          <a:p>
            <a:pPr>
              <a:buNone/>
            </a:pP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, </a:t>
            </a:r>
            <a:r>
              <a:rPr lang="en-US" sz="2000" dirty="0" err="1" smtClean="0"/>
              <a:t>kartu</a:t>
            </a:r>
            <a:r>
              <a:rPr lang="en-US" sz="2000" dirty="0" smtClean="0"/>
              <a:t> </a:t>
            </a:r>
            <a:r>
              <a:rPr lang="en-US" sz="2000" dirty="0" err="1" smtClean="0"/>
              <a:t>kredit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C.Pihak-pihak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Telibat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1. </a:t>
            </a:r>
            <a:r>
              <a:rPr lang="en-US" sz="2000" b="1" dirty="0" err="1" smtClean="0"/>
              <a:t>Lessor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Perusahaan leasing yang </a:t>
            </a:r>
            <a:r>
              <a:rPr lang="en-US" sz="2000" dirty="0" err="1" smtClean="0"/>
              <a:t>membiayai</a:t>
            </a:r>
            <a:r>
              <a:rPr lang="en-US" sz="2000" dirty="0" smtClean="0"/>
              <a:t>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-</a:t>
            </a:r>
          </a:p>
          <a:p>
            <a:pPr>
              <a:buNone/>
            </a:pPr>
            <a:r>
              <a:rPr lang="en-US" sz="2000" dirty="0" smtClean="0"/>
              <a:t>               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modal.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2. Lessee</a:t>
            </a:r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mengajukan</a:t>
            </a:r>
            <a:r>
              <a:rPr lang="en-US" sz="2000" dirty="0" smtClean="0"/>
              <a:t> </a:t>
            </a:r>
            <a:r>
              <a:rPr lang="en-US" sz="2000" dirty="0" err="1" smtClean="0"/>
              <a:t>permohonan</a:t>
            </a:r>
            <a:r>
              <a:rPr lang="en-US" sz="2000" dirty="0" smtClean="0"/>
              <a:t> leasing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lessor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     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modal yang </a:t>
            </a:r>
            <a:r>
              <a:rPr lang="en-US" sz="2000" dirty="0" err="1" smtClean="0"/>
              <a:t>diinginkan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b="1" dirty="0" smtClean="0"/>
              <a:t>	3. </a:t>
            </a:r>
            <a:r>
              <a:rPr lang="en-US" sz="2000" b="1" dirty="0" err="1" smtClean="0"/>
              <a:t>Suplier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err="1" smtClean="0"/>
              <a:t>Pedagang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menyediakan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dileasing</a:t>
            </a:r>
            <a:r>
              <a:rPr lang="en-US" sz="2000" dirty="0" smtClean="0"/>
              <a:t>.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4. </a:t>
            </a:r>
            <a:r>
              <a:rPr lang="en-US" sz="2000" b="1" dirty="0" err="1" smtClean="0"/>
              <a:t>Asuransi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err="1" smtClean="0"/>
              <a:t>Pihak</a:t>
            </a:r>
            <a:r>
              <a:rPr lang="en-US" sz="2000" dirty="0" smtClean="0"/>
              <a:t> yang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menanggung</a:t>
            </a:r>
            <a:r>
              <a:rPr lang="en-US" sz="2000" dirty="0" smtClean="0"/>
              <a:t>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perjanjian</a:t>
            </a:r>
            <a:r>
              <a:rPr lang="en-US" sz="2000" dirty="0" smtClean="0"/>
              <a:t>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en-US" sz="2000" dirty="0" err="1" smtClean="0"/>
              <a:t>lessor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     lessee</a:t>
            </a:r>
          </a:p>
          <a:p>
            <a:pPr>
              <a:buNone/>
            </a:pPr>
            <a:r>
              <a:rPr lang="en-US" sz="2000" b="1" dirty="0" err="1" smtClean="0"/>
              <a:t>D.Kegiatan</a:t>
            </a:r>
            <a:r>
              <a:rPr lang="en-US" sz="2000" b="1" dirty="0" smtClean="0"/>
              <a:t> Leasing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err="1" smtClean="0"/>
              <a:t>Surat</a:t>
            </a:r>
            <a:r>
              <a:rPr lang="en-US" sz="2000" dirty="0" smtClean="0"/>
              <a:t> </a:t>
            </a:r>
            <a:r>
              <a:rPr lang="en-US" sz="2000" dirty="0" err="1" smtClean="0"/>
              <a:t>Keputusan</a:t>
            </a:r>
            <a:r>
              <a:rPr lang="en-US" sz="2000" dirty="0" smtClean="0"/>
              <a:t> </a:t>
            </a:r>
            <a:r>
              <a:rPr lang="en-US" sz="2000" dirty="0" err="1" smtClean="0"/>
              <a:t>Menteri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1169/KMK. 01/1991 </a:t>
            </a:r>
            <a:r>
              <a:rPr lang="en-US" sz="2000" dirty="0" err="1" smtClean="0"/>
              <a:t>Tanggal</a:t>
            </a:r>
            <a:r>
              <a:rPr lang="en-US" sz="2000" dirty="0" smtClean="0"/>
              <a:t> 21 November 1991, </a:t>
            </a:r>
            <a:r>
              <a:rPr lang="en-US" sz="2000" dirty="0" err="1" smtClean="0"/>
              <a:t>mengatur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leasing yang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1.melakukan </a:t>
            </a:r>
            <a:r>
              <a:rPr lang="en-US" sz="2000" dirty="0" err="1" smtClean="0"/>
              <a:t>sewa</a:t>
            </a:r>
            <a:r>
              <a:rPr lang="en-US" sz="2000" dirty="0" smtClean="0"/>
              <a:t> </a:t>
            </a:r>
            <a:r>
              <a:rPr lang="en-US" sz="2000" dirty="0" err="1" smtClean="0"/>
              <a:t>guna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hak</a:t>
            </a:r>
            <a:r>
              <a:rPr lang="en-US" sz="2000" dirty="0" smtClean="0"/>
              <a:t> </a:t>
            </a:r>
            <a:r>
              <a:rPr lang="en-US" sz="2000" dirty="0" err="1" smtClean="0"/>
              <a:t>opsi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lessee (finance lease);</a:t>
            </a:r>
          </a:p>
          <a:p>
            <a:pPr>
              <a:buNone/>
            </a:pPr>
            <a:r>
              <a:rPr lang="en-US" sz="2000" dirty="0" smtClean="0"/>
              <a:t>	2.melakukan </a:t>
            </a:r>
            <a:r>
              <a:rPr lang="en-US" sz="2000" dirty="0" err="1" smtClean="0"/>
              <a:t>sewa</a:t>
            </a:r>
            <a:r>
              <a:rPr lang="en-US" sz="2000" dirty="0" smtClean="0"/>
              <a:t> </a:t>
            </a:r>
            <a:r>
              <a:rPr lang="en-US" sz="2000" dirty="0" err="1" smtClean="0"/>
              <a:t>guna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tanpa</a:t>
            </a:r>
            <a:r>
              <a:rPr lang="en-US" sz="2000" dirty="0" smtClean="0"/>
              <a:t> </a:t>
            </a:r>
            <a:r>
              <a:rPr lang="en-US" sz="2000" dirty="0" err="1" smtClean="0"/>
              <a:t>hak</a:t>
            </a:r>
            <a:r>
              <a:rPr lang="en-US" sz="2000" dirty="0" smtClean="0"/>
              <a:t> </a:t>
            </a:r>
            <a:r>
              <a:rPr lang="en-US" sz="2000" dirty="0" err="1" smtClean="0"/>
              <a:t>opsi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lessee (operating lease). Hal.277</a:t>
            </a:r>
            <a:endParaRPr lang="en-US" sz="20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E.Jenis-jenis</a:t>
            </a:r>
            <a:r>
              <a:rPr lang="en-US" sz="2400" b="1" dirty="0" smtClean="0"/>
              <a:t> Perusahaan Leasing 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000" dirty="0" smtClean="0"/>
              <a:t>1. Independent leasing</a:t>
            </a:r>
          </a:p>
          <a:p>
            <a:pPr>
              <a:buNone/>
            </a:pPr>
            <a:r>
              <a:rPr lang="en-US" sz="2000" dirty="0" smtClean="0"/>
              <a:t>		Perusahaan leasing yang </a:t>
            </a:r>
            <a:r>
              <a:rPr lang="en-US" sz="2000" dirty="0" err="1" smtClean="0"/>
              <a:t>berdiri</a:t>
            </a:r>
            <a:r>
              <a:rPr lang="en-US" sz="2000" dirty="0" smtClean="0"/>
              <a:t> </a:t>
            </a:r>
            <a:r>
              <a:rPr lang="en-US" sz="2000" dirty="0" err="1" smtClean="0"/>
              <a:t>sendiri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sekaligus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supplier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membeli</a:t>
            </a:r>
            <a:r>
              <a:rPr lang="en-US" sz="2000" dirty="0" smtClean="0"/>
              <a:t> </a:t>
            </a:r>
            <a:r>
              <a:rPr lang="en-US" sz="2000" dirty="0" err="1" smtClean="0"/>
              <a:t>barang-barang</a:t>
            </a:r>
            <a:r>
              <a:rPr lang="en-US" sz="2000" dirty="0" smtClean="0"/>
              <a:t> modal </a:t>
            </a:r>
            <a:r>
              <a:rPr lang="en-US" sz="2000" dirty="0" err="1" smtClean="0"/>
              <a:t>dari</a:t>
            </a:r>
            <a:r>
              <a:rPr lang="en-US" sz="2000" dirty="0" smtClean="0"/>
              <a:t> supplier lain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dileasikan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 </a:t>
            </a:r>
            <a:r>
              <a:rPr lang="en-US" sz="2000" dirty="0" err="1" smtClean="0"/>
              <a:t>Captivwe</a:t>
            </a:r>
            <a:r>
              <a:rPr lang="en-US" sz="2000" dirty="0" smtClean="0"/>
              <a:t> </a:t>
            </a:r>
            <a:r>
              <a:rPr lang="en-US" sz="2000" dirty="0" err="1" smtClean="0"/>
              <a:t>lessor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Produsen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supplier </a:t>
            </a:r>
            <a:r>
              <a:rPr lang="en-US" sz="2000" dirty="0" err="1" smtClean="0"/>
              <a:t>mendirikan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leasing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mereka</a:t>
            </a:r>
            <a:r>
              <a:rPr lang="en-US" sz="2000" dirty="0" smtClean="0"/>
              <a:t> </a:t>
            </a:r>
            <a:r>
              <a:rPr lang="en-US" sz="2000" dirty="0" err="1" smtClean="0"/>
              <a:t>leasekan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mili</a:t>
            </a:r>
            <a:r>
              <a:rPr lang="en-US" sz="2000" dirty="0" smtClean="0"/>
              <a:t> </a:t>
            </a:r>
            <a:r>
              <a:rPr lang="en-US" sz="2000" dirty="0" err="1" smtClean="0"/>
              <a:t>mereka</a:t>
            </a:r>
            <a:r>
              <a:rPr lang="en-US" sz="2000" dirty="0" smtClean="0"/>
              <a:t> </a:t>
            </a:r>
            <a:r>
              <a:rPr lang="en-US" sz="2000" dirty="0" err="1" smtClean="0"/>
              <a:t>sendiri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 </a:t>
            </a:r>
            <a:r>
              <a:rPr lang="en-US" sz="2000" dirty="0" err="1" smtClean="0"/>
              <a:t>tujuan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meningkatkan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penjualan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mengurang</a:t>
            </a:r>
            <a:r>
              <a:rPr lang="en-US" sz="2000" dirty="0" smtClean="0"/>
              <a:t> </a:t>
            </a:r>
            <a:r>
              <a:rPr lang="en-US" sz="2000" dirty="0" err="1" smtClean="0"/>
              <a:t>penumpukan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gudang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3. Lease broker</a:t>
            </a:r>
          </a:p>
          <a:p>
            <a:pPr>
              <a:buNone/>
            </a:pPr>
            <a:r>
              <a:rPr lang="en-US" sz="2000" dirty="0" smtClean="0"/>
              <a:t>		Perusahaan yang </a:t>
            </a:r>
            <a:r>
              <a:rPr lang="en-US" sz="2000" dirty="0" err="1" smtClean="0"/>
              <a:t>mempertemukan</a:t>
            </a:r>
            <a:r>
              <a:rPr lang="en-US" sz="2000" dirty="0" smtClean="0"/>
              <a:t> </a:t>
            </a:r>
            <a:r>
              <a:rPr lang="en-US" sz="2000" dirty="0" err="1" smtClean="0"/>
              <a:t>keinginan</a:t>
            </a:r>
            <a:r>
              <a:rPr lang="en-US" sz="2000" dirty="0" smtClean="0"/>
              <a:t> lessee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barang</a:t>
            </a:r>
            <a:r>
              <a:rPr lang="en-US" sz="2000" dirty="0" smtClean="0"/>
              <a:t> modal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lessor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dileasekan</a:t>
            </a:r>
            <a:r>
              <a:rPr lang="en-US" sz="2000" dirty="0" smtClean="0"/>
              <a:t>. (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perantara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6. </a:t>
            </a:r>
            <a:r>
              <a:rPr lang="en-US" sz="2000" b="1" dirty="0" err="1" smtClean="0"/>
              <a:t>Asuransi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A.Pengertian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dirty="0" err="1" smtClean="0"/>
              <a:t>Undang-undang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1 Tahun1992 </a:t>
            </a:r>
            <a:r>
              <a:rPr lang="en-US" sz="2000" dirty="0" err="1" smtClean="0"/>
              <a:t>tentang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Asuransi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err="1" smtClean="0"/>
              <a:t>Asuransi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pertanggungan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perjanjian</a:t>
            </a:r>
            <a:r>
              <a:rPr lang="en-US" sz="2000" dirty="0" smtClean="0"/>
              <a:t>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en-US" sz="2000" dirty="0" err="1" smtClean="0"/>
              <a:t>dua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lebih</a:t>
            </a:r>
            <a:r>
              <a:rPr lang="en-US" sz="2000" dirty="0" smtClean="0"/>
              <a:t>,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mana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penanggung</a:t>
            </a:r>
            <a:r>
              <a:rPr lang="en-US" sz="2000" dirty="0" smtClean="0"/>
              <a:t> </a:t>
            </a:r>
            <a:r>
              <a:rPr lang="en-US" sz="2000" dirty="0" err="1" smtClean="0"/>
              <a:t>mengikatkan</a:t>
            </a:r>
            <a:r>
              <a:rPr lang="en-US" sz="2000" dirty="0" smtClean="0"/>
              <a:t> </a:t>
            </a:r>
            <a:r>
              <a:rPr lang="en-US" sz="2000" dirty="0" err="1" smtClean="0"/>
              <a:t>diri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tertanggung</a:t>
            </a:r>
            <a:r>
              <a:rPr lang="en-US" sz="2000" dirty="0" smtClean="0"/>
              <a:t>,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menerima</a:t>
            </a:r>
            <a:r>
              <a:rPr lang="en-US" sz="2000" dirty="0" smtClean="0"/>
              <a:t> </a:t>
            </a:r>
            <a:r>
              <a:rPr lang="en-US" sz="2000" dirty="0" err="1" smtClean="0"/>
              <a:t>premi</a:t>
            </a:r>
            <a:r>
              <a:rPr lang="en-US" sz="2000" dirty="0" smtClean="0"/>
              <a:t> </a:t>
            </a:r>
            <a:r>
              <a:rPr lang="en-US" sz="2000" dirty="0" err="1" smtClean="0"/>
              <a:t>asuransi</a:t>
            </a:r>
            <a:r>
              <a:rPr lang="en-US" sz="2000" dirty="0" smtClean="0"/>
              <a:t>,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penggantian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tertanggung</a:t>
            </a:r>
            <a:r>
              <a:rPr lang="en-US" sz="2000" dirty="0" smtClean="0"/>
              <a:t>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</a:t>
            </a:r>
            <a:r>
              <a:rPr lang="en-US" sz="2000" dirty="0" err="1" smtClean="0"/>
              <a:t>kerugian,kerusakan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kehilangan</a:t>
            </a:r>
            <a:r>
              <a:rPr lang="en-US" sz="2000" dirty="0" smtClean="0"/>
              <a:t>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yangdiharapkan</a:t>
            </a:r>
            <a:r>
              <a:rPr lang="en-US" sz="2000" dirty="0" smtClean="0"/>
              <a:t>,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tanggung</a:t>
            </a:r>
            <a:r>
              <a:rPr lang="en-US" sz="2000" dirty="0" smtClean="0"/>
              <a:t> </a:t>
            </a:r>
            <a:r>
              <a:rPr lang="en-US" sz="2000" dirty="0" err="1" smtClean="0"/>
              <a:t>jawab</a:t>
            </a:r>
            <a:r>
              <a:rPr lang="en-US" sz="2000" dirty="0" smtClean="0"/>
              <a:t> </a:t>
            </a:r>
            <a:r>
              <a:rPr lang="en-US" sz="2000" dirty="0" err="1" smtClean="0"/>
              <a:t>hukum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ketiga</a:t>
            </a:r>
            <a:r>
              <a:rPr lang="en-US" sz="2000" dirty="0" smtClean="0"/>
              <a:t> yang </a:t>
            </a:r>
            <a:r>
              <a:rPr lang="en-US" sz="2000" dirty="0" err="1" smtClean="0"/>
              <a:t>mungkin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diderita</a:t>
            </a:r>
            <a:r>
              <a:rPr lang="en-US" sz="2000" dirty="0" smtClean="0"/>
              <a:t> </a:t>
            </a:r>
            <a:r>
              <a:rPr lang="en-US" sz="2000" dirty="0" err="1" smtClean="0"/>
              <a:t>tertanggung</a:t>
            </a:r>
            <a:r>
              <a:rPr lang="en-US" sz="2000" dirty="0" smtClean="0"/>
              <a:t>, yang </a:t>
            </a:r>
            <a:r>
              <a:rPr lang="en-US" sz="2000" dirty="0" err="1" smtClean="0"/>
              <a:t>timbul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peristiwa</a:t>
            </a:r>
            <a:r>
              <a:rPr lang="en-US" sz="2000" dirty="0" smtClean="0"/>
              <a:t> yang </a:t>
            </a:r>
            <a:r>
              <a:rPr lang="en-US" sz="2000" dirty="0" err="1" smtClean="0"/>
              <a:t>tidakpasti</a:t>
            </a:r>
            <a:r>
              <a:rPr lang="en-US" sz="2000" dirty="0" smtClean="0"/>
              <a:t>,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pembauaran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meninggal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hidupnya</a:t>
            </a:r>
            <a:r>
              <a:rPr lang="en-US" sz="2000" dirty="0" smtClean="0"/>
              <a:t> </a:t>
            </a:r>
            <a:r>
              <a:rPr lang="en-US" sz="2000" dirty="0" err="1" smtClean="0"/>
              <a:t>seseorang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dipertanggungkan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B. </a:t>
            </a:r>
            <a:r>
              <a:rPr lang="en-US" sz="2000" b="1" dirty="0" err="1" smtClean="0"/>
              <a:t>Jenis</a:t>
            </a:r>
            <a:r>
              <a:rPr lang="en-US" sz="2000" b="1" dirty="0" smtClean="0"/>
              <a:t>-</a:t>
            </a:r>
            <a:r>
              <a:rPr lang="en-US" sz="2000" b="1" dirty="0" err="1" smtClean="0"/>
              <a:t>jenis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Asuransi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1.Dari </a:t>
            </a:r>
            <a:r>
              <a:rPr lang="en-US" sz="2000" dirty="0" err="1" smtClean="0"/>
              <a:t>segi</a:t>
            </a:r>
            <a:r>
              <a:rPr lang="en-US" sz="2000" dirty="0" smtClean="0"/>
              <a:t> </a:t>
            </a:r>
            <a:r>
              <a:rPr lang="en-US" sz="2000" dirty="0" err="1" smtClean="0"/>
              <a:t>fungsi</a:t>
            </a:r>
            <a:r>
              <a:rPr lang="en-US" sz="2000" dirty="0" smtClean="0"/>
              <a:t> :			2.Dari </a:t>
            </a:r>
            <a:r>
              <a:rPr lang="en-US" sz="2000" dirty="0" err="1" smtClean="0"/>
              <a:t>segi</a:t>
            </a:r>
            <a:r>
              <a:rPr lang="en-US" sz="2000" dirty="0" smtClean="0"/>
              <a:t> </a:t>
            </a:r>
            <a:r>
              <a:rPr lang="en-US" sz="2000" dirty="0" err="1" smtClean="0"/>
              <a:t>kepemilikan</a:t>
            </a:r>
            <a:r>
              <a:rPr lang="en-US" sz="2000" dirty="0" smtClean="0"/>
              <a:t> :		</a:t>
            </a:r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Asuransi</a:t>
            </a:r>
            <a:r>
              <a:rPr lang="en-US" sz="2000" dirty="0" smtClean="0"/>
              <a:t> </a:t>
            </a:r>
            <a:r>
              <a:rPr lang="en-US" sz="2000" dirty="0" err="1" smtClean="0"/>
              <a:t>kerugian</a:t>
            </a:r>
            <a:r>
              <a:rPr lang="en-US" sz="2000" dirty="0" smtClean="0"/>
              <a:t>(non life insurance)	- </a:t>
            </a:r>
            <a:r>
              <a:rPr lang="en-US" sz="2000" dirty="0" err="1" smtClean="0"/>
              <a:t>Milik</a:t>
            </a:r>
            <a:r>
              <a:rPr lang="en-US" sz="2000" dirty="0" smtClean="0"/>
              <a:t> </a:t>
            </a:r>
            <a:r>
              <a:rPr lang="en-US" sz="2000" dirty="0" err="1" smtClean="0"/>
              <a:t>Pemerintah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Asuransi</a:t>
            </a:r>
            <a:r>
              <a:rPr lang="en-US" sz="2000" dirty="0" smtClean="0"/>
              <a:t> </a:t>
            </a:r>
            <a:r>
              <a:rPr lang="en-US" sz="2000" dirty="0" err="1" smtClean="0"/>
              <a:t>jiwa</a:t>
            </a:r>
            <a:r>
              <a:rPr lang="en-US" sz="2000" dirty="0" smtClean="0"/>
              <a:t> (life insurance)		- </a:t>
            </a:r>
            <a:r>
              <a:rPr lang="en-US" sz="2000" dirty="0" err="1" smtClean="0"/>
              <a:t>Milik</a:t>
            </a:r>
            <a:r>
              <a:rPr lang="en-US" sz="2000" dirty="0" smtClean="0"/>
              <a:t> </a:t>
            </a:r>
            <a:r>
              <a:rPr lang="en-US" sz="2000" dirty="0" err="1" smtClean="0"/>
              <a:t>Swasta</a:t>
            </a:r>
            <a:r>
              <a:rPr lang="en-US" sz="2000" dirty="0" smtClean="0"/>
              <a:t> </a:t>
            </a:r>
            <a:r>
              <a:rPr lang="en-US" sz="2000" dirty="0" err="1" smtClean="0"/>
              <a:t>Nasional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Reasuransi</a:t>
            </a:r>
            <a:r>
              <a:rPr lang="en-US" sz="2000" dirty="0" smtClean="0"/>
              <a:t>(reinsurance)		- </a:t>
            </a:r>
            <a:r>
              <a:rPr lang="en-US" sz="2000" dirty="0" err="1" smtClean="0"/>
              <a:t>Milik</a:t>
            </a:r>
            <a:r>
              <a:rPr lang="en-US" sz="2000" dirty="0" smtClean="0"/>
              <a:t> Perusahaan </a:t>
            </a:r>
            <a:r>
              <a:rPr lang="en-US" sz="2000" dirty="0" err="1" smtClean="0"/>
              <a:t>Asing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				- </a:t>
            </a:r>
            <a:r>
              <a:rPr lang="en-US" sz="2000" dirty="0" err="1" smtClean="0"/>
              <a:t>Milik</a:t>
            </a:r>
            <a:r>
              <a:rPr lang="en-US" sz="2000" dirty="0" smtClean="0"/>
              <a:t> </a:t>
            </a:r>
            <a:r>
              <a:rPr lang="en-US" sz="2000" dirty="0" err="1" smtClean="0"/>
              <a:t>Campuran</a:t>
            </a:r>
            <a:endParaRPr lang="en-US" sz="20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C. </a:t>
            </a:r>
            <a:r>
              <a:rPr lang="en-US" sz="2000" b="1" dirty="0" err="1" smtClean="0"/>
              <a:t>Keuntungan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Asuransi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1. </a:t>
            </a:r>
            <a:r>
              <a:rPr lang="en-US" sz="2000" b="1" dirty="0" err="1" smtClean="0"/>
              <a:t>Bagi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perusahaan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asuransi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-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premi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nasabah</a:t>
            </a: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-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hasil</a:t>
            </a:r>
            <a:r>
              <a:rPr lang="en-US" sz="2000" dirty="0" smtClean="0"/>
              <a:t> </a:t>
            </a:r>
            <a:r>
              <a:rPr lang="en-US" sz="2000" dirty="0" err="1" smtClean="0"/>
              <a:t>penyertaan</a:t>
            </a:r>
            <a:r>
              <a:rPr lang="en-US" sz="2000" dirty="0" smtClean="0"/>
              <a:t> modal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lain</a:t>
            </a:r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-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hasil</a:t>
            </a:r>
            <a:r>
              <a:rPr lang="en-US" sz="2000" dirty="0" smtClean="0"/>
              <a:t> </a:t>
            </a:r>
            <a:r>
              <a:rPr lang="en-US" sz="2000" dirty="0" err="1" smtClean="0"/>
              <a:t>bunga</a:t>
            </a:r>
            <a:r>
              <a:rPr lang="en-US" sz="2000" dirty="0" smtClean="0"/>
              <a:t> </a:t>
            </a:r>
            <a:r>
              <a:rPr lang="en-US" sz="2000" dirty="0" err="1" smtClean="0"/>
              <a:t>investasi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surat-surat</a:t>
            </a:r>
            <a:r>
              <a:rPr lang="en-US" sz="2000" dirty="0" smtClean="0"/>
              <a:t> </a:t>
            </a:r>
            <a:r>
              <a:rPr lang="en-US" sz="2000" dirty="0" err="1" smtClean="0"/>
              <a:t>berharga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2. </a:t>
            </a:r>
            <a:r>
              <a:rPr lang="en-US" sz="2000" b="1" dirty="0" err="1" smtClean="0"/>
              <a:t>Bagi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nasabah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-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rasa </a:t>
            </a:r>
            <a:r>
              <a:rPr lang="en-US" sz="2000" dirty="0" err="1" smtClean="0"/>
              <a:t>aman</a:t>
            </a: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- </a:t>
            </a:r>
            <a:r>
              <a:rPr lang="en-US" sz="2000" dirty="0" err="1" smtClean="0"/>
              <a:t>simpanan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- </a:t>
            </a:r>
            <a:r>
              <a:rPr lang="en-US" sz="2000" dirty="0" err="1" smtClean="0"/>
              <a:t>terhindar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kerugian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kehilangan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-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penghasilan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masa</a:t>
            </a:r>
            <a:r>
              <a:rPr lang="en-US" sz="2000" dirty="0" smtClean="0"/>
              <a:t> </a:t>
            </a:r>
            <a:r>
              <a:rPr lang="en-US" sz="2000" dirty="0" err="1" smtClean="0"/>
              <a:t>datang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-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penggantian</a:t>
            </a:r>
            <a:r>
              <a:rPr lang="en-US" sz="2000" dirty="0" smtClean="0"/>
              <a:t> </a:t>
            </a:r>
            <a:r>
              <a:rPr lang="en-US" sz="2000" dirty="0" err="1" smtClean="0"/>
              <a:t>akibat</a:t>
            </a:r>
            <a:r>
              <a:rPr lang="en-US" sz="2000" dirty="0" smtClean="0"/>
              <a:t> </a:t>
            </a:r>
            <a:r>
              <a:rPr lang="en-US" sz="2000" dirty="0" err="1" smtClean="0"/>
              <a:t>kerusakan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kehilangan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D.Prinsi-prinsip</a:t>
            </a:r>
            <a:r>
              <a:rPr lang="en-US" sz="2400" dirty="0" smtClean="0"/>
              <a:t> </a:t>
            </a:r>
            <a:r>
              <a:rPr lang="en-US" sz="2400" dirty="0" err="1" smtClean="0"/>
              <a:t>Asuransi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1.Insurable Interest; </a:t>
            </a:r>
            <a:r>
              <a:rPr lang="en-US" sz="2400" dirty="0" err="1" smtClean="0"/>
              <a:t>Pertanggungan</a:t>
            </a:r>
            <a:r>
              <a:rPr lang="en-US" sz="2400" dirty="0" smtClean="0"/>
              <a:t> </a:t>
            </a:r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hukum</a:t>
            </a: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	2.Utmost Good Faith (</a:t>
            </a:r>
            <a:r>
              <a:rPr lang="en-US" sz="2400" dirty="0" err="1" smtClean="0"/>
              <a:t>itikat</a:t>
            </a:r>
            <a:r>
              <a:rPr lang="en-US" sz="2400" dirty="0" smtClean="0"/>
              <a:t> </a:t>
            </a:r>
            <a:r>
              <a:rPr lang="en-US" sz="2400" dirty="0" err="1" smtClean="0"/>
              <a:t>baik</a:t>
            </a:r>
            <a:r>
              <a:rPr lang="en-US" sz="2400" dirty="0" smtClean="0"/>
              <a:t>)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tertanggung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penanggung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3.Indemnity (</a:t>
            </a:r>
            <a:r>
              <a:rPr lang="en-US" sz="2400" dirty="0" err="1" smtClean="0"/>
              <a:t>ganti</a:t>
            </a:r>
            <a:r>
              <a:rPr lang="en-US" sz="2400" dirty="0" smtClean="0"/>
              <a:t> </a:t>
            </a:r>
            <a:r>
              <a:rPr lang="en-US" sz="2400" dirty="0" err="1" smtClean="0"/>
              <a:t>rugi</a:t>
            </a:r>
            <a:r>
              <a:rPr lang="en-US" sz="2400" dirty="0" smtClean="0"/>
              <a:t>); </a:t>
            </a:r>
            <a:r>
              <a:rPr lang="en-US" sz="2400" dirty="0" err="1" smtClean="0"/>
              <a:t>mengendalikan</a:t>
            </a:r>
            <a:r>
              <a:rPr lang="en-US" sz="2400" dirty="0" smtClean="0"/>
              <a:t> </a:t>
            </a:r>
            <a:r>
              <a:rPr lang="en-US" sz="2400" dirty="0" err="1" smtClean="0"/>
              <a:t>posisi</a:t>
            </a:r>
            <a:r>
              <a:rPr lang="en-US" sz="2400" dirty="0" smtClean="0"/>
              <a:t> </a:t>
            </a:r>
            <a:r>
              <a:rPr lang="en-US" sz="2400" dirty="0" err="1" smtClean="0"/>
              <a:t>keuangan</a:t>
            </a:r>
            <a:r>
              <a:rPr lang="en-US" sz="2400" dirty="0" smtClean="0"/>
              <a:t> </a:t>
            </a:r>
            <a:r>
              <a:rPr lang="en-US" sz="2400" dirty="0" err="1" smtClean="0"/>
              <a:t>tertanggung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</a:t>
            </a:r>
            <a:r>
              <a:rPr lang="en-US" sz="2400" dirty="0" err="1" smtClean="0"/>
              <a:t>setelah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kerugian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kerugian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4. Proximate; </a:t>
            </a:r>
            <a:r>
              <a:rPr lang="en-US" sz="2400" dirty="0" err="1" smtClean="0"/>
              <a:t>sebab</a:t>
            </a:r>
            <a:r>
              <a:rPr lang="en-US" sz="2400" dirty="0" smtClean="0"/>
              <a:t> </a:t>
            </a:r>
            <a:r>
              <a:rPr lang="en-US" sz="2400" dirty="0" err="1" smtClean="0"/>
              <a:t>aktif</a:t>
            </a:r>
            <a:r>
              <a:rPr lang="en-US" sz="2400" dirty="0" smtClean="0"/>
              <a:t>, </a:t>
            </a:r>
            <a:r>
              <a:rPr lang="en-US" sz="2400" dirty="0" err="1" smtClean="0"/>
              <a:t>efisien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mengakibatkan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terjadinya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peristiwa</a:t>
            </a:r>
            <a:r>
              <a:rPr lang="en-US" sz="2400" dirty="0" smtClean="0"/>
              <a:t>.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	5. Subrogation ; </a:t>
            </a: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  <a:r>
              <a:rPr lang="en-US" sz="2400" dirty="0" err="1" smtClean="0"/>
              <a:t>penanggung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ganti</a:t>
            </a:r>
            <a:r>
              <a:rPr lang="en-US" sz="2400" dirty="0" smtClean="0"/>
              <a:t> </a:t>
            </a:r>
            <a:r>
              <a:rPr lang="en-US" sz="2400" dirty="0" err="1" smtClean="0"/>
              <a:t>rugi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tertanggung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menuntut</a:t>
            </a:r>
            <a:r>
              <a:rPr lang="en-US" sz="2400" dirty="0" smtClean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lain yang 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mengakibatkan</a:t>
            </a:r>
            <a:r>
              <a:rPr lang="en-US" sz="2400" dirty="0" smtClean="0"/>
              <a:t> </a:t>
            </a:r>
            <a:r>
              <a:rPr lang="en-US" sz="2400" dirty="0" err="1" smtClean="0"/>
              <a:t>kepentingan</a:t>
            </a:r>
            <a:r>
              <a:rPr lang="en-US" sz="2400" dirty="0" smtClean="0"/>
              <a:t> </a:t>
            </a:r>
            <a:r>
              <a:rPr lang="en-US" sz="2400" dirty="0" err="1" smtClean="0"/>
              <a:t>asuransinya</a:t>
            </a:r>
            <a:r>
              <a:rPr lang="en-US" sz="2400" dirty="0" smtClean="0"/>
              <a:t> </a:t>
            </a:r>
            <a:r>
              <a:rPr lang="en-US" sz="2400" dirty="0" err="1" smtClean="0"/>
              <a:t>mengalami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peristiwa</a:t>
            </a:r>
            <a:r>
              <a:rPr lang="en-US" sz="2400" dirty="0" smtClean="0"/>
              <a:t> </a:t>
            </a:r>
            <a:r>
              <a:rPr lang="en-US" sz="2400" dirty="0" err="1" smtClean="0"/>
              <a:t>kerugian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	6. Contribution; </a:t>
            </a:r>
            <a:r>
              <a:rPr lang="en-US" sz="2400" dirty="0" err="1" smtClean="0"/>
              <a:t>penanggung</a:t>
            </a:r>
            <a:r>
              <a:rPr lang="en-US" sz="2400" dirty="0" smtClean="0"/>
              <a:t> </a:t>
            </a:r>
            <a:r>
              <a:rPr lang="en-US" sz="2400" dirty="0" err="1" smtClean="0"/>
              <a:t>berhak</a:t>
            </a:r>
            <a:r>
              <a:rPr lang="en-US" sz="2400" dirty="0" smtClean="0"/>
              <a:t> </a:t>
            </a:r>
            <a:r>
              <a:rPr lang="en-US" sz="2400" dirty="0" err="1" smtClean="0"/>
              <a:t>mengajak</a:t>
            </a:r>
            <a:r>
              <a:rPr lang="en-US" sz="2400" dirty="0" smtClean="0"/>
              <a:t> </a:t>
            </a:r>
            <a:r>
              <a:rPr lang="en-US" sz="2400" dirty="0" err="1" smtClean="0"/>
              <a:t>penanggung</a:t>
            </a:r>
            <a:r>
              <a:rPr lang="en-US" sz="2400" dirty="0" smtClean="0"/>
              <a:t> </a:t>
            </a:r>
            <a:r>
              <a:rPr lang="en-US" sz="2400" dirty="0" err="1" smtClean="0"/>
              <a:t>lainnya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kepentingan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sama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bersama</a:t>
            </a:r>
            <a:r>
              <a:rPr lang="en-US" sz="2400" dirty="0" smtClean="0"/>
              <a:t> </a:t>
            </a:r>
            <a:r>
              <a:rPr lang="en-US" sz="2400" dirty="0" err="1" smtClean="0"/>
              <a:t>membayar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ganti</a:t>
            </a:r>
            <a:r>
              <a:rPr lang="en-US" sz="2400" dirty="0" smtClean="0"/>
              <a:t> </a:t>
            </a:r>
            <a:r>
              <a:rPr lang="en-US" sz="2400" dirty="0" err="1" smtClean="0"/>
              <a:t>rugi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tertanggung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E. </a:t>
            </a:r>
            <a:r>
              <a:rPr lang="en-US" sz="2000" b="1" dirty="0" err="1" smtClean="0"/>
              <a:t>Jenis-jenis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Risiko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murni</a:t>
            </a:r>
            <a:r>
              <a:rPr lang="en-US" sz="2000" dirty="0" smtClean="0"/>
              <a:t>; </a:t>
            </a:r>
            <a:r>
              <a:rPr lang="en-US" sz="2000" dirty="0" err="1" smtClean="0"/>
              <a:t>adanya</a:t>
            </a:r>
            <a:r>
              <a:rPr lang="en-US" sz="2000" dirty="0" smtClean="0"/>
              <a:t> </a:t>
            </a:r>
            <a:r>
              <a:rPr lang="en-US" sz="2000" dirty="0" err="1" smtClean="0"/>
              <a:t>ketidak</a:t>
            </a:r>
            <a:r>
              <a:rPr lang="en-US" sz="2000" dirty="0" smtClean="0"/>
              <a:t> </a:t>
            </a:r>
            <a:r>
              <a:rPr lang="en-US" sz="2000" dirty="0" err="1" smtClean="0"/>
              <a:t>pastian</a:t>
            </a:r>
            <a:r>
              <a:rPr lang="en-US" sz="2000" dirty="0" smtClean="0"/>
              <a:t> </a:t>
            </a:r>
            <a:r>
              <a:rPr lang="en-US" sz="2000" dirty="0" err="1" smtClean="0"/>
              <a:t>terjadinya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kerugian</a:t>
            </a:r>
            <a:r>
              <a:rPr lang="en-US" sz="2000" dirty="0" smtClean="0"/>
              <a:t>, </a:t>
            </a:r>
            <a:r>
              <a:rPr lang="en-US" sz="2000" dirty="0" err="1" smtClean="0"/>
              <a:t>misal</a:t>
            </a:r>
            <a:r>
              <a:rPr lang="en-US" sz="2000" dirty="0" smtClean="0"/>
              <a:t>: </a:t>
            </a:r>
            <a:r>
              <a:rPr lang="en-US" sz="2000" dirty="0" err="1" smtClean="0"/>
              <a:t>rumah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</a:t>
            </a:r>
            <a:r>
              <a:rPr lang="en-US" sz="2000" dirty="0" err="1" smtClean="0"/>
              <a:t>mungkin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terbakar</a:t>
            </a:r>
            <a:r>
              <a:rPr lang="en-US" sz="2000" dirty="0" smtClean="0"/>
              <a:t>, </a:t>
            </a:r>
            <a:r>
              <a:rPr lang="en-US" sz="2000" dirty="0" err="1" smtClean="0"/>
              <a:t>mobil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dikendarai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tertabrak</a:t>
            </a:r>
            <a:r>
              <a:rPr lang="en-US" sz="2000" dirty="0" smtClean="0"/>
              <a:t>, </a:t>
            </a:r>
            <a:r>
              <a:rPr lang="en-US" sz="2000" dirty="0" err="1" smtClean="0"/>
              <a:t>kapal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</a:t>
            </a:r>
            <a:r>
              <a:rPr lang="en-US" sz="2000" dirty="0" err="1" smtClean="0"/>
              <a:t>muatannya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tenggelam</a:t>
            </a:r>
            <a:r>
              <a:rPr lang="en-US" sz="2000" dirty="0" smtClean="0"/>
              <a:t>.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spekulatif</a:t>
            </a:r>
            <a:r>
              <a:rPr lang="en-US" sz="2000" dirty="0" smtClean="0"/>
              <a:t>; </a:t>
            </a:r>
            <a:r>
              <a:rPr lang="en-US" sz="2000" dirty="0" err="1" smtClean="0"/>
              <a:t>peluang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mengalami</a:t>
            </a:r>
            <a:r>
              <a:rPr lang="en-US" sz="2000" dirty="0" smtClean="0"/>
              <a:t> </a:t>
            </a:r>
            <a:r>
              <a:rPr lang="en-US" sz="2000" dirty="0" err="1" smtClean="0"/>
              <a:t>kerugian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3.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individu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a.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pribadi</a:t>
            </a:r>
            <a:r>
              <a:rPr lang="en-US" sz="2000" dirty="0" smtClean="0"/>
              <a:t>;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akibat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hal</a:t>
            </a:r>
            <a:r>
              <a:rPr lang="en-US" sz="2000" dirty="0" smtClean="0"/>
              <a:t>,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         </a:t>
            </a:r>
            <a:r>
              <a:rPr lang="en-US" sz="2000" dirty="0" err="1" smtClean="0"/>
              <a:t>sakit</a:t>
            </a:r>
            <a:r>
              <a:rPr lang="en-US" sz="2000" dirty="0" smtClean="0"/>
              <a:t>, </a:t>
            </a:r>
            <a:r>
              <a:rPr lang="en-US" sz="2000" dirty="0" err="1" smtClean="0"/>
              <a:t>kehilangan</a:t>
            </a:r>
            <a:r>
              <a:rPr lang="en-US" sz="2000" dirty="0" smtClean="0"/>
              <a:t> </a:t>
            </a:r>
            <a:r>
              <a:rPr lang="en-US" sz="2000" dirty="0" err="1" smtClean="0"/>
              <a:t>pekerjaan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mati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	b.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harta</a:t>
            </a:r>
            <a:r>
              <a:rPr lang="en-US" sz="2000" dirty="0" smtClean="0"/>
              <a:t>;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kehilangan</a:t>
            </a:r>
            <a:r>
              <a:rPr lang="en-US" sz="2000" dirty="0" smtClean="0"/>
              <a:t> </a:t>
            </a:r>
            <a:r>
              <a:rPr lang="en-US" sz="2000" dirty="0" err="1" smtClean="0"/>
              <a:t>harta</a:t>
            </a:r>
            <a:r>
              <a:rPr lang="en-US" sz="2000" dirty="0" smtClean="0"/>
              <a:t> </a:t>
            </a:r>
            <a:r>
              <a:rPr lang="en-US" sz="2000" dirty="0" err="1" smtClean="0"/>
              <a:t>apakah</a:t>
            </a:r>
            <a:r>
              <a:rPr lang="en-US" sz="2000" dirty="0" smtClean="0"/>
              <a:t> </a:t>
            </a:r>
            <a:r>
              <a:rPr lang="en-US" sz="2000" dirty="0" err="1" smtClean="0"/>
              <a:t>dicuri,hilang,rusak</a:t>
            </a:r>
            <a:r>
              <a:rPr lang="en-US" sz="2000" dirty="0" smtClean="0"/>
              <a:t> yang </a:t>
            </a:r>
          </a:p>
          <a:p>
            <a:pPr>
              <a:buNone/>
            </a:pPr>
            <a:r>
              <a:rPr lang="en-US" sz="2000" dirty="0" smtClean="0"/>
              <a:t>                    </a:t>
            </a:r>
            <a:r>
              <a:rPr lang="en-US" sz="2000" dirty="0" err="1" smtClean="0"/>
              <a:t>menyebabkan</a:t>
            </a:r>
            <a:r>
              <a:rPr lang="en-US" sz="2000" dirty="0" smtClean="0"/>
              <a:t> </a:t>
            </a:r>
            <a:r>
              <a:rPr lang="en-US" sz="2000" dirty="0" err="1" smtClean="0"/>
              <a:t>kerugian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c.risiko</a:t>
            </a:r>
            <a:r>
              <a:rPr lang="en-US" sz="2000" dirty="0" smtClean="0"/>
              <a:t> </a:t>
            </a:r>
            <a:r>
              <a:rPr lang="en-US" sz="2000" dirty="0" err="1" smtClean="0"/>
              <a:t>tanggung</a:t>
            </a:r>
            <a:r>
              <a:rPr lang="en-US" sz="2000" dirty="0" smtClean="0"/>
              <a:t> </a:t>
            </a:r>
            <a:r>
              <a:rPr lang="en-US" sz="2000" dirty="0" err="1" smtClean="0"/>
              <a:t>gugat</a:t>
            </a:r>
            <a:r>
              <a:rPr lang="en-US" sz="2000" dirty="0" smtClean="0"/>
              <a:t>;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disebabkan</a:t>
            </a:r>
            <a:r>
              <a:rPr lang="en-US" sz="2000" dirty="0" smtClean="0"/>
              <a:t> </a:t>
            </a:r>
            <a:r>
              <a:rPr lang="en-US" sz="2000" dirty="0" err="1" smtClean="0"/>
              <a:t>apabila</a:t>
            </a:r>
            <a:r>
              <a:rPr lang="en-US" sz="2000" dirty="0" smtClean="0"/>
              <a:t> </a:t>
            </a:r>
            <a:r>
              <a:rPr lang="en-US" sz="2000" dirty="0" err="1" smtClean="0"/>
              <a:t>kita</a:t>
            </a:r>
            <a:r>
              <a:rPr lang="en-US" sz="2000" dirty="0" smtClean="0"/>
              <a:t> </a:t>
            </a:r>
            <a:r>
              <a:rPr lang="en-US" sz="2000" dirty="0" err="1" smtClean="0"/>
              <a:t>menanggung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        </a:t>
            </a:r>
            <a:r>
              <a:rPr lang="en-US" sz="2000" dirty="0" err="1" smtClean="0"/>
              <a:t>kerugian</a:t>
            </a:r>
            <a:r>
              <a:rPr lang="en-US" sz="2000" dirty="0" smtClean="0"/>
              <a:t> </a:t>
            </a:r>
            <a:r>
              <a:rPr lang="en-US" sz="2000" dirty="0" err="1" smtClean="0"/>
              <a:t>seseorang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kita</a:t>
            </a:r>
            <a:r>
              <a:rPr lang="en-US" sz="2000" dirty="0" smtClean="0"/>
              <a:t> </a:t>
            </a:r>
            <a:r>
              <a:rPr lang="en-US" sz="2000" dirty="0" err="1" smtClean="0"/>
              <a:t>harus</a:t>
            </a:r>
            <a:r>
              <a:rPr lang="en-US" sz="2000" dirty="0" smtClean="0"/>
              <a:t> </a:t>
            </a:r>
            <a:r>
              <a:rPr lang="en-US" sz="2000" dirty="0" err="1" smtClean="0"/>
              <a:t>membayarnya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7. </a:t>
            </a:r>
            <a:r>
              <a:rPr lang="en-US" sz="2000" b="1" dirty="0" err="1" smtClean="0"/>
              <a:t>Anjak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Piutang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A. </a:t>
            </a:r>
            <a:r>
              <a:rPr lang="en-US" sz="2000" b="1" dirty="0" err="1" smtClean="0"/>
              <a:t>Pengertian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Perusahaan </a:t>
            </a:r>
            <a:r>
              <a:rPr lang="en-US" sz="2000" dirty="0" err="1" smtClean="0"/>
              <a:t>anjak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</a:t>
            </a:r>
            <a:r>
              <a:rPr lang="en-US" sz="2000" dirty="0" smtClean="0"/>
              <a:t> (</a:t>
            </a:r>
            <a:r>
              <a:rPr lang="en-US" sz="2000" dirty="0" err="1" smtClean="0"/>
              <a:t>faktoring</a:t>
            </a:r>
            <a:r>
              <a:rPr lang="en-US" sz="2000" dirty="0" smtClean="0"/>
              <a:t>)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yang </a:t>
            </a:r>
          </a:p>
          <a:p>
            <a:pPr>
              <a:buNone/>
            </a:pPr>
            <a:r>
              <a:rPr lang="en-US" sz="2000" dirty="0" smtClean="0"/>
              <a:t>                </a:t>
            </a:r>
            <a:r>
              <a:rPr lang="en-US" sz="2000" dirty="0" err="1" smtClean="0"/>
              <a:t>kegiatannya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penagihan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pembelian</a:t>
            </a:r>
            <a:r>
              <a:rPr lang="en-US" sz="2000" dirty="0" smtClean="0"/>
              <a:t>,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pengambilalihan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    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pegelolaan</a:t>
            </a:r>
            <a:r>
              <a:rPr lang="en-US" sz="2000" dirty="0" smtClean="0"/>
              <a:t> </a:t>
            </a:r>
            <a:r>
              <a:rPr lang="en-US" sz="2000" dirty="0" err="1" smtClean="0"/>
              <a:t>utang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imbalan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    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B. </a:t>
            </a:r>
            <a:r>
              <a:rPr lang="en-US" sz="2000" b="1" dirty="0" err="1" smtClean="0"/>
              <a:t>Kegiatan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Anjak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Piutang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1 </a:t>
            </a:r>
            <a:r>
              <a:rPr lang="en-US" sz="2000" dirty="0" err="1" smtClean="0"/>
              <a:t>pengambilalihan</a:t>
            </a:r>
            <a:r>
              <a:rPr lang="en-US" sz="2000" dirty="0" smtClean="0"/>
              <a:t> </a:t>
            </a:r>
            <a:r>
              <a:rPr lang="en-US" sz="2000" dirty="0" err="1" smtClean="0"/>
              <a:t>tagihannsuatu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</a:t>
            </a:r>
            <a:r>
              <a:rPr lang="en-US" sz="2000" dirty="0" smtClean="0"/>
              <a:t> fee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	2. </a:t>
            </a:r>
            <a:r>
              <a:rPr lang="en-US" sz="2000" dirty="0" err="1" smtClean="0"/>
              <a:t>pembelian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transaksi</a:t>
            </a:r>
            <a:r>
              <a:rPr lang="en-US" sz="2000" dirty="0" smtClean="0"/>
              <a:t> </a:t>
            </a:r>
            <a:r>
              <a:rPr lang="en-US" sz="2000" dirty="0" err="1" smtClean="0"/>
              <a:t>perdagangan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          </a:t>
            </a:r>
            <a:r>
              <a:rPr lang="en-US" sz="2000" dirty="0" err="1" smtClean="0"/>
              <a:t>harga</a:t>
            </a:r>
            <a:r>
              <a:rPr lang="en-US" sz="2000" dirty="0" smtClean="0"/>
              <a:t> yang </a:t>
            </a:r>
            <a:r>
              <a:rPr lang="en-US" sz="2000" dirty="0" err="1" smtClean="0"/>
              <a:t>sesuai</a:t>
            </a:r>
            <a:r>
              <a:rPr lang="en-US" sz="2000" dirty="0" smtClean="0"/>
              <a:t> </a:t>
            </a:r>
            <a:r>
              <a:rPr lang="en-US" sz="2000" dirty="0" err="1" smtClean="0"/>
              <a:t>kesepakatan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	3. </a:t>
            </a:r>
            <a:r>
              <a:rPr lang="en-US" sz="2000" dirty="0" err="1" smtClean="0"/>
              <a:t>mengelola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penjualan</a:t>
            </a:r>
            <a:r>
              <a:rPr lang="en-US" sz="2000" dirty="0" smtClean="0"/>
              <a:t> </a:t>
            </a:r>
            <a:r>
              <a:rPr lang="en-US" sz="2000" dirty="0" err="1" smtClean="0"/>
              <a:t>kredit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err="1" smtClean="0"/>
              <a:t>C.Pihak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terlibat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Fasilitas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diberikan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1. </a:t>
            </a:r>
            <a:r>
              <a:rPr lang="en-US" sz="2000" dirty="0" err="1" smtClean="0"/>
              <a:t>Kreditor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klien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meyerahkan</a:t>
            </a:r>
            <a:r>
              <a:rPr lang="en-US" sz="2000" dirty="0" smtClean="0"/>
              <a:t> </a:t>
            </a:r>
            <a:r>
              <a:rPr lang="en-US" sz="2000" dirty="0" err="1" smtClean="0"/>
              <a:t>tagihannya</a:t>
            </a: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dirty="0" smtClean="0"/>
              <a:t>2. Perusahaan </a:t>
            </a:r>
            <a:r>
              <a:rPr lang="en-US" sz="2000" dirty="0" err="1" smtClean="0"/>
              <a:t>anjak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</a:t>
            </a:r>
            <a:r>
              <a:rPr lang="en-US" sz="2000" dirty="0" smtClean="0"/>
              <a:t> (factoring)</a:t>
            </a:r>
          </a:p>
          <a:p>
            <a:pPr>
              <a:buNone/>
            </a:pPr>
            <a:r>
              <a:rPr lang="en-US" sz="2000" dirty="0" smtClean="0"/>
              <a:t>		3. </a:t>
            </a:r>
            <a:r>
              <a:rPr lang="en-US" sz="2000" dirty="0" err="1" smtClean="0"/>
              <a:t>Debitur</a:t>
            </a:r>
            <a:r>
              <a:rPr lang="en-US" sz="2000" dirty="0" smtClean="0"/>
              <a:t>;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mempunyai</a:t>
            </a:r>
            <a:r>
              <a:rPr lang="en-US" sz="2000" dirty="0" smtClean="0"/>
              <a:t> </a:t>
            </a:r>
            <a:r>
              <a:rPr lang="en-US" sz="2000" dirty="0" err="1" smtClean="0"/>
              <a:t>masalah</a:t>
            </a:r>
            <a:r>
              <a:rPr lang="en-US" sz="2000" dirty="0" smtClean="0"/>
              <a:t> (</a:t>
            </a:r>
            <a:r>
              <a:rPr lang="en-US" sz="2000" dirty="0" err="1" smtClean="0"/>
              <a:t>utang</a:t>
            </a:r>
            <a:r>
              <a:rPr lang="en-US" sz="2000" dirty="0" smtClean="0"/>
              <a:t>)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kreditor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D.Jasa-jasa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Biaya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diberikan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1.Jasa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(financing service)</a:t>
            </a:r>
          </a:p>
          <a:p>
            <a:pPr>
              <a:buNone/>
            </a:pPr>
            <a:r>
              <a:rPr lang="en-US" sz="2000" dirty="0" smtClean="0"/>
              <a:t>		Perusahaan </a:t>
            </a:r>
            <a:r>
              <a:rPr lang="en-US" sz="2000" dirty="0" err="1" smtClean="0"/>
              <a:t>anjak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muka</a:t>
            </a:r>
            <a:r>
              <a:rPr lang="en-US" sz="2000" dirty="0" smtClean="0"/>
              <a:t>(</a:t>
            </a:r>
            <a:r>
              <a:rPr lang="en-US" sz="2000" dirty="0" err="1" smtClean="0"/>
              <a:t>prefinancing</a:t>
            </a:r>
            <a:r>
              <a:rPr lang="en-US" sz="2000" dirty="0" smtClean="0"/>
              <a:t>) </a:t>
            </a:r>
          </a:p>
          <a:p>
            <a:pPr>
              <a:buNone/>
            </a:pPr>
            <a:r>
              <a:rPr lang="en-US" sz="2000" dirty="0" smtClean="0"/>
              <a:t>               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kreditor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besarnya</a:t>
            </a:r>
            <a:r>
              <a:rPr lang="en-US" sz="2000" dirty="0" smtClean="0"/>
              <a:t> </a:t>
            </a:r>
            <a:r>
              <a:rPr lang="en-US" sz="2000" dirty="0" err="1" smtClean="0"/>
              <a:t>tergantung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kesepakatan</a:t>
            </a:r>
            <a:r>
              <a:rPr lang="en-US" sz="2000" dirty="0" smtClean="0"/>
              <a:t> </a:t>
            </a:r>
            <a:r>
              <a:rPr lang="en-US" sz="2000" dirty="0" err="1" smtClean="0"/>
              <a:t>kedua</a:t>
            </a:r>
            <a:r>
              <a:rPr lang="en-US" sz="2000" dirty="0" smtClean="0"/>
              <a:t> </a:t>
            </a:r>
            <a:r>
              <a:rPr lang="en-US" sz="2000" dirty="0" err="1" smtClean="0"/>
              <a:t>belah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     </a:t>
            </a:r>
            <a:r>
              <a:rPr lang="en-US" sz="2000" dirty="0" err="1" smtClean="0"/>
              <a:t>pihak</a:t>
            </a:r>
            <a:r>
              <a:rPr lang="en-US" sz="2000" dirty="0" smtClean="0"/>
              <a:t>. </a:t>
            </a:r>
            <a:r>
              <a:rPr lang="en-US" sz="2000" dirty="0" err="1" smtClean="0"/>
              <a:t>Misalnya</a:t>
            </a:r>
            <a:r>
              <a:rPr lang="en-US" sz="2000" dirty="0" smtClean="0"/>
              <a:t> 60% </a:t>
            </a:r>
            <a:r>
              <a:rPr lang="en-US" sz="2000" dirty="0" err="1" smtClean="0"/>
              <a:t>atau</a:t>
            </a:r>
            <a:r>
              <a:rPr lang="en-US" sz="2000" dirty="0" smtClean="0"/>
              <a:t> 80% </a:t>
            </a:r>
            <a:r>
              <a:rPr lang="en-US" sz="2000" dirty="0" err="1" smtClean="0"/>
              <a:t>dari</a:t>
            </a:r>
            <a:r>
              <a:rPr lang="en-US" sz="2000" dirty="0" smtClean="0"/>
              <a:t> total </a:t>
            </a:r>
            <a:r>
              <a:rPr lang="en-US" sz="2000" dirty="0" err="1" smtClean="0"/>
              <a:t>piutang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2.Jasa Non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(non financing service)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meliputi</a:t>
            </a:r>
            <a:r>
              <a:rPr lang="en-US" sz="2000" dirty="0" smtClean="0"/>
              <a:t> </a:t>
            </a:r>
            <a:r>
              <a:rPr lang="en-US" sz="2000" dirty="0" err="1" smtClean="0"/>
              <a:t>pemberian</a:t>
            </a:r>
            <a:r>
              <a:rPr lang="en-US" sz="2000" dirty="0" smtClean="0"/>
              <a:t> </a:t>
            </a:r>
            <a:r>
              <a:rPr lang="en-US" sz="2000" dirty="0" err="1" smtClean="0"/>
              <a:t>jasa</a:t>
            </a:r>
            <a:r>
              <a:rPr lang="en-US" sz="2000" dirty="0" smtClean="0"/>
              <a:t> </a:t>
            </a:r>
            <a:r>
              <a:rPr lang="en-US" sz="2000" dirty="0" err="1" smtClean="0"/>
              <a:t>pengelolaan</a:t>
            </a:r>
            <a:r>
              <a:rPr lang="en-US" sz="2000" dirty="0" smtClean="0"/>
              <a:t> </a:t>
            </a:r>
            <a:r>
              <a:rPr lang="en-US" sz="2000" dirty="0" err="1" smtClean="0"/>
              <a:t>administrasi</a:t>
            </a:r>
            <a:r>
              <a:rPr lang="en-US" sz="2000" dirty="0" smtClean="0"/>
              <a:t> </a:t>
            </a:r>
            <a:r>
              <a:rPr lang="en-US" sz="2000" dirty="0" err="1" smtClean="0"/>
              <a:t>kredit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err="1" smtClean="0"/>
              <a:t>E.Keuntungan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Anjak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Piutang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dirty="0" smtClean="0"/>
              <a:t>1.Bagi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anjak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fee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biaya</a:t>
            </a:r>
            <a:r>
              <a:rPr lang="en-US" sz="2000" dirty="0" smtClean="0"/>
              <a:t> </a:t>
            </a:r>
            <a:r>
              <a:rPr lang="en-US" sz="2000" dirty="0" err="1" smtClean="0"/>
              <a:t>administrasi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-</a:t>
            </a:r>
            <a:r>
              <a:rPr lang="en-US" sz="2000" dirty="0" err="1" smtClean="0"/>
              <a:t>membantu</a:t>
            </a:r>
            <a:r>
              <a:rPr lang="en-US" sz="2000" dirty="0" smtClean="0"/>
              <a:t> </a:t>
            </a:r>
            <a:r>
              <a:rPr lang="en-US" sz="2000" dirty="0" err="1" smtClean="0"/>
              <a:t>menyelesaiakaqn</a:t>
            </a:r>
            <a:r>
              <a:rPr lang="en-US" sz="2000" dirty="0" smtClean="0"/>
              <a:t> </a:t>
            </a:r>
            <a:r>
              <a:rPr lang="en-US" sz="2000" dirty="0" err="1" smtClean="0"/>
              <a:t>pertikaian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en-US" sz="2000" dirty="0" err="1" smtClean="0"/>
              <a:t>kreditor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debitur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membantu</a:t>
            </a:r>
            <a:r>
              <a:rPr lang="en-US" sz="2000" dirty="0" smtClean="0"/>
              <a:t> </a:t>
            </a:r>
            <a:r>
              <a:rPr lang="en-US" sz="2000" dirty="0" err="1" smtClean="0"/>
              <a:t>manajemen</a:t>
            </a:r>
            <a:r>
              <a:rPr lang="en-US" sz="2000" dirty="0" smtClean="0"/>
              <a:t>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kreditor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menyelenggarakan</a:t>
            </a:r>
            <a:r>
              <a:rPr lang="en-US" sz="2000" dirty="0" smtClean="0"/>
              <a:t> </a:t>
            </a:r>
            <a:r>
              <a:rPr lang="en-US" sz="2000" dirty="0" err="1" smtClean="0"/>
              <a:t>kredit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endParaRPr lang="en-US" sz="2000" b="1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2.Bagi </a:t>
            </a:r>
            <a:r>
              <a:rPr lang="en-US" sz="2000" dirty="0" err="1" smtClean="0"/>
              <a:t>Kreditor</a:t>
            </a:r>
            <a:r>
              <a:rPr lang="en-US" sz="2000" dirty="0" smtClean="0"/>
              <a:t>(</a:t>
            </a:r>
            <a:r>
              <a:rPr lang="en-US" sz="2000" dirty="0" err="1" smtClean="0"/>
              <a:t>klien</a:t>
            </a:r>
            <a:r>
              <a:rPr lang="en-US" sz="2000" dirty="0" smtClean="0"/>
              <a:t>)</a:t>
            </a:r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mengurangi</a:t>
            </a:r>
            <a:r>
              <a:rPr lang="en-US" sz="2000" dirty="0" smtClean="0"/>
              <a:t>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kerugian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tertagihnya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piutangnya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memperbaiki</a:t>
            </a:r>
            <a:r>
              <a:rPr lang="en-US" sz="2000" dirty="0" smtClean="0"/>
              <a:t>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</a:t>
            </a:r>
            <a:r>
              <a:rPr lang="en-US" sz="2000" dirty="0" err="1" smtClean="0"/>
              <a:t>administrasi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memperlancar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-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ditagihnya</a:t>
            </a:r>
            <a:r>
              <a:rPr lang="en-US" sz="2000" dirty="0" smtClean="0"/>
              <a:t> </a:t>
            </a:r>
            <a:r>
              <a:rPr lang="en-US" sz="2000" dirty="0" err="1" smtClean="0"/>
              <a:t>pioutang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anjak</a:t>
            </a:r>
            <a:r>
              <a:rPr lang="en-US" sz="2000" dirty="0" smtClean="0"/>
              <a:t> </a:t>
            </a:r>
            <a:r>
              <a:rPr lang="en-US" sz="2000" dirty="0" err="1" smtClean="0"/>
              <a:t>piutang</a:t>
            </a:r>
            <a:r>
              <a:rPr lang="en-US" sz="2000" dirty="0" smtClean="0"/>
              <a:t>, </a:t>
            </a:r>
            <a:r>
              <a:rPr lang="en-US" sz="2000" dirty="0" err="1" smtClean="0"/>
              <a:t>kreditor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</a:t>
            </a:r>
            <a:r>
              <a:rPr lang="en-US" sz="2000" dirty="0" err="1" smtClean="0"/>
              <a:t>berkonsentrasi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lainnya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3.Bagi </a:t>
            </a:r>
            <a:r>
              <a:rPr lang="en-US" sz="2000" dirty="0" err="1" smtClean="0"/>
              <a:t>debitur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motivasi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debitur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segera</a:t>
            </a:r>
            <a:r>
              <a:rPr lang="en-US" sz="2000" dirty="0" smtClean="0"/>
              <a:t> </a:t>
            </a:r>
            <a:r>
              <a:rPr lang="en-US" sz="2000" dirty="0" err="1" smtClean="0"/>
              <a:t>membayar</a:t>
            </a:r>
            <a:r>
              <a:rPr lang="en-US" sz="2000" dirty="0" smtClean="0"/>
              <a:t>  </a:t>
            </a:r>
            <a:r>
              <a:rPr lang="en-US" sz="2000" dirty="0" err="1" smtClean="0"/>
              <a:t>utangnya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3.Akuisisi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Pengambilalihan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kepemilikan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berakibat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beralihnya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pengendalian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terhadap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Dalampenggabungan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akuisisi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biasanya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diakuisisi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berubah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berubah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hanyalah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kepemilikannya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Contohnya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Bank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diakuisisi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B,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berubah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berubah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kepemilikannya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yaitu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menjadi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milik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B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8.Modal Ventura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b="1" dirty="0" smtClean="0"/>
              <a:t>A. </a:t>
            </a:r>
            <a:r>
              <a:rPr lang="en-US" sz="2000" b="1" dirty="0" err="1" smtClean="0"/>
              <a:t>Pengertian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b="1" dirty="0" smtClean="0"/>
              <a:t>	</a:t>
            </a:r>
            <a:r>
              <a:rPr lang="en-US" sz="2000" dirty="0" err="1" smtClean="0"/>
              <a:t>Badan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penyertaan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modal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menerima</a:t>
            </a:r>
            <a:r>
              <a:rPr lang="en-US" sz="2000" dirty="0" smtClean="0"/>
              <a:t> </a:t>
            </a:r>
            <a:r>
              <a:rPr lang="en-US" sz="2000" dirty="0" err="1" smtClean="0"/>
              <a:t>bantuan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.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(</a:t>
            </a:r>
            <a:r>
              <a:rPr lang="en-US" sz="2000" dirty="0" err="1" smtClean="0"/>
              <a:t>Keputusan</a:t>
            </a:r>
            <a:r>
              <a:rPr lang="en-US" sz="2000" dirty="0" smtClean="0"/>
              <a:t> </a:t>
            </a:r>
            <a:r>
              <a:rPr lang="en-US" sz="2000" dirty="0" err="1" smtClean="0"/>
              <a:t>Presiden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61 </a:t>
            </a:r>
            <a:r>
              <a:rPr lang="en-US" sz="2000" dirty="0" err="1" smtClean="0"/>
              <a:t>Tahun</a:t>
            </a:r>
            <a:r>
              <a:rPr lang="en-US" sz="2000" dirty="0" smtClean="0"/>
              <a:t> 1988).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investasi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dibiayai</a:t>
            </a:r>
            <a:r>
              <a:rPr lang="en-US" sz="2000" dirty="0" smtClean="0"/>
              <a:t> modal </a:t>
            </a:r>
            <a:r>
              <a:rPr lang="en-US" sz="2000" dirty="0" err="1" smtClean="0"/>
              <a:t>ventura</a:t>
            </a:r>
            <a:r>
              <a:rPr lang="en-US" sz="2000" dirty="0" smtClean="0"/>
              <a:t> </a:t>
            </a:r>
            <a:r>
              <a:rPr lang="en-US" sz="2000" dirty="0" err="1" smtClean="0"/>
              <a:t>biasanya</a:t>
            </a:r>
            <a:r>
              <a:rPr lang="en-US" sz="2000" dirty="0" smtClean="0"/>
              <a:t> </a:t>
            </a:r>
            <a:r>
              <a:rPr lang="en-US" sz="2000" dirty="0" err="1" smtClean="0"/>
              <a:t>jangka</a:t>
            </a:r>
            <a:r>
              <a:rPr lang="en-US" sz="2000" dirty="0" smtClean="0"/>
              <a:t> </a:t>
            </a:r>
            <a:r>
              <a:rPr lang="en-US" sz="2000" dirty="0" err="1" smtClean="0"/>
              <a:t>panjang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memiliki</a:t>
            </a:r>
            <a:r>
              <a:rPr lang="en-US" sz="2000" dirty="0" smtClean="0"/>
              <a:t>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tinggi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B. </a:t>
            </a:r>
            <a:r>
              <a:rPr lang="en-US" sz="2000" b="1" dirty="0" err="1" smtClean="0"/>
              <a:t>Landasan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Hukum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b="1" dirty="0" smtClean="0"/>
              <a:t>	</a:t>
            </a:r>
            <a:r>
              <a:rPr lang="en-US" sz="2000" dirty="0" smtClean="0"/>
              <a:t>1. </a:t>
            </a:r>
            <a:r>
              <a:rPr lang="en-US" sz="2000" dirty="0" err="1" smtClean="0"/>
              <a:t>Kepmen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469/KMK.017/1995 </a:t>
            </a:r>
            <a:r>
              <a:rPr lang="en-US" sz="2000" dirty="0" err="1" smtClean="0"/>
              <a:t>Tanggal</a:t>
            </a:r>
            <a:r>
              <a:rPr lang="en-US" sz="2000" dirty="0" smtClean="0"/>
              <a:t> 3 </a:t>
            </a:r>
            <a:r>
              <a:rPr lang="en-US" sz="2000" dirty="0" err="1" smtClean="0"/>
              <a:t>Oktober</a:t>
            </a:r>
            <a:r>
              <a:rPr lang="en-US" sz="2000" dirty="0" smtClean="0"/>
              <a:t> 1995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    </a:t>
            </a:r>
            <a:r>
              <a:rPr lang="en-US" sz="2000" dirty="0" err="1" smtClean="0"/>
              <a:t>Tentang</a:t>
            </a:r>
            <a:r>
              <a:rPr lang="en-US" sz="2000" dirty="0" smtClean="0"/>
              <a:t>; </a:t>
            </a:r>
            <a:r>
              <a:rPr lang="en-US" sz="2000" dirty="0" err="1" smtClean="0"/>
              <a:t>Pendirian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Pembinaan</a:t>
            </a:r>
            <a:r>
              <a:rPr lang="en-US" sz="2000" dirty="0" smtClean="0"/>
              <a:t> Perusahaan Modal Ventura.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2.Peraturan </a:t>
            </a:r>
            <a:r>
              <a:rPr lang="en-US" sz="2000" dirty="0" err="1" smtClean="0"/>
              <a:t>Pemerintah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4 </a:t>
            </a:r>
            <a:r>
              <a:rPr lang="en-US" sz="2000" dirty="0" err="1" smtClean="0"/>
              <a:t>Tahun</a:t>
            </a:r>
            <a:r>
              <a:rPr lang="en-US" sz="2000" dirty="0" smtClean="0"/>
              <a:t> 1995 </a:t>
            </a:r>
            <a:r>
              <a:rPr lang="en-US" sz="2000" dirty="0" err="1" smtClean="0"/>
              <a:t>tentang</a:t>
            </a:r>
            <a:r>
              <a:rPr lang="en-US" sz="2000" dirty="0" smtClean="0"/>
              <a:t> </a:t>
            </a:r>
            <a:r>
              <a:rPr lang="en-US" sz="2000" dirty="0" err="1" smtClean="0"/>
              <a:t>PPh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Perusahaan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    Modal Ventura.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3.Kepmen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227/KMK.01/1994 </a:t>
            </a:r>
            <a:r>
              <a:rPr lang="en-US" sz="2000" dirty="0" err="1" smtClean="0"/>
              <a:t>Tanggal</a:t>
            </a:r>
            <a:r>
              <a:rPr lang="en-US" sz="2000" dirty="0" smtClean="0"/>
              <a:t> 9 </a:t>
            </a:r>
            <a:r>
              <a:rPr lang="en-US" sz="2000" dirty="0" err="1" smtClean="0"/>
              <a:t>Juni</a:t>
            </a:r>
            <a:r>
              <a:rPr lang="en-US" sz="2000" dirty="0" smtClean="0"/>
              <a:t> 1994 </a:t>
            </a:r>
            <a:r>
              <a:rPr lang="en-US" sz="2000" dirty="0" err="1" smtClean="0"/>
              <a:t>tentang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   </a:t>
            </a:r>
            <a:r>
              <a:rPr lang="en-US" sz="2000" dirty="0" err="1" smtClean="0"/>
              <a:t>Sektor-sektor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pasangan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modal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   </a:t>
            </a:r>
            <a:r>
              <a:rPr lang="en-US" sz="2000" dirty="0" err="1" smtClean="0"/>
              <a:t>ventura</a:t>
            </a:r>
            <a:r>
              <a:rPr lang="en-US" sz="2000" dirty="0" smtClean="0"/>
              <a:t>. DLL ( hal.315-316)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b="1" dirty="0" smtClean="0"/>
              <a:t>C. </a:t>
            </a:r>
            <a:r>
              <a:rPr lang="en-US" sz="2000" b="1" dirty="0" err="1" smtClean="0"/>
              <a:t>Tujuan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Pendirian</a:t>
            </a:r>
            <a:r>
              <a:rPr lang="en-US" sz="2000" b="1" dirty="0" smtClean="0"/>
              <a:t> Modal Ventura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</a:t>
            </a:r>
            <a:r>
              <a:rPr lang="en-US" sz="2000" dirty="0" err="1" smtClean="0"/>
              <a:t>Tujuan</a:t>
            </a:r>
            <a:r>
              <a:rPr lang="en-US" sz="2000" dirty="0" smtClean="0"/>
              <a:t> </a:t>
            </a:r>
            <a:r>
              <a:rPr lang="en-US" sz="2000" dirty="0" err="1" smtClean="0"/>
              <a:t>utama</a:t>
            </a:r>
            <a:r>
              <a:rPr lang="en-US" sz="2000" dirty="0" smtClean="0"/>
              <a:t>; </a:t>
            </a:r>
            <a:r>
              <a:rPr lang="en-US" sz="2000" dirty="0" err="1" smtClean="0"/>
              <a:t>membiayai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mengandung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tinggi</a:t>
            </a:r>
            <a:r>
              <a:rPr lang="en-US" sz="2000" dirty="0" smtClean="0"/>
              <a:t> 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 </a:t>
            </a:r>
            <a:r>
              <a:rPr lang="en-US" sz="2000" dirty="0" err="1" smtClean="0"/>
              <a:t>Tujuan</a:t>
            </a:r>
            <a:r>
              <a:rPr lang="en-US" sz="2000" dirty="0" smtClean="0"/>
              <a:t> lain;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a.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pengembangan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proyek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, </a:t>
            </a:r>
            <a:r>
              <a:rPr lang="en-US" sz="2000" dirty="0" err="1" smtClean="0"/>
              <a:t>misal</a:t>
            </a:r>
            <a:r>
              <a:rPr lang="en-US" sz="2000" dirty="0" smtClean="0"/>
              <a:t> </a:t>
            </a:r>
            <a:r>
              <a:rPr lang="en-US" sz="2000" dirty="0" err="1" smtClean="0"/>
              <a:t>penelitian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b.pengembangan</a:t>
            </a:r>
            <a:r>
              <a:rPr lang="en-US" sz="2000" dirty="0" smtClean="0"/>
              <a:t> </a:t>
            </a:r>
            <a:r>
              <a:rPr lang="en-US" sz="2000" dirty="0" err="1" smtClean="0"/>
              <a:t>teknologi</a:t>
            </a:r>
            <a:r>
              <a:rPr lang="en-US" sz="2000" dirty="0" smtClean="0"/>
              <a:t> </a:t>
            </a:r>
            <a:r>
              <a:rPr lang="en-US" sz="2000" dirty="0" err="1" smtClean="0"/>
              <a:t>baru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pengembangan</a:t>
            </a:r>
            <a:r>
              <a:rPr lang="en-US" sz="2000" dirty="0" smtClean="0"/>
              <a:t> </a:t>
            </a:r>
            <a:r>
              <a:rPr lang="en-US" sz="2000" dirty="0" err="1" smtClean="0"/>
              <a:t>produk</a:t>
            </a:r>
            <a:r>
              <a:rPr lang="en-US" sz="2000" dirty="0" smtClean="0"/>
              <a:t> </a:t>
            </a:r>
            <a:r>
              <a:rPr lang="en-US" sz="2000" dirty="0" err="1" smtClean="0"/>
              <a:t>baru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c. </a:t>
            </a:r>
            <a:r>
              <a:rPr lang="en-US" sz="2000" dirty="0" err="1" smtClean="0"/>
              <a:t>pengambilalihan</a:t>
            </a:r>
            <a:r>
              <a:rPr lang="en-US" sz="2000" dirty="0" smtClean="0"/>
              <a:t> </a:t>
            </a:r>
            <a:r>
              <a:rPr lang="en-US" sz="2000" dirty="0" err="1" smtClean="0"/>
              <a:t>kepemilikan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d. </a:t>
            </a:r>
            <a:r>
              <a:rPr lang="en-US" sz="2000" dirty="0" err="1" smtClean="0"/>
              <a:t>kemitraan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pengentasan</a:t>
            </a:r>
            <a:r>
              <a:rPr lang="en-US" sz="2000" dirty="0" smtClean="0"/>
              <a:t> </a:t>
            </a:r>
            <a:r>
              <a:rPr lang="en-US" sz="2000" dirty="0" err="1" smtClean="0"/>
              <a:t>kemiskinan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e. </a:t>
            </a:r>
            <a:r>
              <a:rPr lang="en-US" sz="2000" dirty="0" err="1" smtClean="0"/>
              <a:t>alih</a:t>
            </a:r>
            <a:r>
              <a:rPr lang="en-US" sz="2000" dirty="0" smtClean="0"/>
              <a:t> </a:t>
            </a:r>
            <a:r>
              <a:rPr lang="en-US" sz="2000" dirty="0" err="1" smtClean="0"/>
              <a:t>teknologi</a:t>
            </a:r>
            <a:r>
              <a:rPr lang="en-US" sz="2000" dirty="0" smtClean="0"/>
              <a:t> , </a:t>
            </a:r>
            <a:r>
              <a:rPr lang="en-US" sz="2000" dirty="0" err="1" smtClean="0"/>
              <a:t>dadi</a:t>
            </a:r>
            <a:r>
              <a:rPr lang="en-US" sz="2000" dirty="0" smtClean="0"/>
              <a:t> lama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baru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f. </a:t>
            </a:r>
            <a:r>
              <a:rPr lang="en-US" sz="2000" dirty="0" err="1" smtClean="0"/>
              <a:t>membantu</a:t>
            </a:r>
            <a:r>
              <a:rPr lang="en-US" sz="2000" dirty="0" smtClean="0"/>
              <a:t> </a:t>
            </a:r>
            <a:r>
              <a:rPr lang="en-US" sz="2000" dirty="0" err="1" smtClean="0"/>
              <a:t>likuiditas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g. </a:t>
            </a:r>
            <a:r>
              <a:rPr lang="en-US" sz="2000" dirty="0" err="1" smtClean="0"/>
              <a:t>membantu</a:t>
            </a:r>
            <a:r>
              <a:rPr lang="en-US" sz="2000" dirty="0" smtClean="0"/>
              <a:t> </a:t>
            </a:r>
            <a:r>
              <a:rPr lang="en-US" sz="2000" dirty="0" err="1" smtClean="0"/>
              <a:t>pendirin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baru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err="1" smtClean="0"/>
              <a:t>D.Keuntungan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diperoleh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modal </a:t>
            </a:r>
            <a:r>
              <a:rPr lang="en-US" sz="2000" dirty="0" err="1" smtClean="0"/>
              <a:t>ventura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</a:t>
            </a:r>
            <a:r>
              <a:rPr lang="en-US" sz="2000" dirty="0" err="1" smtClean="0"/>
              <a:t>deviden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capital gain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hasil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2.Bagi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pasangan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membantu</a:t>
            </a:r>
            <a:r>
              <a:rPr lang="en-US" sz="2000" dirty="0" smtClean="0"/>
              <a:t> </a:t>
            </a:r>
            <a:r>
              <a:rPr lang="en-US" sz="2000" dirty="0" err="1" smtClean="0"/>
              <a:t>penambahan</a:t>
            </a:r>
            <a:r>
              <a:rPr lang="en-US" sz="2000" dirty="0" smtClean="0"/>
              <a:t> </a:t>
            </a:r>
            <a:r>
              <a:rPr lang="en-US" sz="2000" dirty="0" err="1" smtClean="0"/>
              <a:t>modalusaha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memperbaiki</a:t>
            </a:r>
            <a:r>
              <a:rPr lang="en-US" sz="2000" dirty="0" smtClean="0"/>
              <a:t> </a:t>
            </a:r>
            <a:r>
              <a:rPr lang="en-US" sz="2000" dirty="0" err="1" smtClean="0"/>
              <a:t>teknologi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lama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baru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membantu</a:t>
            </a:r>
            <a:r>
              <a:rPr lang="en-US" sz="2000" dirty="0" smtClean="0"/>
              <a:t> </a:t>
            </a:r>
            <a:r>
              <a:rPr lang="en-US" sz="2000" dirty="0" err="1" smtClean="0"/>
              <a:t>pengembangan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mengurangi</a:t>
            </a:r>
            <a:r>
              <a:rPr lang="en-US" sz="2000" dirty="0" smtClean="0"/>
              <a:t> </a:t>
            </a:r>
            <a:r>
              <a:rPr lang="en-US" sz="2000" dirty="0" err="1" smtClean="0"/>
              <a:t>risiko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E. </a:t>
            </a:r>
            <a:r>
              <a:rPr lang="en-US" sz="2000" b="1" dirty="0" err="1" smtClean="0"/>
              <a:t>Jenis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Pembiayaan</a:t>
            </a:r>
            <a:r>
              <a:rPr lang="en-US" sz="2000" b="1" dirty="0" smtClean="0"/>
              <a:t> Modal Ventura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Equity Financing;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langsung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Perusahan</a:t>
            </a:r>
            <a:r>
              <a:rPr lang="en-US" sz="2000" dirty="0" smtClean="0"/>
              <a:t> </a:t>
            </a:r>
            <a:r>
              <a:rPr lang="en-US" sz="2000" dirty="0" err="1" smtClean="0"/>
              <a:t>Pasangan</a:t>
            </a:r>
            <a:r>
              <a:rPr lang="en-US" sz="2000" dirty="0" smtClean="0"/>
              <a:t> Usaha(PPU)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mengambil</a:t>
            </a:r>
            <a:r>
              <a:rPr lang="en-US" sz="2000" dirty="0" smtClean="0"/>
              <a:t> </a:t>
            </a:r>
            <a:r>
              <a:rPr lang="en-US" sz="2000" dirty="0" err="1" smtClean="0"/>
              <a:t>bagian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sejumlah</a:t>
            </a:r>
            <a:r>
              <a:rPr lang="en-US" sz="2000" dirty="0" smtClean="0"/>
              <a:t> </a:t>
            </a:r>
            <a:r>
              <a:rPr lang="en-US" sz="2000" dirty="0" err="1" smtClean="0"/>
              <a:t>saham</a:t>
            </a:r>
            <a:r>
              <a:rPr lang="en-US" sz="2000" dirty="0" smtClean="0"/>
              <a:t> </a:t>
            </a:r>
            <a:r>
              <a:rPr lang="en-US" sz="2000" dirty="0" err="1" smtClean="0"/>
              <a:t>milik</a:t>
            </a:r>
            <a:r>
              <a:rPr lang="en-US" sz="2000" dirty="0" smtClean="0"/>
              <a:t> PPU.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2. Semi Equity Financial; </a:t>
            </a:r>
            <a:r>
              <a:rPr lang="en-US" sz="2000" dirty="0" err="1" smtClean="0"/>
              <a:t>membeli</a:t>
            </a:r>
            <a:r>
              <a:rPr lang="en-US" sz="2000" dirty="0" smtClean="0"/>
              <a:t> </a:t>
            </a:r>
            <a:r>
              <a:rPr lang="en-US" sz="2000" dirty="0" err="1" smtClean="0"/>
              <a:t>obligasi</a:t>
            </a:r>
            <a:r>
              <a:rPr lang="en-US" sz="2000" dirty="0" smtClean="0"/>
              <a:t> </a:t>
            </a:r>
            <a:r>
              <a:rPr lang="en-US" sz="2000" dirty="0" err="1" smtClean="0"/>
              <a:t>konversi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diterbitkan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PPU.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3.Mendirikan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baru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PPU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4.Bagi </a:t>
            </a:r>
            <a:r>
              <a:rPr lang="en-US" sz="2000" dirty="0" err="1" smtClean="0"/>
              <a:t>hasil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memiliki</a:t>
            </a:r>
            <a:r>
              <a:rPr lang="en-US" sz="2000" dirty="0" smtClean="0"/>
              <a:t> </a:t>
            </a:r>
            <a:r>
              <a:rPr lang="en-US" sz="2000" dirty="0" err="1" smtClean="0"/>
              <a:t>badan</a:t>
            </a:r>
            <a:r>
              <a:rPr lang="en-US" sz="2000" dirty="0" smtClean="0"/>
              <a:t> </a:t>
            </a:r>
            <a:r>
              <a:rPr lang="en-US" sz="2000" dirty="0" err="1" smtClean="0"/>
              <a:t>hukum</a:t>
            </a:r>
            <a:r>
              <a:rPr lang="en-US" sz="2000" dirty="0" smtClean="0"/>
              <a:t> Perseroan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</a:t>
            </a:r>
            <a:r>
              <a:rPr lang="en-US" sz="2000" dirty="0" err="1" smtClean="0"/>
              <a:t>Terbatas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badan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lainnya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 </a:t>
            </a:r>
            <a:endParaRPr lang="en-US" sz="2000" b="1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F.Sumber</a:t>
            </a:r>
            <a:r>
              <a:rPr lang="en-US" sz="2000" b="1" dirty="0" smtClean="0"/>
              <a:t> Dana Modal Ventura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Dari </a:t>
            </a:r>
            <a:r>
              <a:rPr lang="en-US" sz="2000" dirty="0" err="1" smtClean="0"/>
              <a:t>dalam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setoran</a:t>
            </a:r>
            <a:r>
              <a:rPr lang="en-US" sz="2000" dirty="0" smtClean="0"/>
              <a:t> modal </a:t>
            </a:r>
            <a:r>
              <a:rPr lang="en-US" sz="2000" dirty="0" err="1" smtClean="0"/>
              <a:t>pemegang</a:t>
            </a:r>
            <a:r>
              <a:rPr lang="en-US" sz="2000" dirty="0" smtClean="0"/>
              <a:t> </a:t>
            </a:r>
            <a:r>
              <a:rPr lang="en-US" sz="2000" dirty="0" err="1" smtClean="0"/>
              <a:t>saham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cadangan</a:t>
            </a:r>
            <a:r>
              <a:rPr lang="en-US" sz="2000" dirty="0" smtClean="0"/>
              <a:t> </a:t>
            </a:r>
            <a:r>
              <a:rPr lang="en-US" sz="2000" dirty="0" err="1" smtClean="0"/>
              <a:t>laba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terpakai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laba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ditahan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 Dari </a:t>
            </a:r>
            <a:r>
              <a:rPr lang="en-US" sz="2000" dirty="0" err="1" smtClean="0"/>
              <a:t>luar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investor </a:t>
            </a:r>
            <a:r>
              <a:rPr lang="en-US" sz="2000" dirty="0" err="1" smtClean="0"/>
              <a:t>perorangan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industri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pinjaman</a:t>
            </a:r>
            <a:r>
              <a:rPr lang="en-US" sz="2000" dirty="0" smtClean="0"/>
              <a:t> </a:t>
            </a:r>
            <a:r>
              <a:rPr lang="en-US" sz="2000" dirty="0" err="1" smtClean="0"/>
              <a:t>fdari</a:t>
            </a:r>
            <a:r>
              <a:rPr lang="en-US" sz="2000" dirty="0" smtClean="0"/>
              <a:t> </a:t>
            </a:r>
            <a:r>
              <a:rPr lang="en-US" sz="2000" dirty="0" err="1" smtClean="0"/>
              <a:t>perbankan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pinjaman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asuransi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pinjaman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endParaRPr lang="en-US" sz="2000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9. Dana </a:t>
            </a:r>
            <a:r>
              <a:rPr lang="en-US" sz="2000" b="1" dirty="0" err="1" smtClean="0"/>
              <a:t>Pensiun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b="1" dirty="0" smtClean="0"/>
              <a:t>A. </a:t>
            </a:r>
            <a:r>
              <a:rPr lang="en-US" sz="2000" b="1" dirty="0" err="1" smtClean="0"/>
              <a:t>Pengertian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Perusahan</a:t>
            </a:r>
            <a:r>
              <a:rPr lang="en-US" sz="2000" dirty="0" smtClean="0"/>
              <a:t> Dana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memungut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</a:t>
            </a:r>
            <a:r>
              <a:rPr lang="en-US" sz="2000" dirty="0" err="1" smtClean="0"/>
              <a:t>karyawan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pendapatan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peserta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sesuai</a:t>
            </a:r>
            <a:r>
              <a:rPr lang="en-US" sz="2000" dirty="0" smtClean="0"/>
              <a:t> </a:t>
            </a:r>
            <a:r>
              <a:rPr lang="en-US" sz="2000" dirty="0" err="1" smtClean="0"/>
              <a:t>penjanjian</a:t>
            </a:r>
            <a:r>
              <a:rPr lang="en-US" sz="2000" dirty="0" smtClean="0"/>
              <a:t>.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Dana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badan</a:t>
            </a:r>
            <a:r>
              <a:rPr lang="en-US" sz="2000" dirty="0" smtClean="0"/>
              <a:t> </a:t>
            </a:r>
            <a:r>
              <a:rPr lang="en-US" sz="2000" dirty="0" err="1" smtClean="0"/>
              <a:t>huku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mengelola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menjalankan</a:t>
            </a:r>
            <a:r>
              <a:rPr lang="en-US" sz="2000" dirty="0" smtClean="0"/>
              <a:t> program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yang </a:t>
            </a:r>
            <a:r>
              <a:rPr lang="en-US" sz="2000" dirty="0" err="1" smtClean="0"/>
              <a:t>menjanjikan</a:t>
            </a:r>
            <a:r>
              <a:rPr lang="en-US" sz="2000" dirty="0" smtClean="0"/>
              <a:t> </a:t>
            </a:r>
            <a:r>
              <a:rPr lang="en-US" sz="2000" dirty="0" err="1" smtClean="0"/>
              <a:t>manfat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.(UU </a:t>
            </a:r>
            <a:r>
              <a:rPr lang="en-US" sz="2000" dirty="0" err="1" smtClean="0"/>
              <a:t>Nomor</a:t>
            </a:r>
            <a:r>
              <a:rPr lang="en-US" sz="2000" dirty="0" smtClean="0"/>
              <a:t> 11 </a:t>
            </a:r>
            <a:r>
              <a:rPr lang="en-US" sz="2000" dirty="0" err="1" smtClean="0"/>
              <a:t>Tahun</a:t>
            </a:r>
            <a:r>
              <a:rPr lang="en-US" sz="2000" dirty="0" smtClean="0"/>
              <a:t> 1992)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B. </a:t>
            </a:r>
            <a:r>
              <a:rPr lang="en-US" sz="2000" b="1" dirty="0" err="1" smtClean="0"/>
              <a:t>Jenis-jenis</a:t>
            </a:r>
            <a:r>
              <a:rPr lang="en-US" sz="2000" b="1" dirty="0" smtClean="0"/>
              <a:t> Dana </a:t>
            </a:r>
            <a:r>
              <a:rPr lang="en-US" sz="2000" b="1" dirty="0" err="1" smtClean="0"/>
              <a:t>Pensiun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b="1" dirty="0" smtClean="0"/>
              <a:t>	</a:t>
            </a: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dirty="0" err="1" smtClean="0"/>
              <a:t>Undang-undang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11 </a:t>
            </a:r>
            <a:r>
              <a:rPr lang="en-US" sz="2000" dirty="0" err="1" smtClean="0"/>
              <a:t>Tahun</a:t>
            </a:r>
            <a:r>
              <a:rPr lang="en-US" sz="2000" dirty="0" smtClean="0"/>
              <a:t> 1992;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1. Dana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Pemberi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r>
              <a:rPr lang="en-US" sz="2000" dirty="0" smtClean="0"/>
              <a:t> (DPPK)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2. Dana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(DPLK)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Pengelolaan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1.mendirikan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kartyawan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2. </a:t>
            </a:r>
            <a:r>
              <a:rPr lang="en-US" sz="2000" dirty="0" err="1" smtClean="0"/>
              <a:t>mengikuti</a:t>
            </a:r>
            <a:r>
              <a:rPr lang="en-US" sz="2000" dirty="0" smtClean="0"/>
              <a:t> program </a:t>
            </a:r>
            <a:r>
              <a:rPr lang="en-US" sz="2000" dirty="0" err="1" smtClean="0"/>
              <a:t>pensiun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3.bergabung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didirikan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pemberi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4. </a:t>
            </a:r>
            <a:r>
              <a:rPr lang="en-US" sz="2000" dirty="0" err="1" smtClean="0"/>
              <a:t>mendirikan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bersama</a:t>
            </a:r>
            <a:r>
              <a:rPr lang="en-US" sz="2000" dirty="0" smtClean="0"/>
              <a:t> </a:t>
            </a:r>
            <a:r>
              <a:rPr lang="en-US" sz="2000" dirty="0" err="1" smtClean="0"/>
              <a:t>pemberi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endParaRPr lang="en-US" sz="2000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C.Sistem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Pembayaran</a:t>
            </a:r>
            <a:r>
              <a:rPr lang="en-US" sz="2000" b="1" dirty="0" smtClean="0"/>
              <a:t> Dana </a:t>
            </a:r>
            <a:r>
              <a:rPr lang="en-US" sz="2000" b="1" dirty="0" err="1" smtClean="0"/>
              <a:t>Pensiun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Program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Manfaat</a:t>
            </a:r>
            <a:r>
              <a:rPr lang="en-US" sz="2000" dirty="0" smtClean="0"/>
              <a:t> </a:t>
            </a:r>
            <a:r>
              <a:rPr lang="en-US" sz="2000" dirty="0" err="1" smtClean="0"/>
              <a:t>Pasti</a:t>
            </a:r>
            <a:r>
              <a:rPr lang="en-US" sz="2000" dirty="0" smtClean="0"/>
              <a:t> (PPMP)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pensiuan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pertimbangan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mau</a:t>
            </a:r>
            <a:r>
              <a:rPr lang="en-US" sz="2000" dirty="0" smtClean="0"/>
              <a:t> </a:t>
            </a:r>
            <a:r>
              <a:rPr lang="en-US" sz="2000" dirty="0" err="1" smtClean="0"/>
              <a:t>pusing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karyawan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sudah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memberi</a:t>
            </a:r>
            <a:r>
              <a:rPr lang="en-US" sz="2000" dirty="0" smtClean="0"/>
              <a:t> </a:t>
            </a:r>
            <a:r>
              <a:rPr lang="en-US" sz="2000" dirty="0" err="1" smtClean="0"/>
              <a:t>kesempatan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mengusahakan</a:t>
            </a:r>
            <a:r>
              <a:rPr lang="en-US" sz="2000" dirty="0" smtClean="0"/>
              <a:t> </a:t>
            </a:r>
            <a:r>
              <a:rPr lang="en-US" sz="2000" dirty="0" err="1" smtClean="0"/>
              <a:t>uangnya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-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</a:t>
            </a:r>
            <a:r>
              <a:rPr lang="en-US" sz="2000" dirty="0" err="1" smtClean="0"/>
              <a:t>permintaan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itu</a:t>
            </a:r>
            <a:r>
              <a:rPr lang="en-US" sz="2000" dirty="0" smtClean="0"/>
              <a:t> </a:t>
            </a:r>
            <a:r>
              <a:rPr lang="en-US" sz="2000" dirty="0" err="1" smtClean="0"/>
              <a:t>sendiri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2. Program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Iuran</a:t>
            </a:r>
            <a:r>
              <a:rPr lang="en-US" sz="2000" dirty="0" smtClean="0"/>
              <a:t> </a:t>
            </a:r>
            <a:r>
              <a:rPr lang="en-US" sz="2000" dirty="0" err="1" smtClean="0"/>
              <a:t>Pasti</a:t>
            </a:r>
            <a:r>
              <a:rPr lang="en-US" sz="2000" dirty="0" smtClean="0"/>
              <a:t> (PPIP)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manfaat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PPIP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hasil</a:t>
            </a:r>
            <a:r>
              <a:rPr lang="en-US" sz="2000" dirty="0" smtClean="0"/>
              <a:t> </a:t>
            </a:r>
            <a:r>
              <a:rPr lang="en-US" sz="2000" dirty="0" err="1" smtClean="0"/>
              <a:t>pengembangannya</a:t>
            </a:r>
            <a:r>
              <a:rPr lang="en-US" sz="2000" dirty="0" smtClean="0"/>
              <a:t> </a:t>
            </a:r>
            <a:r>
              <a:rPr lang="en-US" sz="2000" dirty="0" err="1" smtClean="0"/>
              <a:t>lebih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</a:t>
            </a:r>
            <a:r>
              <a:rPr lang="en-US" sz="2000" dirty="0" err="1" smtClean="0"/>
              <a:t>kecil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36.000.000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dibayar</a:t>
            </a:r>
            <a:r>
              <a:rPr lang="en-US" sz="2000" dirty="0" smtClean="0"/>
              <a:t> </a:t>
            </a:r>
            <a:r>
              <a:rPr lang="en-US" sz="2000" dirty="0" err="1" smtClean="0"/>
              <a:t>sekaligus</a:t>
            </a:r>
            <a:r>
              <a:rPr lang="en-US" sz="2000" dirty="0" smtClean="0"/>
              <a:t>. </a:t>
            </a:r>
          </a:p>
          <a:p>
            <a:pPr>
              <a:buNone/>
            </a:pPr>
            <a:r>
              <a:rPr lang="en-US" sz="2000" b="1" dirty="0" smtClean="0"/>
              <a:t>D. </a:t>
            </a:r>
            <a:r>
              <a:rPr lang="en-US" sz="2000" b="1" dirty="0" err="1" smtClean="0"/>
              <a:t>Asas-asas</a:t>
            </a:r>
            <a:r>
              <a:rPr lang="en-US" sz="2000" b="1" dirty="0" smtClean="0"/>
              <a:t> Dana </a:t>
            </a:r>
            <a:r>
              <a:rPr lang="en-US" sz="2000" b="1" dirty="0" err="1" smtClean="0"/>
              <a:t>Pensiun</a:t>
            </a:r>
            <a:endParaRPr lang="en-US" sz="2000" b="1" dirty="0" smtClean="0"/>
          </a:p>
          <a:p>
            <a:pPr>
              <a:buNone/>
            </a:pPr>
            <a:r>
              <a:rPr lang="en-US" sz="2000" dirty="0" smtClean="0"/>
              <a:t>	1.Asas </a:t>
            </a:r>
            <a:r>
              <a:rPr lang="en-US" sz="2000" dirty="0" err="1" smtClean="0"/>
              <a:t>keterpisahan</a:t>
            </a:r>
            <a:r>
              <a:rPr lang="en-US" sz="2000" dirty="0" smtClean="0"/>
              <a:t> </a:t>
            </a:r>
            <a:r>
              <a:rPr lang="en-US" sz="2000" dirty="0" err="1" smtClean="0"/>
              <a:t>kekayaan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pensiuan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kekayaan</a:t>
            </a:r>
            <a:r>
              <a:rPr lang="en-US" sz="2000" dirty="0" smtClean="0"/>
              <a:t> </a:t>
            </a:r>
            <a:r>
              <a:rPr lang="en-US" sz="2000" dirty="0" err="1" smtClean="0"/>
              <a:t>badan</a:t>
            </a:r>
            <a:r>
              <a:rPr lang="en-US" sz="2000" dirty="0" smtClean="0"/>
              <a:t> </a:t>
            </a:r>
            <a:r>
              <a:rPr lang="en-US" sz="2000" dirty="0" err="1" smtClean="0"/>
              <a:t>hukum</a:t>
            </a:r>
            <a:r>
              <a:rPr lang="en-US" sz="2000" dirty="0" smtClean="0"/>
              <a:t> </a:t>
            </a:r>
            <a:r>
              <a:rPr lang="en-US" sz="2000" dirty="0" err="1" smtClean="0"/>
              <a:t>pendiri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2.Asas </a:t>
            </a:r>
            <a:r>
              <a:rPr lang="en-US" sz="2000" dirty="0" err="1" smtClean="0"/>
              <a:t>peyelenggaraan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</a:t>
            </a:r>
            <a:r>
              <a:rPr lang="en-US" sz="2000" dirty="0" err="1" smtClean="0"/>
              <a:t>pendanaan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3. </a:t>
            </a:r>
            <a:r>
              <a:rPr lang="en-US" sz="2000" dirty="0" err="1" smtClean="0"/>
              <a:t>Asas</a:t>
            </a:r>
            <a:r>
              <a:rPr lang="en-US" sz="2000" dirty="0" smtClean="0"/>
              <a:t> </a:t>
            </a:r>
            <a:r>
              <a:rPr lang="en-US" sz="2000" dirty="0" err="1" smtClean="0"/>
              <a:t>pembinaan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pengawasan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4. </a:t>
            </a:r>
            <a:r>
              <a:rPr lang="en-US" sz="2000" dirty="0" err="1" smtClean="0"/>
              <a:t>Asas</a:t>
            </a:r>
            <a:r>
              <a:rPr lang="en-US" sz="2000" dirty="0" smtClean="0"/>
              <a:t> </a:t>
            </a:r>
            <a:r>
              <a:rPr lang="en-US" sz="2000" dirty="0" err="1" smtClean="0"/>
              <a:t>penundaan</a:t>
            </a:r>
            <a:r>
              <a:rPr lang="en-US" sz="2000" dirty="0" smtClean="0"/>
              <a:t> </a:t>
            </a:r>
            <a:r>
              <a:rPr lang="en-US" sz="2000" dirty="0" err="1" smtClean="0"/>
              <a:t>manfaat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5. </a:t>
            </a:r>
            <a:r>
              <a:rPr lang="en-US" sz="2000" dirty="0" err="1" smtClean="0"/>
              <a:t>Asas</a:t>
            </a:r>
            <a:r>
              <a:rPr lang="en-US" sz="2000" dirty="0" smtClean="0"/>
              <a:t> </a:t>
            </a:r>
            <a:r>
              <a:rPr lang="en-US" sz="2000" dirty="0" err="1" smtClean="0"/>
              <a:t>kebebasan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membentuk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membentuk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pensiun</a:t>
            </a:r>
            <a:endParaRPr lang="en-US" sz="2000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10. </a:t>
            </a:r>
            <a:r>
              <a:rPr lang="en-US" sz="2000" b="1" dirty="0" err="1" smtClean="0"/>
              <a:t>Kartu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Plastik</a:t>
            </a:r>
            <a:r>
              <a:rPr lang="en-US" sz="2000" b="1" dirty="0" smtClean="0"/>
              <a:t> ( credit card)</a:t>
            </a:r>
          </a:p>
          <a:p>
            <a:pPr>
              <a:buNone/>
            </a:pPr>
            <a:r>
              <a:rPr lang="en-US" sz="2000" b="1" dirty="0" smtClean="0"/>
              <a:t>	A. </a:t>
            </a:r>
            <a:r>
              <a:rPr lang="en-US" sz="2000" b="1" dirty="0" err="1" smtClean="0"/>
              <a:t>Pengertian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Kartu</a:t>
            </a:r>
            <a:r>
              <a:rPr lang="en-US" sz="2000" dirty="0" smtClean="0"/>
              <a:t> </a:t>
            </a:r>
            <a:r>
              <a:rPr lang="en-US" sz="2000" dirty="0" err="1" smtClean="0"/>
              <a:t>plastik</a:t>
            </a:r>
            <a:r>
              <a:rPr lang="en-US" sz="2000" dirty="0" smtClean="0"/>
              <a:t> </a:t>
            </a:r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dikeluarkan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bank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non bank yang </a:t>
            </a:r>
            <a:r>
              <a:rPr lang="en-US" sz="2000" dirty="0" err="1" smtClean="0"/>
              <a:t>diberikan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dipergunakan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alat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.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Kartu</a:t>
            </a:r>
            <a:r>
              <a:rPr lang="en-US" sz="2000" dirty="0" smtClean="0"/>
              <a:t> </a:t>
            </a:r>
            <a:r>
              <a:rPr lang="en-US" sz="2000" dirty="0" err="1" smtClean="0"/>
              <a:t>plastik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diuangkan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berbagai</a:t>
            </a:r>
            <a:r>
              <a:rPr lang="en-US" sz="2000" dirty="0" smtClean="0"/>
              <a:t> </a:t>
            </a:r>
            <a:r>
              <a:rPr lang="en-US" sz="2000" dirty="0" err="1" smtClean="0"/>
              <a:t>tempat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ATM.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Kepmen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1251/KMK.013/1988 </a:t>
            </a:r>
            <a:r>
              <a:rPr lang="en-US" sz="2000" dirty="0" err="1" smtClean="0"/>
              <a:t>Tanggal</a:t>
            </a:r>
            <a:r>
              <a:rPr lang="en-US" sz="2000" dirty="0" smtClean="0"/>
              <a:t> 20 </a:t>
            </a:r>
          </a:p>
          <a:p>
            <a:pPr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Desember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r>
              <a:rPr lang="en-US" sz="2000" dirty="0" smtClean="0"/>
              <a:t> </a:t>
            </a:r>
            <a:r>
              <a:rPr lang="en-US" sz="2000" dirty="0" err="1" smtClean="0"/>
              <a:t>plastik</a:t>
            </a:r>
            <a:r>
              <a:rPr lang="en-US" sz="2000" dirty="0" smtClean="0"/>
              <a:t> </a:t>
            </a:r>
            <a:r>
              <a:rPr lang="en-US" sz="2000" dirty="0" err="1" smtClean="0"/>
              <a:t>digolongkan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kelompok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jasa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B. </a:t>
            </a:r>
            <a:r>
              <a:rPr lang="en-US" sz="2000" b="1" dirty="0" err="1" smtClean="0"/>
              <a:t>Pihak-pihak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terlibat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Bank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penerbit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</a:t>
            </a: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2.  </a:t>
            </a:r>
            <a:r>
              <a:rPr lang="en-US" sz="2000" dirty="0" err="1" smtClean="0"/>
              <a:t>Pedagang</a:t>
            </a:r>
            <a:r>
              <a:rPr lang="en-US" sz="2000" dirty="0" smtClean="0"/>
              <a:t> (merchant);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tempat</a:t>
            </a:r>
            <a:r>
              <a:rPr lang="en-US" sz="2000" dirty="0" smtClean="0"/>
              <a:t> </a:t>
            </a:r>
            <a:r>
              <a:rPr lang="en-US" sz="2000" dirty="0" err="1" smtClean="0"/>
              <a:t>belanja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3. </a:t>
            </a:r>
            <a:r>
              <a:rPr lang="en-US" sz="2000" dirty="0" err="1" smtClean="0"/>
              <a:t>Pemegang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r>
              <a:rPr lang="en-US" sz="2000" dirty="0" smtClean="0"/>
              <a:t> (card holder);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yang </a:t>
            </a:r>
            <a:r>
              <a:rPr lang="en-US" sz="2000" dirty="0" err="1" smtClean="0"/>
              <a:t>namanya</a:t>
            </a:r>
            <a:r>
              <a:rPr lang="en-US" sz="2000" dirty="0" smtClean="0"/>
              <a:t> </a:t>
            </a:r>
            <a:r>
              <a:rPr lang="en-US" sz="2000" dirty="0" err="1" smtClean="0"/>
              <a:t>tertera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b="1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C.Jenis-jenis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Kartu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Plastik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1.Charge card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2. Credit card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3. Debit card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4. Cash card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5. Check </a:t>
            </a:r>
            <a:r>
              <a:rPr lang="en-US" sz="2000" dirty="0" err="1" smtClean="0"/>
              <a:t>Gitarantee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D. </a:t>
            </a:r>
            <a:r>
              <a:rPr lang="en-US" sz="2000" b="1" dirty="0" err="1" smtClean="0"/>
              <a:t>Sistem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Kerja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Kartu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Plastik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dirty="0" smtClean="0"/>
              <a:t>1.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</a:t>
            </a:r>
            <a:r>
              <a:rPr lang="en-US" sz="2000" dirty="0" err="1" smtClean="0"/>
              <a:t>mengajukan</a:t>
            </a:r>
            <a:r>
              <a:rPr lang="en-US" sz="2000" dirty="0" smtClean="0"/>
              <a:t> </a:t>
            </a:r>
            <a:r>
              <a:rPr lang="en-US" sz="2000" dirty="0" err="1" smtClean="0"/>
              <a:t>permohonan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pemegang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2. 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menerbitkan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r>
              <a:rPr lang="en-US" sz="2000" dirty="0" smtClean="0"/>
              <a:t>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disetujui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3. </a:t>
            </a:r>
            <a:r>
              <a:rPr lang="en-US" sz="2000" dirty="0" err="1" smtClean="0"/>
              <a:t>Kartu</a:t>
            </a:r>
            <a:r>
              <a:rPr lang="en-US" sz="2000" dirty="0" smtClean="0"/>
              <a:t> </a:t>
            </a:r>
            <a:r>
              <a:rPr lang="en-US" sz="2000" dirty="0" err="1" smtClean="0"/>
              <a:t>plastik</a:t>
            </a:r>
            <a:r>
              <a:rPr lang="en-US" sz="2000" dirty="0" smtClean="0"/>
              <a:t> yang </a:t>
            </a:r>
            <a:r>
              <a:rPr lang="en-US" sz="2000" dirty="0" err="1" smtClean="0"/>
              <a:t>sudah</a:t>
            </a:r>
            <a:r>
              <a:rPr lang="en-US" sz="2000" dirty="0" smtClean="0"/>
              <a:t> </a:t>
            </a:r>
            <a:r>
              <a:rPr lang="en-US" sz="2000" dirty="0" err="1" smtClean="0"/>
              <a:t>disetujui</a:t>
            </a:r>
            <a:r>
              <a:rPr lang="en-US" sz="2000" dirty="0" smtClean="0"/>
              <a:t>,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berbelanja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tempat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bukti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pembayarannya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Sistem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r>
              <a:rPr lang="en-US" sz="2000" dirty="0" smtClean="0"/>
              <a:t> </a:t>
            </a:r>
            <a:r>
              <a:rPr lang="en-US" sz="2000" dirty="0" err="1" smtClean="0"/>
              <a:t>penagihan</a:t>
            </a:r>
            <a:r>
              <a:rPr lang="en-US" sz="2000" dirty="0" smtClean="0"/>
              <a:t> ;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1.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transaksi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menandatangani</a:t>
            </a:r>
            <a:r>
              <a:rPr lang="en-US" sz="2000" dirty="0" smtClean="0"/>
              <a:t> </a:t>
            </a:r>
            <a:r>
              <a:rPr lang="en-US" sz="2000" dirty="0" err="1" smtClean="0"/>
              <a:t>bukti</a:t>
            </a:r>
            <a:r>
              <a:rPr lang="en-US" sz="2000" dirty="0" smtClean="0"/>
              <a:t> </a:t>
            </a:r>
            <a:r>
              <a:rPr lang="en-US" sz="2000" dirty="0" err="1" smtClean="0"/>
              <a:t>transaksi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2. </a:t>
            </a:r>
            <a:r>
              <a:rPr lang="en-US" sz="2000" dirty="0" err="1" smtClean="0"/>
              <a:t>pihak</a:t>
            </a:r>
            <a:r>
              <a:rPr lang="en-US" sz="2000" dirty="0" smtClean="0"/>
              <a:t> </a:t>
            </a:r>
            <a:r>
              <a:rPr lang="en-US" sz="2000" dirty="0" err="1" smtClean="0"/>
              <a:t>pedagang</a:t>
            </a:r>
            <a:r>
              <a:rPr lang="en-US" sz="2000" dirty="0" smtClean="0"/>
              <a:t> </a:t>
            </a:r>
            <a:r>
              <a:rPr lang="en-US" sz="2000" dirty="0" err="1" smtClean="0"/>
              <a:t>menagih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bank/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3. Bank/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membayar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pedagang</a:t>
            </a:r>
            <a:r>
              <a:rPr lang="en-US" sz="2000" dirty="0" smtClean="0"/>
              <a:t>(merchant)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4. Bank </a:t>
            </a:r>
            <a:r>
              <a:rPr lang="en-US" sz="2000" dirty="0" err="1" smtClean="0"/>
              <a:t>menagih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pemegang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5. </a:t>
            </a:r>
            <a:r>
              <a:rPr lang="en-US" sz="2000" dirty="0" err="1" smtClean="0"/>
              <a:t>Pemegang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r>
              <a:rPr lang="en-US" sz="2000" dirty="0" smtClean="0"/>
              <a:t> </a:t>
            </a:r>
            <a:r>
              <a:rPr lang="en-US" sz="2000" dirty="0" err="1" smtClean="0"/>
              <a:t>membayar</a:t>
            </a:r>
            <a:r>
              <a:rPr lang="en-US" sz="2000" dirty="0" smtClean="0"/>
              <a:t> </a:t>
            </a:r>
            <a:r>
              <a:rPr lang="en-US" sz="2000" dirty="0" err="1" smtClean="0"/>
              <a:t>sejuimlah</a:t>
            </a:r>
            <a:r>
              <a:rPr lang="en-US" sz="2000" dirty="0" smtClean="0"/>
              <a:t> nominal yang </a:t>
            </a:r>
            <a:r>
              <a:rPr lang="en-US" sz="2000" dirty="0" err="1" smtClean="0"/>
              <a:t>tertera</a:t>
            </a:r>
            <a:r>
              <a:rPr lang="en-US" sz="2000" dirty="0" smtClean="0"/>
              <a:t>. </a:t>
            </a:r>
            <a:endParaRPr lang="en-US" sz="2000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E. </a:t>
            </a:r>
            <a:r>
              <a:rPr lang="en-US" sz="2000" b="1" dirty="0" err="1" smtClean="0"/>
              <a:t>Keuntungan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Kerugian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Kartu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Kredit</a:t>
            </a:r>
            <a:endParaRPr lang="en-US" sz="2000" b="1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1.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bank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a. </a:t>
            </a:r>
            <a:r>
              <a:rPr lang="en-US" sz="2000" dirty="0" err="1" smtClean="0"/>
              <a:t>Iuran</a:t>
            </a:r>
            <a:r>
              <a:rPr lang="en-US" sz="2000" dirty="0" smtClean="0"/>
              <a:t> </a:t>
            </a:r>
            <a:r>
              <a:rPr lang="en-US" sz="2000" dirty="0" err="1" smtClean="0"/>
              <a:t>tahunan</a:t>
            </a:r>
            <a:r>
              <a:rPr lang="en-US" sz="2000" dirty="0" smtClean="0"/>
              <a:t> </a:t>
            </a:r>
            <a:r>
              <a:rPr lang="en-US" sz="2000" dirty="0" err="1" smtClean="0"/>
              <a:t>dikenakan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pemegang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b. </a:t>
            </a:r>
            <a:r>
              <a:rPr lang="en-US" sz="2000" dirty="0" err="1" smtClean="0"/>
              <a:t>Bunga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dikenakan</a:t>
            </a:r>
            <a:r>
              <a:rPr lang="en-US" sz="2000" dirty="0" smtClean="0"/>
              <a:t> </a:t>
            </a:r>
            <a:r>
              <a:rPr lang="en-US" sz="2000" dirty="0" err="1" smtClean="0"/>
              <a:t>saat</a:t>
            </a:r>
            <a:r>
              <a:rPr lang="en-US" sz="2000" dirty="0" smtClean="0"/>
              <a:t> </a:t>
            </a:r>
            <a:r>
              <a:rPr lang="en-US" sz="2000" dirty="0" err="1" smtClean="0"/>
              <a:t>berbelanja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smtClean="0"/>
              <a:t>c. </a:t>
            </a:r>
            <a:r>
              <a:rPr lang="en-US" sz="2000" dirty="0" err="1" smtClean="0"/>
              <a:t>Biaya</a:t>
            </a:r>
            <a:r>
              <a:rPr lang="en-US" sz="2000" dirty="0" smtClean="0"/>
              <a:t> </a:t>
            </a:r>
            <a:r>
              <a:rPr lang="en-US" sz="2000" dirty="0" err="1" smtClean="0"/>
              <a:t>administrasi</a:t>
            </a:r>
            <a:r>
              <a:rPr lang="en-US" sz="2000" dirty="0" smtClean="0"/>
              <a:t> </a:t>
            </a:r>
            <a:r>
              <a:rPr lang="en-US" sz="2000" dirty="0" err="1" smtClean="0"/>
              <a:t>saat</a:t>
            </a:r>
            <a:r>
              <a:rPr lang="en-US" sz="2000" dirty="0" smtClean="0"/>
              <a:t> </a:t>
            </a:r>
            <a:r>
              <a:rPr lang="en-US" sz="2000" dirty="0" err="1" smtClean="0"/>
              <a:t>menarik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ATM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d. </a:t>
            </a:r>
            <a:r>
              <a:rPr lang="en-US" sz="2000" dirty="0" err="1" smtClean="0"/>
              <a:t>Biaya</a:t>
            </a:r>
            <a:r>
              <a:rPr lang="en-US" sz="2000" dirty="0" smtClean="0"/>
              <a:t> </a:t>
            </a:r>
            <a:r>
              <a:rPr lang="en-US" sz="2000" dirty="0" err="1" smtClean="0"/>
              <a:t>denda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keterlambatan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2.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pemegang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a. </a:t>
            </a:r>
            <a:r>
              <a:rPr lang="en-US" sz="2000" dirty="0" err="1" smtClean="0"/>
              <a:t>Kemudahan</a:t>
            </a:r>
            <a:r>
              <a:rPr lang="en-US" sz="2000" dirty="0" smtClean="0"/>
              <a:t> </a:t>
            </a:r>
            <a:r>
              <a:rPr lang="en-US" sz="2000" dirty="0" err="1" smtClean="0"/>
              <a:t>berbelanja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b. </a:t>
            </a:r>
            <a:r>
              <a:rPr lang="en-US" sz="2000" dirty="0" err="1" smtClean="0"/>
              <a:t>Kemudahan</a:t>
            </a:r>
            <a:r>
              <a:rPr lang="en-US" sz="2000" dirty="0" smtClean="0"/>
              <a:t> </a:t>
            </a:r>
            <a:r>
              <a:rPr lang="en-US" sz="2000" dirty="0" err="1" smtClean="0"/>
              <a:t>memperoleh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 </a:t>
            </a:r>
            <a:r>
              <a:rPr lang="en-US" sz="2000" dirty="0" err="1" smtClean="0"/>
              <a:t>selama</a:t>
            </a:r>
            <a:r>
              <a:rPr lang="en-US" sz="2000" dirty="0" smtClean="0"/>
              <a:t> 24 jam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c. </a:t>
            </a:r>
            <a:r>
              <a:rPr lang="en-US" sz="2000" dirty="0" err="1" smtClean="0"/>
              <a:t>Adanya</a:t>
            </a:r>
            <a:r>
              <a:rPr lang="en-US" sz="2000" dirty="0" smtClean="0"/>
              <a:t> </a:t>
            </a:r>
            <a:r>
              <a:rPr lang="en-US" sz="2000" dirty="0" err="1" smtClean="0"/>
              <a:t>kesan</a:t>
            </a:r>
            <a:r>
              <a:rPr lang="en-US" sz="2000" dirty="0" smtClean="0"/>
              <a:t> </a:t>
            </a:r>
            <a:r>
              <a:rPr lang="en-US" sz="2000" dirty="0" err="1" smtClean="0"/>
              <a:t>bonafiditas</a:t>
            </a:r>
            <a:r>
              <a:rPr lang="en-US" sz="2000" dirty="0" smtClean="0"/>
              <a:t>/</a:t>
            </a:r>
            <a:r>
              <a:rPr lang="en-US" sz="2000" dirty="0" err="1" smtClean="0"/>
              <a:t>kebanggaan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3. </a:t>
            </a:r>
            <a:r>
              <a:rPr lang="en-US" sz="2000" dirty="0" err="1" smtClean="0"/>
              <a:t>Keuntungan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merchant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a.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meningkatkan</a:t>
            </a:r>
            <a:r>
              <a:rPr lang="en-US" sz="2000" dirty="0" smtClean="0"/>
              <a:t> </a:t>
            </a:r>
            <a:r>
              <a:rPr lang="en-US" sz="2000" dirty="0" err="1" smtClean="0"/>
              <a:t>omset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penjualan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b.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pelanggan,sehingga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kembali</a:t>
            </a:r>
            <a:r>
              <a:rPr lang="en-US" sz="2000" dirty="0" smtClean="0"/>
              <a:t> </a:t>
            </a:r>
            <a:r>
              <a:rPr lang="en-US" sz="2000" dirty="0" err="1" smtClean="0"/>
              <a:t>belanja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c.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lainnya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2000" dirty="0" smtClean="0"/>
              <a:t>	1.Kerugian </a:t>
            </a:r>
            <a:r>
              <a:rPr lang="en-US" sz="2000" dirty="0" err="1" smtClean="0"/>
              <a:t>bagi</a:t>
            </a:r>
            <a:r>
              <a:rPr lang="en-US" sz="2000" dirty="0" smtClean="0"/>
              <a:t> bank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lembaga</a:t>
            </a:r>
            <a:r>
              <a:rPr lang="en-US" sz="2000" dirty="0" smtClean="0"/>
              <a:t> </a:t>
            </a:r>
            <a:r>
              <a:rPr lang="en-US" sz="2000" dirty="0" err="1" smtClean="0"/>
              <a:t>pembiayaan</a:t>
            </a:r>
            <a:endParaRPr lang="en-US" sz="2000" dirty="0" smtClean="0"/>
          </a:p>
          <a:p>
            <a:pPr marL="857250" lvl="1" indent="-457200">
              <a:buNone/>
            </a:pPr>
            <a:r>
              <a:rPr lang="en-US" sz="1600" dirty="0" smtClean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terjadi</a:t>
            </a:r>
            <a:r>
              <a:rPr lang="en-US" sz="2000" dirty="0" smtClean="0"/>
              <a:t> </a:t>
            </a:r>
            <a:r>
              <a:rPr lang="en-US" sz="2000" dirty="0" err="1" smtClean="0"/>
              <a:t>kemacetan</a:t>
            </a:r>
            <a:r>
              <a:rPr lang="en-US" sz="2000" dirty="0" smtClean="0"/>
              <a:t>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berbelanja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</a:p>
          <a:p>
            <a:pPr marL="857250" lvl="1" indent="-457200"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</a:t>
            </a:r>
            <a:r>
              <a:rPr lang="en-US" sz="2000" dirty="0" err="1" smtClean="0"/>
              <a:t>mengambil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r>
              <a:rPr lang="en-US" sz="2000" dirty="0" smtClean="0"/>
              <a:t> </a:t>
            </a:r>
            <a:r>
              <a:rPr lang="en-US" sz="2000" dirty="0" err="1" smtClean="0"/>
              <a:t>sulit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ditagih</a:t>
            </a:r>
            <a:r>
              <a:rPr lang="en-US" sz="2000" dirty="0" smtClean="0"/>
              <a:t>.</a:t>
            </a:r>
          </a:p>
          <a:p>
            <a:pPr marL="857250" lvl="1" indent="-457200">
              <a:buNone/>
            </a:pPr>
            <a:endParaRPr lang="en-US" sz="2000" dirty="0" smtClean="0"/>
          </a:p>
          <a:p>
            <a:pPr marL="857250" lvl="1" indent="-457200">
              <a:buNone/>
            </a:pPr>
            <a:r>
              <a:rPr lang="en-US" sz="2000" dirty="0" smtClean="0"/>
              <a:t>2. </a:t>
            </a:r>
            <a:r>
              <a:rPr lang="en-US" sz="2000" dirty="0" err="1" smtClean="0"/>
              <a:t>Kerugian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</a:t>
            </a:r>
            <a:r>
              <a:rPr lang="en-US" sz="2000" dirty="0" err="1" smtClean="0"/>
              <a:t>pemegang</a:t>
            </a:r>
            <a:r>
              <a:rPr lang="en-US" sz="2000" dirty="0" smtClean="0"/>
              <a:t> </a:t>
            </a:r>
            <a:r>
              <a:rPr lang="en-US" sz="2000" dirty="0" err="1" smtClean="0"/>
              <a:t>kartu</a:t>
            </a:r>
            <a:endParaRPr lang="en-US" sz="2000" dirty="0" smtClean="0"/>
          </a:p>
          <a:p>
            <a:pPr marL="857250" lvl="1" indent="-457200"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</a:t>
            </a:r>
            <a:r>
              <a:rPr lang="en-US" sz="2000" dirty="0" err="1" smtClean="0"/>
              <a:t>boros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berbelanja</a:t>
            </a:r>
            <a:r>
              <a:rPr lang="en-US" sz="2000" dirty="0" smtClean="0"/>
              <a:t>, </a:t>
            </a:r>
            <a:r>
              <a:rPr lang="en-US" sz="2000" dirty="0" err="1" smtClean="0"/>
              <a:t>karena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mengeluarkan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</a:t>
            </a:r>
            <a:r>
              <a:rPr lang="en-US" sz="2000" dirty="0" err="1" smtClean="0"/>
              <a:t>tunai</a:t>
            </a:r>
            <a:endParaRPr lang="en-US" sz="2000" dirty="0" smtClean="0"/>
          </a:p>
          <a:p>
            <a:pPr marL="857250" lvl="1" indent="-457200"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Nasabah</a:t>
            </a:r>
            <a:r>
              <a:rPr lang="en-US" sz="2000" dirty="0" smtClean="0"/>
              <a:t> </a:t>
            </a:r>
            <a:r>
              <a:rPr lang="en-US" sz="2000" dirty="0" err="1" smtClean="0"/>
              <a:t>dikenakan</a:t>
            </a:r>
            <a:r>
              <a:rPr lang="en-US" sz="2000" dirty="0" smtClean="0"/>
              <a:t> </a:t>
            </a:r>
            <a:r>
              <a:rPr lang="en-US" sz="2000" dirty="0" err="1" smtClean="0"/>
              <a:t>biaya</a:t>
            </a:r>
            <a:r>
              <a:rPr lang="en-US" sz="2000" dirty="0" smtClean="0"/>
              <a:t> </a:t>
            </a:r>
            <a:r>
              <a:rPr lang="en-US" sz="2000" dirty="0" err="1" smtClean="0"/>
              <a:t>tambahan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pedagang</a:t>
            </a:r>
            <a:r>
              <a:rPr lang="en-US" sz="2000" dirty="0" smtClean="0"/>
              <a:t>.</a:t>
            </a:r>
          </a:p>
          <a:p>
            <a:pPr marL="857250" lvl="1" indent="-457200">
              <a:buNone/>
            </a:pPr>
            <a:endParaRPr lang="en-US" sz="2000" dirty="0" smtClean="0"/>
          </a:p>
          <a:p>
            <a:pPr marL="857250" lvl="1" indent="-457200">
              <a:buNone/>
            </a:pPr>
            <a:r>
              <a:rPr lang="en-US" sz="2000" dirty="0" smtClean="0"/>
              <a:t> </a:t>
            </a:r>
          </a:p>
          <a:p>
            <a:pPr marL="857250" lvl="1" indent="-457200">
              <a:buNone/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Alasan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melakukan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merger,konsolidasi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akuisisi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a.Masalah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kesehatan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Apabila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sudah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dinyatakan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sehat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Indonesia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beberapa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periode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sebaiknya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melakukan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merger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sehat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melakukan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konsolidasi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sama-sama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sehat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serta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pula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diakuisisi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lain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berminat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b.Modal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dimiliki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relatif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kecil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sehingga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melakukan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ekspansi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terlalu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sulit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c.Manajemen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sembrawut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kurang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profesional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sehingga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perusahaan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merugi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sulit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berkembang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d.Administrasi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kurang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teratur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masih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tradisional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e.Ingin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menguasai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pasar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4800" dirty="0" smtClean="0">
                <a:latin typeface="Blackadder ITC" pitchFamily="82" charset="0"/>
              </a:rPr>
              <a:t>                                </a:t>
            </a:r>
            <a:r>
              <a:rPr lang="id-ID" sz="4800" dirty="0" smtClean="0">
                <a:latin typeface="Blackadder ITC" pitchFamily="82" charset="0"/>
              </a:rPr>
              <a:t>Terima </a:t>
            </a:r>
            <a:r>
              <a:rPr lang="id-ID" sz="4800" dirty="0" smtClean="0">
                <a:latin typeface="Blackadder ITC" pitchFamily="82" charset="0"/>
              </a:rPr>
              <a:t>kasih</a:t>
            </a:r>
            <a:endParaRPr lang="en-US" sz="4800" dirty="0">
              <a:latin typeface="Blackadder ITC" pitchFamily="82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81138" y="1343025"/>
          <a:ext cx="5716587" cy="2892425"/>
        </p:xfrm>
        <a:graphic>
          <a:graphicData uri="http://schemas.openxmlformats.org/presentationml/2006/ole">
            <p:oleObj spid="_x0000_s1026" name="Clip" r:id="rId3" imgW="6484320" imgH="2277720" progId="">
              <p:embed/>
            </p:oleObj>
          </a:graphicData>
        </a:graphic>
      </p:graphicFrame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1615559" y="4707330"/>
            <a:ext cx="5576923" cy="86481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SAMPAI JUMPA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B.Sumber-Sumber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Dana Bank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Pengertian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Sumber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Dana Bank</a:t>
            </a: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Usaha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menghimpun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membiayai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operasinya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Perolehan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tergantung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bank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itu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sendiri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apakah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secara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pinjaman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titipan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masyarakat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lembaga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lainnya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membiayai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operasinya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diperoleh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modal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sendiri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yaitu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mengeluarkan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menjual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saham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Perolehan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disesuaikan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tujuan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penggunaan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</TotalTime>
  <Words>1856</Words>
  <Application>Microsoft Office PowerPoint</Application>
  <PresentationFormat>On-screen Show (4:3)</PresentationFormat>
  <Paragraphs>1273</Paragraphs>
  <Slides>80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2" baseType="lpstr">
      <vt:lpstr>Office Theme</vt:lpstr>
      <vt:lpstr>Clip</vt:lpstr>
      <vt:lpstr>Slide 1</vt:lpstr>
      <vt:lpstr>A.Ruang Lingkup Lembaga Keuangan Bank </vt:lpstr>
      <vt:lpstr>Slide 3</vt:lpstr>
      <vt:lpstr>LEMBAGA KEUANGAN</vt:lpstr>
      <vt:lpstr>Slide 5</vt:lpstr>
      <vt:lpstr>Slide 6</vt:lpstr>
      <vt:lpstr>Slide 7</vt:lpstr>
      <vt:lpstr>Slide 8</vt:lpstr>
      <vt:lpstr>B.Sumber-Sumber Dana Bank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Laporan Rekening Koran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BANK SENTRAL (BANK INDONESIA)</vt:lpstr>
      <vt:lpstr>Slide 32</vt:lpstr>
      <vt:lpstr>Slide 33</vt:lpstr>
      <vt:lpstr>Slide 34</vt:lpstr>
      <vt:lpstr>Slide 35</vt:lpstr>
      <vt:lpstr>Slide 36</vt:lpstr>
      <vt:lpstr>Slide 37</vt:lpstr>
      <vt:lpstr>BANK UMUM (GENERAL BANKS)</vt:lpstr>
      <vt:lpstr>Slide 39</vt:lpstr>
      <vt:lpstr>BANK PERKREDITAN RAKYAT(CREDIT-GRANTING BANKS)(BPR)</vt:lpstr>
      <vt:lpstr>Slide 41</vt:lpstr>
      <vt:lpstr>C. LEMBAGA KEUANGAN BUKAN BANK (LKBB)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</vt:vector>
  </TitlesOfParts>
  <Company>Personal 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Personal</dc:creator>
  <cp:lastModifiedBy>Personal</cp:lastModifiedBy>
  <cp:revision>277</cp:revision>
  <dcterms:created xsi:type="dcterms:W3CDTF">2018-02-28T13:36:34Z</dcterms:created>
  <dcterms:modified xsi:type="dcterms:W3CDTF">2018-03-25T17:14:36Z</dcterms:modified>
</cp:coreProperties>
</file>