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theme/theme5.xml" ContentType="application/vnd.openxmlformats-officedocument.them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bleStyles.xml" ContentType="application/vnd.openxmlformats-officedocument.presentationml.tableStyles+xml"/>
  <Override PartName="/ppt/slides/slide147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s/slide139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1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20" r:id="rId3"/>
    <p:sldMasterId id="2147483732" r:id="rId4"/>
  </p:sldMasterIdLst>
  <p:notesMasterIdLst>
    <p:notesMasterId r:id="rId161"/>
  </p:notesMasterIdLst>
  <p:handoutMasterIdLst>
    <p:handoutMasterId r:id="rId162"/>
  </p:handoutMasterIdLst>
  <p:sldIdLst>
    <p:sldId id="256" r:id="rId5"/>
    <p:sldId id="257" r:id="rId6"/>
    <p:sldId id="258" r:id="rId7"/>
    <p:sldId id="259" r:id="rId8"/>
    <p:sldId id="271" r:id="rId9"/>
    <p:sldId id="270" r:id="rId10"/>
    <p:sldId id="260" r:id="rId11"/>
    <p:sldId id="263" r:id="rId12"/>
    <p:sldId id="265" r:id="rId13"/>
    <p:sldId id="266" r:id="rId14"/>
    <p:sldId id="264" r:id="rId15"/>
    <p:sldId id="261" r:id="rId16"/>
    <p:sldId id="267" r:id="rId17"/>
    <p:sldId id="262" r:id="rId18"/>
    <p:sldId id="269" r:id="rId19"/>
    <p:sldId id="268" r:id="rId20"/>
    <p:sldId id="272" r:id="rId21"/>
    <p:sldId id="275" r:id="rId22"/>
    <p:sldId id="273" r:id="rId23"/>
    <p:sldId id="274" r:id="rId24"/>
    <p:sldId id="277" r:id="rId25"/>
    <p:sldId id="382" r:id="rId26"/>
    <p:sldId id="278" r:id="rId27"/>
    <p:sldId id="284" r:id="rId28"/>
    <p:sldId id="279" r:id="rId29"/>
    <p:sldId id="292" r:id="rId30"/>
    <p:sldId id="280" r:id="rId31"/>
    <p:sldId id="281" r:id="rId32"/>
    <p:sldId id="282" r:id="rId33"/>
    <p:sldId id="285" r:id="rId34"/>
    <p:sldId id="283" r:id="rId35"/>
    <p:sldId id="288" r:id="rId36"/>
    <p:sldId id="289" r:id="rId37"/>
    <p:sldId id="286" r:id="rId38"/>
    <p:sldId id="287" r:id="rId39"/>
    <p:sldId id="290" r:id="rId40"/>
    <p:sldId id="291" r:id="rId41"/>
    <p:sldId id="307" r:id="rId42"/>
    <p:sldId id="308" r:id="rId43"/>
    <p:sldId id="309" r:id="rId44"/>
    <p:sldId id="313" r:id="rId45"/>
    <p:sldId id="310" r:id="rId46"/>
    <p:sldId id="386" r:id="rId47"/>
    <p:sldId id="311" r:id="rId48"/>
    <p:sldId id="312" r:id="rId49"/>
    <p:sldId id="317" r:id="rId50"/>
    <p:sldId id="318" r:id="rId51"/>
    <p:sldId id="306" r:id="rId52"/>
    <p:sldId id="293" r:id="rId53"/>
    <p:sldId id="298" r:id="rId54"/>
    <p:sldId id="294" r:id="rId55"/>
    <p:sldId id="295" r:id="rId56"/>
    <p:sldId id="296" r:id="rId57"/>
    <p:sldId id="297" r:id="rId58"/>
    <p:sldId id="320" r:id="rId59"/>
    <p:sldId id="322" r:id="rId60"/>
    <p:sldId id="323" r:id="rId61"/>
    <p:sldId id="324" r:id="rId62"/>
    <p:sldId id="387" r:id="rId63"/>
    <p:sldId id="325" r:id="rId64"/>
    <p:sldId id="388" r:id="rId65"/>
    <p:sldId id="326" r:id="rId66"/>
    <p:sldId id="327" r:id="rId67"/>
    <p:sldId id="328" r:id="rId68"/>
    <p:sldId id="329" r:id="rId69"/>
    <p:sldId id="330" r:id="rId70"/>
    <p:sldId id="331" r:id="rId71"/>
    <p:sldId id="333" r:id="rId72"/>
    <p:sldId id="335" r:id="rId73"/>
    <p:sldId id="336" r:id="rId74"/>
    <p:sldId id="337" r:id="rId75"/>
    <p:sldId id="338" r:id="rId76"/>
    <p:sldId id="339" r:id="rId77"/>
    <p:sldId id="340" r:id="rId78"/>
    <p:sldId id="341" r:id="rId79"/>
    <p:sldId id="342" r:id="rId80"/>
    <p:sldId id="299" r:id="rId81"/>
    <p:sldId id="300" r:id="rId82"/>
    <p:sldId id="301" r:id="rId83"/>
    <p:sldId id="302" r:id="rId84"/>
    <p:sldId id="303" r:id="rId85"/>
    <p:sldId id="344" r:id="rId86"/>
    <p:sldId id="347" r:id="rId87"/>
    <p:sldId id="345" r:id="rId88"/>
    <p:sldId id="348" r:id="rId89"/>
    <p:sldId id="346" r:id="rId90"/>
    <p:sldId id="389" r:id="rId91"/>
    <p:sldId id="343" r:id="rId92"/>
    <p:sldId id="304" r:id="rId93"/>
    <p:sldId id="349" r:id="rId94"/>
    <p:sldId id="350" r:id="rId95"/>
    <p:sldId id="351" r:id="rId96"/>
    <p:sldId id="352" r:id="rId97"/>
    <p:sldId id="390" r:id="rId98"/>
    <p:sldId id="305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7" r:id="rId113"/>
    <p:sldId id="368" r:id="rId114"/>
    <p:sldId id="366" r:id="rId115"/>
    <p:sldId id="369" r:id="rId116"/>
    <p:sldId id="370" r:id="rId117"/>
    <p:sldId id="371" r:id="rId118"/>
    <p:sldId id="372" r:id="rId119"/>
    <p:sldId id="414" r:id="rId120"/>
    <p:sldId id="373" r:id="rId121"/>
    <p:sldId id="374" r:id="rId122"/>
    <p:sldId id="415" r:id="rId123"/>
    <p:sldId id="417" r:id="rId124"/>
    <p:sldId id="418" r:id="rId125"/>
    <p:sldId id="420" r:id="rId126"/>
    <p:sldId id="416" r:id="rId127"/>
    <p:sldId id="421" r:id="rId128"/>
    <p:sldId id="375" r:id="rId129"/>
    <p:sldId id="413" r:id="rId130"/>
    <p:sldId id="376" r:id="rId131"/>
    <p:sldId id="377" r:id="rId132"/>
    <p:sldId id="391" r:id="rId133"/>
    <p:sldId id="378" r:id="rId134"/>
    <p:sldId id="379" r:id="rId135"/>
    <p:sldId id="380" r:id="rId136"/>
    <p:sldId id="38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5" r:id="rId147"/>
    <p:sldId id="410" r:id="rId148"/>
    <p:sldId id="406" r:id="rId149"/>
    <p:sldId id="407" r:id="rId150"/>
    <p:sldId id="408" r:id="rId151"/>
    <p:sldId id="409" r:id="rId152"/>
    <p:sldId id="401" r:id="rId153"/>
    <p:sldId id="402" r:id="rId154"/>
    <p:sldId id="411" r:id="rId155"/>
    <p:sldId id="412" r:id="rId156"/>
    <p:sldId id="404" r:id="rId157"/>
    <p:sldId id="383" r:id="rId158"/>
    <p:sldId id="384" r:id="rId159"/>
    <p:sldId id="385" r:id="rId1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FF"/>
    <a:srgbClr val="FF33CC"/>
    <a:srgbClr val="0000CC"/>
    <a:srgbClr val="990099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22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38" Type="http://schemas.openxmlformats.org/officeDocument/2006/relationships/slide" Target="slides/slide134.xml"/><Relationship Id="rId154" Type="http://schemas.openxmlformats.org/officeDocument/2006/relationships/slide" Target="slides/slide150.xml"/><Relationship Id="rId159" Type="http://schemas.openxmlformats.org/officeDocument/2006/relationships/slide" Target="slides/slide155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144" Type="http://schemas.openxmlformats.org/officeDocument/2006/relationships/slide" Target="slides/slide140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65" Type="http://schemas.openxmlformats.org/officeDocument/2006/relationships/theme" Target="theme/theme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55" Type="http://schemas.openxmlformats.org/officeDocument/2006/relationships/slide" Target="slides/slide15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45" Type="http://schemas.openxmlformats.org/officeDocument/2006/relationships/slide" Target="slides/slide141.xml"/><Relationship Id="rId161" Type="http://schemas.openxmlformats.org/officeDocument/2006/relationships/notesMaster" Target="notesMasters/notesMaster1.xml"/><Relationship Id="rId16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51" Type="http://schemas.openxmlformats.org/officeDocument/2006/relationships/slide" Target="slides/slide147.xml"/><Relationship Id="rId156" Type="http://schemas.openxmlformats.org/officeDocument/2006/relationships/slide" Target="slides/slide152.xml"/><Relationship Id="rId16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slide" Target="slides/slide14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16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52" Type="http://schemas.openxmlformats.org/officeDocument/2006/relationships/slide" Target="slides/slide14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DFEB5-DEF9-4FC3-9CB7-4D61C03AFB2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B12C2-B0B9-46A6-B774-7EEC592BA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D43FC-A9D9-4B82-8CBB-C2E517417BE1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3B43-6305-42AA-B3AA-0B41D5E65B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3B43-6305-42AA-B3AA-0B41D5E65B4F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63B3791-BED4-4677-B4AE-E54C1916B93E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30460F-4B12-459C-8F2F-10B8509634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8.jpeg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3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jpe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8.jpe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3786150" y="0"/>
            <a:ext cx="5357850" cy="3643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2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AKUNTANSI</a:t>
            </a:r>
          </a:p>
          <a:p>
            <a:pPr algn="ctr" rtl="0"/>
            <a:r>
              <a:rPr lang="en-US" sz="2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KEUANGAN</a:t>
            </a:r>
          </a:p>
          <a:p>
            <a:pPr algn="ctr" rtl="0"/>
            <a:r>
              <a:rPr lang="en-US" sz="2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LANJUTAN 1</a:t>
            </a:r>
            <a:endParaRPr lang="en-US" sz="2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" name="Picture 5" descr="pe0387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643306" cy="3643314"/>
          </a:xfrm>
          <a:prstGeom prst="rect">
            <a:avLst/>
          </a:prstGeom>
          <a:noFill/>
          <a:ln/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785786" y="5967731"/>
            <a:ext cx="7858180" cy="52322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latin typeface="Forte" pitchFamily="66" charset="0"/>
              </a:rPr>
              <a:t>Presented  By  : </a:t>
            </a:r>
            <a:r>
              <a:rPr lang="en-US" sz="2800" dirty="0" err="1" smtClean="0">
                <a:latin typeface="Forte" pitchFamily="66" charset="0"/>
              </a:rPr>
              <a:t>Sotarduga</a:t>
            </a:r>
            <a:r>
              <a:rPr lang="en-US" sz="2800" dirty="0" smtClean="0">
                <a:latin typeface="Forte" pitchFamily="66" charset="0"/>
              </a:rPr>
              <a:t> </a:t>
            </a:r>
            <a:r>
              <a:rPr lang="en-US" sz="2800" dirty="0" err="1">
                <a:latin typeface="Forte" pitchFamily="66" charset="0"/>
              </a:rPr>
              <a:t>S</a:t>
            </a:r>
            <a:r>
              <a:rPr lang="en-US" sz="2800" dirty="0" err="1" smtClean="0">
                <a:latin typeface="Forte" pitchFamily="66" charset="0"/>
              </a:rPr>
              <a:t>ihombing</a:t>
            </a:r>
            <a:r>
              <a:rPr lang="en-US" sz="2800" dirty="0" smtClean="0">
                <a:latin typeface="Forte" pitchFamily="66" charset="0"/>
              </a:rPr>
              <a:t>, </a:t>
            </a:r>
            <a:r>
              <a:rPr lang="en-US" sz="2800" dirty="0" err="1" smtClean="0">
                <a:latin typeface="Forte" pitchFamily="66" charset="0"/>
              </a:rPr>
              <a:t>S.Pd</a:t>
            </a:r>
            <a:r>
              <a:rPr lang="en-US" sz="2800" dirty="0" smtClean="0">
                <a:latin typeface="Forte" pitchFamily="66" charset="0"/>
              </a:rPr>
              <a:t>. ,MM</a:t>
            </a:r>
            <a:endParaRPr lang="en-US" sz="2800" dirty="0">
              <a:latin typeface="Forte" pitchFamily="66" charset="0"/>
            </a:endParaRPr>
          </a:p>
        </p:txBody>
      </p:sp>
      <p:pic>
        <p:nvPicPr>
          <p:cNvPr id="7170" name="Picture 2" descr="http://bookimg.store.co.id/modules/store/images/akuntansi_PRAKAKT2KERTASKER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786190"/>
            <a:ext cx="1785950" cy="1928826"/>
          </a:xfrm>
          <a:prstGeom prst="rect">
            <a:avLst/>
          </a:prstGeom>
          <a:noFill/>
        </p:spPr>
      </p:pic>
      <p:pic>
        <p:nvPicPr>
          <p:cNvPr id="7172" name="Picture 4" descr="http://4.bp.blogspot.com/-8voLOymg4vQ/TtX4hM9Qb1I/AAAAAAAAAOI/CWNZ9UPp_I8/s400/advanced-account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643314"/>
            <a:ext cx="2071670" cy="2071702"/>
          </a:xfrm>
          <a:prstGeom prst="rect">
            <a:avLst/>
          </a:prstGeom>
          <a:noFill/>
        </p:spPr>
      </p:pic>
      <p:pic>
        <p:nvPicPr>
          <p:cNvPr id="10" name="Picture 9" descr="http://t2.gstatic.com/images?q=tbn:ANd9GcQXLlE8vfkIvbRettUlMV-5MMcLrf56jCrXQvobSNjYD1aOWFXSV066OG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714752"/>
            <a:ext cx="242889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t0.gstatic.com/images?q=tbn:ANd9GcQd10lnYLNTC7uwuFf6E1qFQ7VkRmy2TyMhoGwSjWtKo_M87i1Nluov1o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928934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186766" cy="5929354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SEKUTU PASIF</a:t>
            </a:r>
          </a:p>
          <a:p>
            <a:pPr algn="ctr">
              <a:buNone/>
            </a:pPr>
            <a:r>
              <a:rPr lang="en-US" dirty="0" smtClean="0"/>
              <a:t>(Silent Partner)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pasif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komanditer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diam</a:t>
            </a:r>
            <a:r>
              <a:rPr lang="en-US" b="1" dirty="0" smtClean="0"/>
              <a:t> </a:t>
            </a:r>
            <a:r>
              <a:rPr lang="en-US" b="1" dirty="0" err="1" smtClean="0"/>
              <a:t>adalah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 yang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ikut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mengelola</a:t>
            </a:r>
            <a:r>
              <a:rPr lang="en-US" b="1" dirty="0" smtClean="0"/>
              <a:t> </a:t>
            </a:r>
            <a:r>
              <a:rPr lang="en-US" b="1" dirty="0" err="1" smtClean="0"/>
              <a:t>perusahaan</a:t>
            </a:r>
            <a:r>
              <a:rPr lang="en-US" b="1" dirty="0" smtClean="0"/>
              <a:t>.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bertanggung</a:t>
            </a:r>
            <a:r>
              <a:rPr lang="en-US" b="1" dirty="0" smtClean="0"/>
              <a:t> </a:t>
            </a:r>
            <a:r>
              <a:rPr lang="en-US" b="1" dirty="0" err="1" smtClean="0"/>
              <a:t>jawab</a:t>
            </a:r>
            <a:r>
              <a:rPr lang="en-US" b="1" dirty="0" smtClean="0"/>
              <a:t> </a:t>
            </a:r>
            <a:r>
              <a:rPr lang="en-US" b="1" dirty="0" err="1" smtClean="0"/>
              <a:t>terbatas</a:t>
            </a:r>
            <a:r>
              <a:rPr lang="en-US" b="1" dirty="0" smtClean="0"/>
              <a:t> </a:t>
            </a:r>
            <a:r>
              <a:rPr lang="en-US" b="1" dirty="0" err="1" smtClean="0"/>
              <a:t>sebesar</a:t>
            </a:r>
            <a:r>
              <a:rPr lang="en-US" b="1" dirty="0" smtClean="0"/>
              <a:t>  modal </a:t>
            </a:r>
          </a:p>
          <a:p>
            <a:pPr>
              <a:buNone/>
            </a:pPr>
            <a:r>
              <a:rPr lang="en-US" b="1" dirty="0" smtClean="0"/>
              <a:t>yang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tanam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persekutuan</a:t>
            </a:r>
            <a:r>
              <a:rPr lang="en-US" b="1" dirty="0" smtClean="0"/>
              <a:t>.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pasif</a:t>
            </a:r>
            <a:r>
              <a:rPr lang="en-US" b="1" dirty="0" smtClean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 </a:t>
            </a:r>
            <a:r>
              <a:rPr lang="en-US" b="1" dirty="0" err="1" smtClean="0"/>
              <a:t>hanya</a:t>
            </a:r>
            <a:r>
              <a:rPr lang="en-US" b="1" dirty="0" smtClean="0"/>
              <a:t> </a:t>
            </a:r>
            <a:r>
              <a:rPr lang="en-US" b="1" dirty="0" err="1" smtClean="0"/>
              <a:t>menanam</a:t>
            </a:r>
            <a:r>
              <a:rPr lang="en-US" b="1" dirty="0" smtClean="0"/>
              <a:t> modal </a:t>
            </a:r>
            <a:r>
              <a:rPr lang="en-US" b="1" dirty="0" err="1" smtClean="0"/>
              <a:t>saja</a:t>
            </a:r>
            <a:r>
              <a:rPr lang="en-US" sz="2400" b="1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t3.gstatic.com/images?q=tbn:ANd9GcQ_F1jyFw8SL80dAOLrSQif2fe1II_qVqJcZAaPQC0IlfWErKjuA3d0a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214290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CONTOH 2:</a:t>
            </a:r>
          </a:p>
          <a:p>
            <a:pPr>
              <a:buNone/>
            </a:pPr>
            <a:r>
              <a:rPr lang="en-US" sz="2400" dirty="0" smtClean="0"/>
              <a:t>AMRI </a:t>
            </a:r>
            <a:r>
              <a:rPr lang="en-US" sz="2400" dirty="0" err="1" smtClean="0"/>
              <a:t>dan</a:t>
            </a:r>
            <a:r>
              <a:rPr lang="en-US" sz="2400" dirty="0" smtClean="0"/>
              <a:t> BUDI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firma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masing</a:t>
            </a:r>
            <a:r>
              <a:rPr lang="en-US" sz="2400" dirty="0" smtClean="0"/>
              <a:t> –</a:t>
            </a:r>
          </a:p>
          <a:p>
            <a:pPr>
              <a:buNone/>
            </a:pPr>
            <a:r>
              <a:rPr lang="en-US" sz="2400" dirty="0" err="1" smtClean="0"/>
              <a:t>masing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40.000.000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20.000.000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membagi</a:t>
            </a:r>
            <a:r>
              <a:rPr lang="en-US" sz="2400" dirty="0" smtClean="0"/>
              <a:t> </a:t>
            </a:r>
            <a:r>
              <a:rPr lang="en-US" sz="2400" dirty="0" err="1" smtClean="0"/>
              <a:t>laba</a:t>
            </a:r>
            <a:r>
              <a:rPr lang="en-US" sz="2400" dirty="0" smtClean="0"/>
              <a:t> 50% : 50%.</a:t>
            </a:r>
          </a:p>
          <a:p>
            <a:pPr>
              <a:buNone/>
            </a:pPr>
            <a:r>
              <a:rPr lang="en-US" sz="2400" dirty="0" err="1" smtClean="0"/>
              <a:t>Disetujui</a:t>
            </a:r>
            <a:r>
              <a:rPr lang="en-US" sz="2400" dirty="0" smtClean="0"/>
              <a:t> CANDRA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membeli</a:t>
            </a:r>
            <a:r>
              <a:rPr lang="en-US" sz="2400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1.Hak </a:t>
            </a:r>
            <a:r>
              <a:rPr lang="en-US" sz="2400" dirty="0" err="1" smtClean="0"/>
              <a:t>Amri</a:t>
            </a:r>
            <a:r>
              <a:rPr lang="en-US" sz="2400" dirty="0" smtClean="0"/>
              <a:t> 50 % </a:t>
            </a:r>
            <a:r>
              <a:rPr lang="en-US" sz="2400" dirty="0" err="1" smtClean="0"/>
              <a:t>seharga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30.000.000.</a:t>
            </a:r>
          </a:p>
          <a:p>
            <a:pPr>
              <a:buNone/>
            </a:pPr>
            <a:r>
              <a:rPr lang="en-US" sz="2400" dirty="0" smtClean="0"/>
              <a:t>2.Hak Budi  50% </a:t>
            </a:r>
            <a:r>
              <a:rPr lang="en-US" sz="2400" dirty="0" err="1" smtClean="0"/>
              <a:t>seharga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15.000.000.</a:t>
            </a:r>
          </a:p>
          <a:p>
            <a:pPr>
              <a:buNone/>
            </a:pPr>
            <a:r>
              <a:rPr lang="en-US" sz="2400" b="1" u="sng" dirty="0" err="1" smtClean="0"/>
              <a:t>Perhitungan</a:t>
            </a:r>
            <a:r>
              <a:rPr lang="en-US" sz="2400" b="1" u="sng" dirty="0" smtClean="0"/>
              <a:t> :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Hak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Candra</a:t>
            </a:r>
            <a:r>
              <a:rPr lang="en-US" sz="2400" b="1" dirty="0" smtClean="0"/>
              <a:t> </a:t>
            </a:r>
            <a:r>
              <a:rPr lang="en-US" sz="2400" dirty="0" smtClean="0"/>
              <a:t>= 50% x 40.000.000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20.000.000</a:t>
            </a:r>
          </a:p>
          <a:p>
            <a:pPr>
              <a:buNone/>
            </a:pPr>
            <a:r>
              <a:rPr lang="en-US" sz="2400" dirty="0" smtClean="0"/>
              <a:t>                        	   50% x 20.000.000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10.000.000</a:t>
            </a:r>
          </a:p>
          <a:p>
            <a:pPr>
              <a:buNone/>
            </a:pPr>
            <a:r>
              <a:rPr lang="en-US" sz="2400" b="1" dirty="0" err="1" smtClean="0"/>
              <a:t>Ayat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jurnal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dibuat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>
                <a:latin typeface="Arial Black" pitchFamily="34" charset="0"/>
              </a:rPr>
              <a:t>Modal </a:t>
            </a:r>
            <a:r>
              <a:rPr lang="en-US" sz="2400" b="1" dirty="0" err="1" smtClean="0">
                <a:latin typeface="Arial Black" pitchFamily="34" charset="0"/>
              </a:rPr>
              <a:t>Amri</a:t>
            </a:r>
            <a:r>
              <a:rPr lang="en-US" sz="2400" b="1" dirty="0" smtClean="0">
                <a:latin typeface="Arial Black" pitchFamily="34" charset="0"/>
              </a:rPr>
              <a:t>		</a:t>
            </a:r>
            <a:r>
              <a:rPr lang="en-US" sz="2400" b="1" dirty="0" err="1" smtClean="0">
                <a:latin typeface="Arial Black" pitchFamily="34" charset="0"/>
              </a:rPr>
              <a:t>Rp</a:t>
            </a:r>
            <a:r>
              <a:rPr lang="en-US" sz="2400" b="1" dirty="0" smtClean="0">
                <a:latin typeface="Arial Black" pitchFamily="34" charset="0"/>
              </a:rPr>
              <a:t> 20.000.000</a:t>
            </a:r>
          </a:p>
          <a:p>
            <a:pPr>
              <a:buNone/>
            </a:pPr>
            <a:r>
              <a:rPr lang="en-US" sz="2400" b="1" dirty="0" smtClean="0">
                <a:latin typeface="Arial Black" pitchFamily="34" charset="0"/>
              </a:rPr>
              <a:t>	Modal Budi		</a:t>
            </a:r>
            <a:r>
              <a:rPr lang="en-US" sz="2400" b="1" dirty="0" err="1" smtClean="0">
                <a:latin typeface="Arial Black" pitchFamily="34" charset="0"/>
              </a:rPr>
              <a:t>Rp</a:t>
            </a:r>
            <a:r>
              <a:rPr lang="en-US" sz="2400" b="1" dirty="0" smtClean="0">
                <a:latin typeface="Arial Black" pitchFamily="34" charset="0"/>
              </a:rPr>
              <a:t> 10.000.000</a:t>
            </a:r>
          </a:p>
          <a:p>
            <a:pPr>
              <a:buNone/>
            </a:pPr>
            <a:r>
              <a:rPr lang="en-US" sz="2400" b="1" dirty="0" smtClean="0">
                <a:latin typeface="Arial Black" pitchFamily="34" charset="0"/>
              </a:rPr>
              <a:t>			Modal </a:t>
            </a:r>
            <a:r>
              <a:rPr lang="en-US" sz="2400" b="1" dirty="0" err="1" smtClean="0">
                <a:latin typeface="Arial Black" pitchFamily="34" charset="0"/>
              </a:rPr>
              <a:t>Candra</a:t>
            </a:r>
            <a:r>
              <a:rPr lang="en-US" sz="2400" b="1" dirty="0" smtClean="0">
                <a:latin typeface="Arial Black" pitchFamily="34" charset="0"/>
              </a:rPr>
              <a:t>		</a:t>
            </a:r>
            <a:r>
              <a:rPr lang="en-US" sz="2400" b="1" dirty="0" err="1" smtClean="0">
                <a:latin typeface="Arial Black" pitchFamily="34" charset="0"/>
              </a:rPr>
              <a:t>Rp</a:t>
            </a:r>
            <a:r>
              <a:rPr lang="en-US" sz="2400" b="1" dirty="0" smtClean="0">
                <a:latin typeface="Arial Black" pitchFamily="34" charset="0"/>
              </a:rPr>
              <a:t> 30.000.000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2060"/>
                </a:solidFill>
              </a:rPr>
              <a:t>Maka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pembagian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laba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jadi</a:t>
            </a:r>
            <a:r>
              <a:rPr lang="en-US" sz="2400" b="1" dirty="0" smtClean="0">
                <a:solidFill>
                  <a:srgbClr val="002060"/>
                </a:solidFill>
              </a:rPr>
              <a:t> :  </a:t>
            </a:r>
            <a:r>
              <a:rPr lang="en-US" sz="2400" b="1" dirty="0" err="1" smtClean="0">
                <a:solidFill>
                  <a:srgbClr val="002060"/>
                </a:solidFill>
              </a:rPr>
              <a:t>Amri</a:t>
            </a:r>
            <a:r>
              <a:rPr lang="en-US" sz="2400" b="1" dirty="0" smtClean="0">
                <a:solidFill>
                  <a:srgbClr val="002060"/>
                </a:solidFill>
              </a:rPr>
              <a:t>  :	Budi    :    </a:t>
            </a:r>
            <a:r>
              <a:rPr lang="en-US" sz="2400" b="1" dirty="0" err="1" smtClean="0">
                <a:solidFill>
                  <a:srgbClr val="002060"/>
                </a:solidFill>
              </a:rPr>
              <a:t>Candra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				</a:t>
            </a:r>
            <a:r>
              <a:rPr lang="en-US" sz="2400" b="1" dirty="0" smtClean="0">
                <a:latin typeface="Arial Black" pitchFamily="34" charset="0"/>
              </a:rPr>
              <a:t>25%   :  25%    :      50%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err="1" smtClean="0"/>
              <a:t>Posisi</a:t>
            </a:r>
            <a:r>
              <a:rPr lang="en-US" b="1" u="sng" dirty="0" smtClean="0"/>
              <a:t> modal</a:t>
            </a:r>
          </a:p>
          <a:p>
            <a:pPr>
              <a:buNone/>
            </a:pPr>
            <a:r>
              <a:rPr lang="en-US" b="1" u="sng" dirty="0" err="1" smtClean="0"/>
              <a:t>Sebelum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Candra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diterima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</a:t>
            </a:r>
            <a:r>
              <a:rPr lang="en-US" dirty="0" err="1" smtClean="0"/>
              <a:t>Rp</a:t>
            </a:r>
            <a:r>
              <a:rPr lang="en-US" dirty="0" smtClean="0"/>
              <a:t> 40.000.000</a:t>
            </a:r>
          </a:p>
          <a:p>
            <a:pPr>
              <a:buNone/>
            </a:pPr>
            <a:r>
              <a:rPr lang="en-US" dirty="0" smtClean="0"/>
              <a:t>Modal Budi		</a:t>
            </a:r>
            <a:r>
              <a:rPr lang="en-US" u="sng" dirty="0" err="1" smtClean="0"/>
              <a:t>Rp</a:t>
            </a:r>
            <a:r>
              <a:rPr lang="en-US" u="sng" dirty="0" smtClean="0"/>
              <a:t> 20.000.000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err="1" smtClean="0"/>
              <a:t>Jumlah</a:t>
            </a:r>
            <a:r>
              <a:rPr lang="en-US" b="1" dirty="0" smtClean="0"/>
              <a:t>		</a:t>
            </a:r>
            <a:r>
              <a:rPr lang="en-US" b="1" u="sng" dirty="0" err="1" smtClean="0"/>
              <a:t>Rp</a:t>
            </a:r>
            <a:r>
              <a:rPr lang="en-US" b="1" u="sng" dirty="0" smtClean="0"/>
              <a:t> 60.000.000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err="1" smtClean="0"/>
              <a:t>Sesudah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Candra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diterima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</a:t>
            </a:r>
            <a:r>
              <a:rPr lang="en-US" dirty="0" err="1" smtClean="0"/>
              <a:t>Rp</a:t>
            </a:r>
            <a:r>
              <a:rPr lang="en-US" dirty="0" smtClean="0"/>
              <a:t> 20.000.000</a:t>
            </a:r>
          </a:p>
          <a:p>
            <a:pPr>
              <a:buNone/>
            </a:pPr>
            <a:r>
              <a:rPr lang="en-US" dirty="0" smtClean="0"/>
              <a:t>Modal Budi		</a:t>
            </a:r>
            <a:r>
              <a:rPr lang="en-US" dirty="0" err="1" smtClean="0"/>
              <a:t>Rp</a:t>
            </a:r>
            <a:r>
              <a:rPr lang="en-US" dirty="0" smtClean="0"/>
              <a:t> 10.000.000</a:t>
            </a:r>
          </a:p>
          <a:p>
            <a:pPr>
              <a:buNone/>
            </a:pPr>
            <a:r>
              <a:rPr lang="en-US" dirty="0" smtClean="0"/>
              <a:t>Modal </a:t>
            </a:r>
            <a:r>
              <a:rPr lang="en-US" dirty="0" err="1" smtClean="0"/>
              <a:t>Candra</a:t>
            </a:r>
            <a:r>
              <a:rPr lang="en-US" dirty="0" smtClean="0"/>
              <a:t>		</a:t>
            </a:r>
            <a:r>
              <a:rPr lang="en-US" u="sng" dirty="0" err="1" smtClean="0"/>
              <a:t>Rp</a:t>
            </a:r>
            <a:r>
              <a:rPr lang="en-US" u="sng" dirty="0" smtClean="0"/>
              <a:t> 30.000.000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err="1" smtClean="0"/>
              <a:t>Jumlah</a:t>
            </a:r>
            <a:r>
              <a:rPr lang="en-US" b="1" dirty="0" smtClean="0"/>
              <a:t>		</a:t>
            </a:r>
            <a:r>
              <a:rPr lang="en-US" b="1" u="sng" dirty="0" err="1" smtClean="0"/>
              <a:t>Rp</a:t>
            </a:r>
            <a:r>
              <a:rPr lang="en-US" b="1" u="sng" dirty="0" smtClean="0"/>
              <a:t> 60.000.000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CONTOH 3:</a:t>
            </a:r>
          </a:p>
          <a:p>
            <a:pPr>
              <a:buNone/>
            </a:pPr>
            <a:r>
              <a:rPr lang="en-US" sz="2400" b="1" dirty="0" smtClean="0"/>
              <a:t>AMRI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BUDI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sebuah</a:t>
            </a:r>
            <a:r>
              <a:rPr lang="en-US" sz="2400" b="1" dirty="0" smtClean="0"/>
              <a:t> firma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modal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–</a:t>
            </a:r>
          </a:p>
          <a:p>
            <a:pPr>
              <a:buNone/>
            </a:pPr>
            <a:r>
              <a:rPr lang="en-US" sz="2400" b="1" dirty="0" err="1" smtClean="0"/>
              <a:t>masing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40.000.000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 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membagi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rugi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bedasarkan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perbandingan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modal.Disetujui</a:t>
            </a:r>
            <a:r>
              <a:rPr lang="en-US" sz="2400" b="1" dirty="0" smtClean="0"/>
              <a:t> CANDRA </a:t>
            </a:r>
            <a:r>
              <a:rPr lang="en-US" sz="2400" b="1" dirty="0" err="1" smtClean="0"/>
              <a:t>diterima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sebagai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baru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membeli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b="1" dirty="0" smtClean="0"/>
              <a:t>1.Hak </a:t>
            </a:r>
            <a:r>
              <a:rPr lang="en-US" sz="2400" b="1" dirty="0" err="1" smtClean="0"/>
              <a:t>Amri</a:t>
            </a:r>
            <a:r>
              <a:rPr lang="en-US" sz="2400" b="1" dirty="0" smtClean="0"/>
              <a:t> 50 % </a:t>
            </a:r>
            <a:r>
              <a:rPr lang="en-US" sz="2400" b="1" dirty="0" err="1" smtClean="0"/>
              <a:t>seharga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30.000.000.</a:t>
            </a:r>
          </a:p>
          <a:p>
            <a:pPr>
              <a:buNone/>
            </a:pPr>
            <a:r>
              <a:rPr lang="en-US" sz="2400" b="1" dirty="0" smtClean="0"/>
              <a:t>2.Hak Budi  50% </a:t>
            </a:r>
            <a:r>
              <a:rPr lang="en-US" sz="2400" b="1" dirty="0" err="1" smtClean="0"/>
              <a:t>seharga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15.000.000.</a:t>
            </a:r>
          </a:p>
          <a:p>
            <a:pPr>
              <a:buNone/>
            </a:pPr>
            <a:r>
              <a:rPr lang="en-US" sz="2400" b="1" u="sng" dirty="0" err="1" smtClean="0"/>
              <a:t>Perhitungan</a:t>
            </a:r>
            <a:r>
              <a:rPr lang="en-US" sz="2400" b="1" u="sng" dirty="0" smtClean="0"/>
              <a:t> :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Hak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Candra</a:t>
            </a:r>
            <a:r>
              <a:rPr lang="en-US" sz="2400" b="1" dirty="0" smtClean="0"/>
              <a:t> = 50% x 40.000.000 =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</a:t>
            </a:r>
          </a:p>
          <a:p>
            <a:pPr>
              <a:buNone/>
            </a:pPr>
            <a:r>
              <a:rPr lang="en-US" sz="2400" b="1" dirty="0" smtClean="0"/>
              <a:t>                        	   50% x 20.000.000 =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10.000.000</a:t>
            </a:r>
          </a:p>
          <a:p>
            <a:pPr>
              <a:buNone/>
            </a:pPr>
            <a:r>
              <a:rPr lang="en-US" sz="2400" b="1" dirty="0" err="1" smtClean="0"/>
              <a:t>Ayat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jurnal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dibuat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/>
              <a:t>Modal </a:t>
            </a:r>
            <a:r>
              <a:rPr lang="en-US" sz="2400" b="1" dirty="0" err="1" smtClean="0"/>
              <a:t>Amri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</a:t>
            </a:r>
          </a:p>
          <a:p>
            <a:pPr>
              <a:buNone/>
            </a:pPr>
            <a:r>
              <a:rPr lang="en-US" sz="2400" b="1" dirty="0" smtClean="0"/>
              <a:t>	Modal Budi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10.000.000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Candra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30.000.000</a:t>
            </a:r>
          </a:p>
          <a:p>
            <a:pPr>
              <a:buNone/>
            </a:pPr>
            <a:r>
              <a:rPr lang="en-US" sz="2400" b="1" dirty="0" err="1" smtClean="0"/>
              <a:t>Maka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jadi</a:t>
            </a:r>
            <a:r>
              <a:rPr lang="en-US" sz="2400" b="1" dirty="0" smtClean="0"/>
              <a:t> :  </a:t>
            </a:r>
            <a:r>
              <a:rPr lang="en-US" sz="2400" b="1" dirty="0" err="1" smtClean="0"/>
              <a:t>Amri</a:t>
            </a:r>
            <a:r>
              <a:rPr lang="en-US" sz="2400" b="1" dirty="0" smtClean="0"/>
              <a:t>  :	Budi    :    </a:t>
            </a:r>
            <a:r>
              <a:rPr lang="en-US" sz="2400" b="1" dirty="0" err="1" smtClean="0"/>
              <a:t>Candra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				</a:t>
            </a:r>
            <a:r>
              <a:rPr lang="en-US" sz="2400" b="1" dirty="0" smtClean="0"/>
              <a:t>2        :     1       :       3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42852"/>
            <a:ext cx="6858016" cy="511156"/>
          </a:xfrm>
          <a:noFill/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latin typeface="+mn-lt"/>
              </a:rPr>
              <a:t>B. SEKUTU BARU MENYETOR ASSETS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1.Kepentingan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sama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dengan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investasinya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2.Kepentingan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lebih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kecil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investasinya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	-</a:t>
            </a:r>
            <a:r>
              <a:rPr lang="en-US" sz="2800" b="1" dirty="0" err="1" smtClean="0"/>
              <a:t>Metode</a:t>
            </a:r>
            <a:r>
              <a:rPr lang="en-US" sz="2800" b="1" dirty="0" smtClean="0"/>
              <a:t> bonus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Metode</a:t>
            </a:r>
            <a:r>
              <a:rPr lang="en-US" sz="2800" b="1" dirty="0" smtClean="0"/>
              <a:t> goodwill </a:t>
            </a:r>
          </a:p>
          <a:p>
            <a:pPr>
              <a:buNone/>
            </a:pPr>
            <a:r>
              <a:rPr lang="en-US" sz="2800" b="1" dirty="0" smtClean="0"/>
              <a:t>3.Kepentingan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lebih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investasinya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	-</a:t>
            </a:r>
            <a:r>
              <a:rPr lang="en-US" sz="2800" b="1" dirty="0" err="1" smtClean="0"/>
              <a:t>Metode</a:t>
            </a:r>
            <a:r>
              <a:rPr lang="en-US" sz="2800" b="1" dirty="0" smtClean="0"/>
              <a:t> bonus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Metode</a:t>
            </a:r>
            <a:r>
              <a:rPr lang="en-US" sz="2800" b="1" smtClean="0"/>
              <a:t> goodwill</a:t>
            </a:r>
            <a:endParaRPr lang="en-US" sz="2800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4" name="Picture 3" descr="http://strategimanajemen.net/apps23/wp-content/uploads/2012/09/jas-resiz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48025"/>
            <a:ext cx="4571994" cy="3181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90" y="274638"/>
            <a:ext cx="8429652" cy="654032"/>
          </a:xfrm>
          <a:noFill/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en-US" sz="2800" b="1" dirty="0" smtClean="0"/>
              <a:t>1.KEPENTINGAN SEKUTU BARU SAMA DENGAN INVESTASINYA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AMRI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BUDI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sebuah</a:t>
            </a:r>
            <a:r>
              <a:rPr lang="en-US" sz="2400" b="1" dirty="0" smtClean="0"/>
              <a:t> firma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modal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–</a:t>
            </a:r>
          </a:p>
          <a:p>
            <a:pPr>
              <a:buNone/>
            </a:pPr>
            <a:r>
              <a:rPr lang="en-US" sz="2400" b="1" dirty="0" err="1" smtClean="0"/>
              <a:t>masing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40.000.000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 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membagi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rugi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Dibagi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sama.Disetujui</a:t>
            </a:r>
            <a:r>
              <a:rPr lang="en-US" sz="2400" b="1" dirty="0" smtClean="0"/>
              <a:t> CANDRA </a:t>
            </a:r>
            <a:r>
              <a:rPr lang="en-US" sz="2400" b="1" dirty="0" err="1" smtClean="0"/>
              <a:t>diterima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sebagai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baru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Menyetor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tunai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30.000.000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kepentingan</a:t>
            </a:r>
            <a:r>
              <a:rPr lang="en-US" sz="2400" b="1" dirty="0" smtClean="0"/>
              <a:t> 1/3 </a:t>
            </a:r>
          </a:p>
          <a:p>
            <a:pPr>
              <a:buNone/>
            </a:pPr>
            <a:r>
              <a:rPr lang="en-US" sz="2400" b="1" dirty="0" err="1" smtClean="0"/>
              <a:t>bagian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persekutuan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laba-rugi</a:t>
            </a:r>
            <a:r>
              <a:rPr lang="en-US" sz="2400" b="1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u="sng" dirty="0" err="1" smtClean="0"/>
              <a:t>Ayat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jurnal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mencatat</a:t>
            </a:r>
            <a:r>
              <a:rPr lang="en-US" sz="2400" b="1" u="sng" dirty="0" smtClean="0"/>
              <a:t>  </a:t>
            </a:r>
            <a:r>
              <a:rPr lang="en-US" sz="2400" b="1" u="sng" dirty="0" err="1" smtClean="0"/>
              <a:t>masuknya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sekutu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candra</a:t>
            </a:r>
            <a:r>
              <a:rPr lang="en-US" sz="2400" b="1" u="sng" dirty="0" smtClean="0"/>
              <a:t> :</a:t>
            </a:r>
          </a:p>
          <a:p>
            <a:pPr>
              <a:buNone/>
            </a:pPr>
            <a:endParaRPr lang="en-US" sz="2400" b="1" u="sng" dirty="0" smtClean="0"/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Kas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30.000.000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Candra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30.000.000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err="1" smtClean="0"/>
              <a:t>Perhitungan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Modal </a:t>
            </a:r>
            <a:r>
              <a:rPr lang="en-US" b="1" dirty="0" err="1" smtClean="0"/>
              <a:t>Amri</a:t>
            </a:r>
            <a:r>
              <a:rPr lang="en-US" b="1" dirty="0" smtClean="0"/>
              <a:t>	</a:t>
            </a:r>
            <a:r>
              <a:rPr lang="en-US" b="1" dirty="0" err="1" smtClean="0"/>
              <a:t>Rp</a:t>
            </a:r>
            <a:r>
              <a:rPr lang="en-US" b="1" dirty="0" smtClean="0"/>
              <a:t> 40.000.000</a:t>
            </a:r>
          </a:p>
          <a:p>
            <a:pPr>
              <a:buNone/>
            </a:pPr>
            <a:r>
              <a:rPr lang="en-US" b="1" dirty="0" smtClean="0"/>
              <a:t>Modal Budi		</a:t>
            </a:r>
            <a:r>
              <a:rPr lang="en-US" b="1" dirty="0" err="1" smtClean="0"/>
              <a:t>Rp</a:t>
            </a:r>
            <a:r>
              <a:rPr lang="en-US" b="1" dirty="0" smtClean="0"/>
              <a:t> 20.000.000</a:t>
            </a:r>
          </a:p>
          <a:p>
            <a:pPr>
              <a:buNone/>
            </a:pPr>
            <a:r>
              <a:rPr lang="en-US" b="1" dirty="0" smtClean="0"/>
              <a:t>Modal </a:t>
            </a:r>
            <a:r>
              <a:rPr lang="en-US" b="1" dirty="0" err="1" smtClean="0"/>
              <a:t>Candra</a:t>
            </a:r>
            <a:r>
              <a:rPr lang="en-US" b="1" dirty="0" smtClean="0"/>
              <a:t>	</a:t>
            </a:r>
            <a:r>
              <a:rPr lang="en-US" b="1" u="sng" dirty="0" err="1" smtClean="0"/>
              <a:t>Rp</a:t>
            </a:r>
            <a:r>
              <a:rPr lang="en-US" b="1" u="sng" dirty="0" smtClean="0"/>
              <a:t> 30.000.000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Total </a:t>
            </a:r>
            <a:r>
              <a:rPr lang="en-US" b="1" dirty="0" err="1" smtClean="0"/>
              <a:t>investasi</a:t>
            </a:r>
            <a:r>
              <a:rPr lang="en-US" b="1" dirty="0" smtClean="0"/>
              <a:t>	</a:t>
            </a:r>
            <a:r>
              <a:rPr lang="en-US" b="1" dirty="0" err="1" smtClean="0"/>
              <a:t>Rp</a:t>
            </a:r>
            <a:r>
              <a:rPr lang="en-US" b="1" dirty="0" smtClean="0"/>
              <a:t> 90.000.000</a:t>
            </a:r>
          </a:p>
          <a:p>
            <a:pPr>
              <a:buNone/>
            </a:pPr>
            <a:r>
              <a:rPr lang="en-US" b="1" dirty="0" err="1" smtClean="0"/>
              <a:t>Kepentingan</a:t>
            </a:r>
            <a:r>
              <a:rPr lang="en-US" b="1" dirty="0" smtClean="0"/>
              <a:t> </a:t>
            </a:r>
            <a:r>
              <a:rPr lang="en-US" b="1" dirty="0" err="1" smtClean="0"/>
              <a:t>Candra</a:t>
            </a:r>
            <a:r>
              <a:rPr lang="en-US" b="1" dirty="0" smtClean="0"/>
              <a:t> 1/3 x </a:t>
            </a:r>
            <a:r>
              <a:rPr lang="en-US" b="1" dirty="0" err="1" smtClean="0"/>
              <a:t>Rp</a:t>
            </a:r>
            <a:r>
              <a:rPr lang="en-US" b="1" dirty="0" smtClean="0"/>
              <a:t> 90.000.000= </a:t>
            </a:r>
          </a:p>
          <a:p>
            <a:pPr>
              <a:buNone/>
            </a:pPr>
            <a:r>
              <a:rPr lang="en-US" b="1" dirty="0" err="1" smtClean="0"/>
              <a:t>Rp</a:t>
            </a:r>
            <a:r>
              <a:rPr lang="en-US" b="1" dirty="0" smtClean="0"/>
              <a:t> 30.000.000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err="1" smtClean="0"/>
              <a:t>Maka</a:t>
            </a:r>
            <a:r>
              <a:rPr lang="en-US" b="1" dirty="0" smtClean="0"/>
              <a:t> </a:t>
            </a:r>
            <a:r>
              <a:rPr lang="en-US" b="1" dirty="0" err="1" smtClean="0"/>
              <a:t>pembagian</a:t>
            </a:r>
            <a:r>
              <a:rPr lang="en-US" b="1" dirty="0" smtClean="0"/>
              <a:t> </a:t>
            </a:r>
            <a:r>
              <a:rPr lang="en-US" b="1" dirty="0" err="1" smtClean="0"/>
              <a:t>laba-rugi</a:t>
            </a:r>
            <a:r>
              <a:rPr lang="en-US" b="1" dirty="0" smtClean="0"/>
              <a:t> </a:t>
            </a:r>
            <a:r>
              <a:rPr lang="en-US" b="1" dirty="0" err="1" smtClean="0"/>
              <a:t>adalah</a:t>
            </a:r>
            <a:r>
              <a:rPr lang="en-US" b="1" dirty="0" smtClean="0"/>
              <a:t> 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Amri</a:t>
            </a:r>
            <a:r>
              <a:rPr lang="en-US" b="1" dirty="0" smtClean="0"/>
              <a:t>	: 1/3</a:t>
            </a:r>
          </a:p>
          <a:p>
            <a:pPr>
              <a:buNone/>
            </a:pPr>
            <a:r>
              <a:rPr lang="en-US" b="1" dirty="0" smtClean="0"/>
              <a:t>	Budi	: 1/3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Candra</a:t>
            </a:r>
            <a:r>
              <a:rPr lang="en-US" b="1" dirty="0" smtClean="0"/>
              <a:t>	: 1/3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6" y="142852"/>
            <a:ext cx="8929718" cy="500066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/>
              <a:t>2.KEPENTINGAN SEKUTU BARU LEBIH KECIL DARI  INVESTASINYA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AMRI </a:t>
            </a:r>
            <a:r>
              <a:rPr lang="en-US" sz="2400" dirty="0" err="1" smtClean="0"/>
              <a:t>dan</a:t>
            </a:r>
            <a:r>
              <a:rPr lang="en-US" sz="2400" dirty="0" smtClean="0"/>
              <a:t> BUDI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firma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masing</a:t>
            </a:r>
            <a:r>
              <a:rPr lang="en-US" sz="2400" dirty="0" smtClean="0"/>
              <a:t> –</a:t>
            </a:r>
          </a:p>
          <a:p>
            <a:pPr>
              <a:buNone/>
            </a:pPr>
            <a:r>
              <a:rPr lang="en-US" sz="2400" dirty="0" err="1" smtClean="0"/>
              <a:t>masing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60.000.000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membagi</a:t>
            </a:r>
            <a:r>
              <a:rPr lang="en-US" sz="2400" dirty="0" smtClean="0"/>
              <a:t> </a:t>
            </a:r>
            <a:r>
              <a:rPr lang="en-US" sz="2400" dirty="0" err="1" smtClean="0"/>
              <a:t>laba</a:t>
            </a:r>
            <a:r>
              <a:rPr lang="en-US" sz="2400" dirty="0" smtClean="0"/>
              <a:t> – </a:t>
            </a:r>
            <a:r>
              <a:rPr lang="en-US" sz="2400" dirty="0" err="1" smtClean="0"/>
              <a:t>rugi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Dibagi</a:t>
            </a:r>
            <a:r>
              <a:rPr lang="en-US" sz="2400" dirty="0" smtClean="0"/>
              <a:t> </a:t>
            </a:r>
            <a:r>
              <a:rPr lang="en-US" sz="2400" dirty="0" err="1" smtClean="0"/>
              <a:t>sama.Disetujui</a:t>
            </a:r>
            <a:r>
              <a:rPr lang="en-US" sz="2400" dirty="0" smtClean="0"/>
              <a:t> CANDRA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Menyetor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</a:t>
            </a:r>
            <a:r>
              <a:rPr lang="en-US" sz="2400" dirty="0" err="1" smtClean="0"/>
              <a:t>tunai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kepentingan</a:t>
            </a:r>
            <a:r>
              <a:rPr lang="en-US" sz="2400" dirty="0" smtClean="0"/>
              <a:t> 1/5 </a:t>
            </a:r>
          </a:p>
          <a:p>
            <a:pPr>
              <a:buNone/>
            </a:pP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persekutuan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pembagian</a:t>
            </a:r>
            <a:r>
              <a:rPr lang="en-US" sz="2400" dirty="0" smtClean="0"/>
              <a:t> </a:t>
            </a:r>
            <a:r>
              <a:rPr lang="en-US" sz="2400" dirty="0" err="1" smtClean="0"/>
              <a:t>laba-rugi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b="1" u="sng" dirty="0" err="1" smtClean="0"/>
              <a:t>Metode</a:t>
            </a:r>
            <a:r>
              <a:rPr lang="en-US" sz="2400" b="1" u="sng" dirty="0" smtClean="0"/>
              <a:t> Bonus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00CC"/>
                </a:solidFill>
              </a:rPr>
              <a:t>Perhitung</a:t>
            </a:r>
            <a:r>
              <a:rPr lang="en-US" sz="2400" b="1" dirty="0" smtClean="0">
                <a:solidFill>
                  <a:srgbClr val="0000CC"/>
                </a:solidFill>
              </a:rPr>
              <a:t>:</a:t>
            </a:r>
          </a:p>
          <a:p>
            <a:pPr>
              <a:buNone/>
            </a:pPr>
            <a:r>
              <a:rPr lang="en-US" sz="2400" dirty="0" smtClean="0"/>
              <a:t>Modal </a:t>
            </a:r>
            <a:r>
              <a:rPr lang="en-US" sz="2400" dirty="0" err="1" smtClean="0"/>
              <a:t>Amri</a:t>
            </a:r>
            <a:r>
              <a:rPr lang="en-US" sz="2400" dirty="0" smtClean="0"/>
              <a:t>		</a:t>
            </a:r>
            <a:r>
              <a:rPr lang="en-US" sz="2400" dirty="0" err="1" smtClean="0"/>
              <a:t>Rp</a:t>
            </a:r>
            <a:r>
              <a:rPr lang="en-US" sz="2400" dirty="0" smtClean="0"/>
              <a:t>  60.000.000</a:t>
            </a:r>
          </a:p>
          <a:p>
            <a:pPr>
              <a:buNone/>
            </a:pPr>
            <a:r>
              <a:rPr lang="en-US" sz="2400" dirty="0" smtClean="0"/>
              <a:t>Modal Budi		</a:t>
            </a:r>
            <a:r>
              <a:rPr lang="en-US" sz="2400" dirty="0" err="1" smtClean="0"/>
              <a:t>Rp</a:t>
            </a:r>
            <a:r>
              <a:rPr lang="en-US" sz="2400" dirty="0" smtClean="0"/>
              <a:t>  30.000.000</a:t>
            </a:r>
          </a:p>
          <a:p>
            <a:pPr>
              <a:buNone/>
            </a:pPr>
            <a:r>
              <a:rPr lang="en-US" sz="2400" dirty="0" err="1" smtClean="0"/>
              <a:t>Investasi</a:t>
            </a:r>
            <a:r>
              <a:rPr lang="en-US" sz="2400" dirty="0" smtClean="0"/>
              <a:t> </a:t>
            </a:r>
            <a:r>
              <a:rPr lang="en-US" sz="2400" dirty="0" err="1" smtClean="0"/>
              <a:t>Candra</a:t>
            </a:r>
            <a:r>
              <a:rPr lang="en-US" sz="2400" dirty="0" smtClean="0"/>
              <a:t>	</a:t>
            </a:r>
            <a:r>
              <a:rPr lang="en-US" sz="2400" u="sng" dirty="0" err="1" smtClean="0"/>
              <a:t>Rp</a:t>
            </a:r>
            <a:r>
              <a:rPr lang="en-US" sz="2400" u="sng" dirty="0" smtClean="0"/>
              <a:t>  30.000.000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Total </a:t>
            </a:r>
            <a:r>
              <a:rPr lang="en-US" sz="2400" b="1" dirty="0" err="1" smtClean="0"/>
              <a:t>investasi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120.000.000</a:t>
            </a:r>
          </a:p>
          <a:p>
            <a:pPr>
              <a:buNone/>
            </a:pPr>
            <a:r>
              <a:rPr lang="en-US" sz="2400" dirty="0" err="1" smtClean="0"/>
              <a:t>Kepentingan</a:t>
            </a:r>
            <a:r>
              <a:rPr lang="en-US" sz="2400" dirty="0" smtClean="0"/>
              <a:t> </a:t>
            </a:r>
            <a:r>
              <a:rPr lang="en-US" sz="2400" dirty="0" err="1" smtClean="0"/>
              <a:t>Candra</a:t>
            </a:r>
            <a:r>
              <a:rPr lang="en-US" sz="2400" dirty="0" smtClean="0"/>
              <a:t> 1/5 x </a:t>
            </a:r>
            <a:r>
              <a:rPr lang="en-US" sz="2400" dirty="0" err="1" smtClean="0"/>
              <a:t>Rp</a:t>
            </a:r>
            <a:r>
              <a:rPr lang="en-US" sz="2400" dirty="0" smtClean="0"/>
              <a:t> 120.000.000= </a:t>
            </a:r>
            <a:r>
              <a:rPr lang="en-US" sz="2400" dirty="0" err="1" smtClean="0"/>
              <a:t>Rp</a:t>
            </a:r>
            <a:r>
              <a:rPr lang="en-US" sz="2400" dirty="0" smtClean="0"/>
              <a:t> 24.000.000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Investasi</a:t>
            </a:r>
            <a:r>
              <a:rPr lang="en-US" dirty="0" smtClean="0"/>
              <a:t> </a:t>
            </a:r>
            <a:r>
              <a:rPr lang="en-US" dirty="0" err="1" smtClean="0"/>
              <a:t>Candra</a:t>
            </a:r>
            <a:r>
              <a:rPr lang="en-US" dirty="0" smtClean="0"/>
              <a:t>					</a:t>
            </a:r>
            <a:r>
              <a:rPr lang="en-US" dirty="0" err="1" smtClean="0"/>
              <a:t>Rp</a:t>
            </a:r>
            <a:r>
              <a:rPr lang="en-US" dirty="0" smtClean="0"/>
              <a:t> 30.000.000</a:t>
            </a:r>
          </a:p>
          <a:p>
            <a:pPr algn="just">
              <a:buNone/>
            </a:pPr>
            <a:r>
              <a:rPr lang="en-US" dirty="0" smtClean="0"/>
              <a:t>Modal </a:t>
            </a:r>
            <a:r>
              <a:rPr lang="en-US" dirty="0" err="1" smtClean="0"/>
              <a:t>Candra</a:t>
            </a:r>
            <a:r>
              <a:rPr lang="en-US" dirty="0" smtClean="0"/>
              <a:t>(1/5 x </a:t>
            </a:r>
            <a:r>
              <a:rPr lang="en-US" dirty="0" err="1" smtClean="0"/>
              <a:t>Rp</a:t>
            </a:r>
            <a:r>
              <a:rPr lang="en-US" dirty="0" smtClean="0"/>
              <a:t> 120.000.000)	</a:t>
            </a:r>
            <a:r>
              <a:rPr lang="en-US" u="sng" dirty="0" err="1" smtClean="0"/>
              <a:t>Rp</a:t>
            </a:r>
            <a:r>
              <a:rPr lang="en-US" u="sng" dirty="0" smtClean="0"/>
              <a:t> 24.000.000</a:t>
            </a:r>
          </a:p>
          <a:p>
            <a:pPr algn="just">
              <a:buNone/>
            </a:pPr>
            <a:r>
              <a:rPr lang="en-US" dirty="0" smtClean="0"/>
              <a:t>Bonus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Amri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Budi			</a:t>
            </a:r>
            <a:r>
              <a:rPr lang="en-US" dirty="0" err="1" smtClean="0"/>
              <a:t>Rp</a:t>
            </a:r>
            <a:r>
              <a:rPr lang="en-US" dirty="0" smtClean="0"/>
              <a:t>   6.000.000 </a:t>
            </a:r>
          </a:p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CC"/>
                </a:solidFill>
              </a:rPr>
              <a:t>Bonus </a:t>
            </a:r>
            <a:r>
              <a:rPr lang="en-US" dirty="0" err="1" smtClean="0">
                <a:solidFill>
                  <a:srgbClr val="0000CC"/>
                </a:solidFill>
              </a:rPr>
              <a:t>untuk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Amri</a:t>
            </a:r>
            <a:r>
              <a:rPr lang="en-US" dirty="0" smtClean="0">
                <a:solidFill>
                  <a:srgbClr val="0000CC"/>
                </a:solidFill>
              </a:rPr>
              <a:t> = 6/9 x 6.000.000 </a:t>
            </a:r>
            <a:r>
              <a:rPr lang="en-US" dirty="0" err="1" smtClean="0">
                <a:solidFill>
                  <a:srgbClr val="0000CC"/>
                </a:solidFill>
              </a:rPr>
              <a:t>Rp</a:t>
            </a:r>
            <a:r>
              <a:rPr lang="en-US" dirty="0" smtClean="0">
                <a:solidFill>
                  <a:srgbClr val="0000CC"/>
                </a:solidFill>
              </a:rPr>
              <a:t> 4.000.000</a:t>
            </a:r>
          </a:p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Bonus </a:t>
            </a:r>
            <a:r>
              <a:rPr lang="en-US" dirty="0" err="1" smtClean="0">
                <a:solidFill>
                  <a:srgbClr val="FF0000"/>
                </a:solidFill>
              </a:rPr>
              <a:t>untuk</a:t>
            </a:r>
            <a:r>
              <a:rPr lang="en-US" dirty="0" smtClean="0">
                <a:solidFill>
                  <a:srgbClr val="FF0000"/>
                </a:solidFill>
              </a:rPr>
              <a:t> Budi = 3/9 x 6.000.000  </a:t>
            </a:r>
            <a:r>
              <a:rPr lang="en-US" dirty="0" err="1" smtClean="0">
                <a:solidFill>
                  <a:srgbClr val="FF0000"/>
                </a:solidFill>
              </a:rPr>
              <a:t>Rp</a:t>
            </a:r>
            <a:r>
              <a:rPr lang="en-US" dirty="0" smtClean="0">
                <a:solidFill>
                  <a:srgbClr val="FF0000"/>
                </a:solidFill>
              </a:rPr>
              <a:t> 2.000.000</a:t>
            </a:r>
          </a:p>
          <a:p>
            <a:pPr algn="just">
              <a:buNone/>
            </a:pPr>
            <a:r>
              <a:rPr lang="en-US" b="1" dirty="0" err="1" smtClean="0"/>
              <a:t>Ayat</a:t>
            </a:r>
            <a:r>
              <a:rPr lang="en-US" b="1" dirty="0" smtClean="0"/>
              <a:t> </a:t>
            </a:r>
            <a:r>
              <a:rPr lang="en-US" b="1" dirty="0" err="1" smtClean="0"/>
              <a:t>jurnal</a:t>
            </a:r>
            <a:r>
              <a:rPr lang="en-US" b="1" dirty="0" smtClean="0"/>
              <a:t> </a:t>
            </a:r>
            <a:r>
              <a:rPr lang="en-US" b="1" dirty="0" err="1" smtClean="0"/>
              <a:t>masuknya</a:t>
            </a:r>
            <a:r>
              <a:rPr lang="en-US" b="1" dirty="0" smtClean="0"/>
              <a:t> </a:t>
            </a:r>
            <a:r>
              <a:rPr lang="en-US" b="1" dirty="0" err="1" smtClean="0"/>
              <a:t>Candra</a:t>
            </a:r>
            <a:r>
              <a:rPr lang="en-US" b="1" dirty="0" smtClean="0"/>
              <a:t>:</a:t>
            </a:r>
          </a:p>
          <a:p>
            <a:pPr algn="just">
              <a:buNone/>
            </a:pPr>
            <a:r>
              <a:rPr lang="en-US" b="1" dirty="0" smtClean="0"/>
              <a:t>	</a:t>
            </a:r>
            <a:r>
              <a:rPr lang="en-US" dirty="0" err="1" smtClean="0"/>
              <a:t>Kas</a:t>
            </a:r>
            <a:r>
              <a:rPr lang="en-US" dirty="0" smtClean="0"/>
              <a:t>			</a:t>
            </a:r>
            <a:r>
              <a:rPr lang="en-US" dirty="0" err="1" smtClean="0"/>
              <a:t>Rp</a:t>
            </a:r>
            <a:r>
              <a:rPr lang="en-US" dirty="0" smtClean="0"/>
              <a:t> 30.000.000</a:t>
            </a:r>
          </a:p>
          <a:p>
            <a:pPr algn="just">
              <a:buNone/>
            </a:pPr>
            <a:r>
              <a:rPr lang="en-US" b="1" dirty="0" smtClean="0"/>
              <a:t>		</a:t>
            </a: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	</a:t>
            </a:r>
            <a:r>
              <a:rPr lang="en-US" dirty="0" err="1" smtClean="0"/>
              <a:t>Rp</a:t>
            </a:r>
            <a:r>
              <a:rPr lang="en-US" dirty="0" smtClean="0"/>
              <a:t>   4.000.000</a:t>
            </a:r>
          </a:p>
          <a:p>
            <a:pPr algn="just">
              <a:buNone/>
            </a:pPr>
            <a:r>
              <a:rPr lang="en-US" dirty="0" smtClean="0"/>
              <a:t>		Modal Budi			</a:t>
            </a:r>
            <a:r>
              <a:rPr lang="en-US" dirty="0" err="1" smtClean="0"/>
              <a:t>Rp</a:t>
            </a:r>
            <a:r>
              <a:rPr lang="en-US" dirty="0" smtClean="0"/>
              <a:t>   2.000.000</a:t>
            </a:r>
          </a:p>
          <a:p>
            <a:pPr algn="just">
              <a:buNone/>
            </a:pPr>
            <a:r>
              <a:rPr lang="en-US" dirty="0" smtClean="0"/>
              <a:t>		Modal </a:t>
            </a:r>
            <a:r>
              <a:rPr lang="en-US" dirty="0" err="1" smtClean="0"/>
              <a:t>Candra</a:t>
            </a:r>
            <a:r>
              <a:rPr lang="en-US" dirty="0" smtClean="0"/>
              <a:t>			</a:t>
            </a:r>
            <a:r>
              <a:rPr lang="en-US" dirty="0" err="1" smtClean="0"/>
              <a:t>Rp</a:t>
            </a:r>
            <a:r>
              <a:rPr lang="en-US" dirty="0" smtClean="0"/>
              <a:t> 24.000.000</a:t>
            </a:r>
          </a:p>
          <a:p>
            <a:pPr algn="just">
              <a:buNone/>
            </a:pPr>
            <a:r>
              <a:rPr lang="en-US" dirty="0" smtClean="0"/>
              <a:t>POSISI MODAL MASING-MASING?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7"/>
          </a:xfrm>
          <a:ln w="381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err="1" smtClean="0"/>
              <a:t>Posisi</a:t>
            </a:r>
            <a:r>
              <a:rPr lang="en-US" b="1" dirty="0" smtClean="0"/>
              <a:t> </a:t>
            </a:r>
            <a:r>
              <a:rPr lang="en-US" b="1" dirty="0" err="1" smtClean="0"/>
              <a:t>modalnya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</a:t>
            </a:r>
            <a:r>
              <a:rPr lang="en-US" dirty="0" err="1" smtClean="0"/>
              <a:t>Rp</a:t>
            </a:r>
            <a:r>
              <a:rPr lang="en-US" dirty="0" smtClean="0"/>
              <a:t>   64.000.000</a:t>
            </a:r>
          </a:p>
          <a:p>
            <a:pPr>
              <a:buNone/>
            </a:pPr>
            <a:r>
              <a:rPr lang="en-US" dirty="0" smtClean="0"/>
              <a:t>	Modal Budi		</a:t>
            </a:r>
            <a:r>
              <a:rPr lang="en-US" dirty="0" err="1" smtClean="0"/>
              <a:t>Rp</a:t>
            </a:r>
            <a:r>
              <a:rPr lang="en-US" dirty="0" smtClean="0"/>
              <a:t>   32.000.000</a:t>
            </a:r>
          </a:p>
          <a:p>
            <a:pPr>
              <a:buNone/>
            </a:pPr>
            <a:r>
              <a:rPr lang="en-US" dirty="0" smtClean="0"/>
              <a:t>	Modal </a:t>
            </a:r>
            <a:r>
              <a:rPr lang="en-US" dirty="0" err="1" smtClean="0"/>
              <a:t>Candra</a:t>
            </a:r>
            <a:r>
              <a:rPr lang="en-US" dirty="0" smtClean="0"/>
              <a:t>		</a:t>
            </a:r>
            <a:r>
              <a:rPr lang="en-US" u="sng" dirty="0" err="1" smtClean="0"/>
              <a:t>Rp</a:t>
            </a:r>
            <a:r>
              <a:rPr lang="en-US" u="sng" dirty="0" smtClean="0"/>
              <a:t>   24.000.000</a:t>
            </a:r>
          </a:p>
          <a:p>
            <a:pPr>
              <a:buNone/>
            </a:pPr>
            <a:r>
              <a:rPr lang="en-US" dirty="0" smtClean="0"/>
              <a:t>Total modal			</a:t>
            </a:r>
            <a:r>
              <a:rPr lang="en-US" dirty="0" err="1" smtClean="0"/>
              <a:t>Rp</a:t>
            </a:r>
            <a:r>
              <a:rPr lang="en-US" dirty="0" smtClean="0"/>
              <a:t> 120.000.000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– </a:t>
            </a:r>
            <a:r>
              <a:rPr lang="en-US" dirty="0" err="1" smtClean="0"/>
              <a:t>rugi</a:t>
            </a:r>
            <a:r>
              <a:rPr lang="en-US" dirty="0" smtClean="0"/>
              <a:t>	= 2/5 	   : 2/5    : 1/5</a:t>
            </a:r>
          </a:p>
          <a:p>
            <a:pPr>
              <a:buNone/>
            </a:pPr>
            <a:r>
              <a:rPr lang="en-US" dirty="0" smtClean="0"/>
              <a:t>					= 40%   :40%   : 20%</a:t>
            </a:r>
          </a:p>
          <a:p>
            <a:pPr>
              <a:buNone/>
            </a:pPr>
            <a:r>
              <a:rPr lang="en-US" dirty="0" smtClean="0"/>
              <a:t>	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800" b="1" u="sng" dirty="0" err="1" smtClean="0"/>
              <a:t>Metode</a:t>
            </a:r>
            <a:r>
              <a:rPr lang="en-US" sz="2800" b="1" u="sng" dirty="0" smtClean="0"/>
              <a:t> Goodwill</a:t>
            </a:r>
          </a:p>
          <a:p>
            <a:pPr>
              <a:buNone/>
            </a:pPr>
            <a:r>
              <a:rPr lang="en-US" sz="2800" dirty="0" smtClean="0"/>
              <a:t>Goodwill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menambah</a:t>
            </a:r>
            <a:r>
              <a:rPr lang="en-US" sz="2800" dirty="0" smtClean="0"/>
              <a:t> </a:t>
            </a:r>
            <a:r>
              <a:rPr lang="en-US" sz="2800" dirty="0" err="1" smtClean="0"/>
              <a:t>jumlah</a:t>
            </a:r>
            <a:r>
              <a:rPr lang="en-US" sz="2800" dirty="0" smtClean="0"/>
              <a:t> modal </a:t>
            </a:r>
            <a:r>
              <a:rPr lang="en-US" sz="2800" dirty="0" err="1" smtClean="0"/>
              <a:t>sebesar</a:t>
            </a:r>
            <a:r>
              <a:rPr lang="en-US" sz="2800" dirty="0" smtClean="0"/>
              <a:t>  </a:t>
            </a:r>
            <a:r>
              <a:rPr lang="en-US" sz="2800" dirty="0" err="1" smtClean="0"/>
              <a:t>investasi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</a:t>
            </a:r>
            <a:r>
              <a:rPr lang="en-US" sz="2800" dirty="0" err="1" smtClean="0"/>
              <a:t>baru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err="1" smtClean="0"/>
              <a:t>tersebut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Modal </a:t>
            </a:r>
            <a:r>
              <a:rPr lang="en-US" sz="2800" dirty="0" err="1" smtClean="0"/>
              <a:t>Candra</a:t>
            </a:r>
            <a:r>
              <a:rPr lang="en-US" sz="2800" dirty="0" smtClean="0"/>
              <a:t> </a:t>
            </a:r>
            <a:r>
              <a:rPr lang="en-US" sz="2800" dirty="0" err="1" smtClean="0"/>
              <a:t>Rp</a:t>
            </a:r>
            <a:r>
              <a:rPr lang="en-US" sz="2800" dirty="0" smtClean="0"/>
              <a:t> 30.000.000 </a:t>
            </a:r>
            <a:r>
              <a:rPr lang="en-US" sz="2800" dirty="0" err="1" smtClean="0"/>
              <a:t>merupakan</a:t>
            </a:r>
            <a:r>
              <a:rPr lang="en-US" sz="2800" dirty="0" smtClean="0"/>
              <a:t> 1/5 </a:t>
            </a:r>
            <a:r>
              <a:rPr lang="en-US" sz="2800" dirty="0" err="1" smtClean="0"/>
              <a:t>bagian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modal </a:t>
            </a:r>
          </a:p>
          <a:p>
            <a:pPr>
              <a:buNone/>
            </a:pPr>
            <a:r>
              <a:rPr lang="en-US" sz="2800" dirty="0" err="1" smtClean="0"/>
              <a:t>persekutuan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disepakati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Modal yang </a:t>
            </a:r>
            <a:r>
              <a:rPr lang="en-US" sz="2800" dirty="0" err="1" smtClean="0"/>
              <a:t>disepakati</a:t>
            </a:r>
            <a:r>
              <a:rPr lang="en-US" sz="2800" dirty="0" smtClean="0"/>
              <a:t> </a:t>
            </a:r>
            <a:r>
              <a:rPr lang="en-US" sz="2800" dirty="0" err="1" smtClean="0"/>
              <a:t>Rp</a:t>
            </a:r>
            <a:r>
              <a:rPr lang="en-US" sz="2800" dirty="0" smtClean="0"/>
              <a:t> 30.000.000 : 1/5	 = </a:t>
            </a:r>
            <a:r>
              <a:rPr lang="en-US" sz="2800" dirty="0" err="1" smtClean="0"/>
              <a:t>Rp</a:t>
            </a:r>
            <a:r>
              <a:rPr lang="en-US" sz="2800" dirty="0" smtClean="0"/>
              <a:t> 150.000.000</a:t>
            </a:r>
          </a:p>
          <a:p>
            <a:pPr>
              <a:buNone/>
            </a:pPr>
            <a:r>
              <a:rPr lang="en-US" sz="2800" dirty="0" smtClean="0"/>
              <a:t>Modal riel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lama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setoran</a:t>
            </a:r>
            <a:r>
              <a:rPr lang="en-US" sz="2800" dirty="0" smtClean="0"/>
              <a:t> </a:t>
            </a:r>
            <a:r>
              <a:rPr lang="en-US" sz="2800" dirty="0" err="1" smtClean="0"/>
              <a:t>baru</a:t>
            </a:r>
            <a:r>
              <a:rPr lang="en-US" sz="2800" dirty="0" smtClean="0"/>
              <a:t>     	 = </a:t>
            </a:r>
            <a:r>
              <a:rPr lang="en-US" sz="2800" u="sng" dirty="0" err="1" smtClean="0"/>
              <a:t>Rp</a:t>
            </a:r>
            <a:r>
              <a:rPr lang="en-US" sz="2800" u="sng" dirty="0" smtClean="0"/>
              <a:t> 120.000.000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b="1" dirty="0" err="1" smtClean="0"/>
              <a:t>Maka</a:t>
            </a:r>
            <a:r>
              <a:rPr lang="en-US" sz="2800" b="1" dirty="0" smtClean="0"/>
              <a:t> goodwill </a:t>
            </a:r>
            <a:r>
              <a:rPr lang="en-US" sz="2800" b="1" dirty="0" err="1" smtClean="0"/>
              <a:t>sebesar</a:t>
            </a:r>
            <a:r>
              <a:rPr lang="en-US" sz="2800" b="1" dirty="0" smtClean="0"/>
              <a:t>			 =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30.000.000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0000CC"/>
                </a:solidFill>
              </a:rPr>
              <a:t>Goodwill </a:t>
            </a:r>
            <a:r>
              <a:rPr lang="en-US" sz="2800" dirty="0" err="1" smtClean="0">
                <a:solidFill>
                  <a:srgbClr val="0000CC"/>
                </a:solidFill>
              </a:rPr>
              <a:t>untuk</a:t>
            </a: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2800" dirty="0" err="1" smtClean="0">
                <a:solidFill>
                  <a:srgbClr val="0000CC"/>
                </a:solidFill>
              </a:rPr>
              <a:t>Amri</a:t>
            </a:r>
            <a:r>
              <a:rPr lang="en-US" sz="2800" dirty="0" smtClean="0">
                <a:solidFill>
                  <a:srgbClr val="0000CC"/>
                </a:solidFill>
              </a:rPr>
              <a:t> = 6/9 x 30.000.000 </a:t>
            </a:r>
            <a:r>
              <a:rPr lang="en-US" sz="2800" dirty="0" err="1" smtClean="0">
                <a:solidFill>
                  <a:srgbClr val="0000CC"/>
                </a:solidFill>
              </a:rPr>
              <a:t>Rp</a:t>
            </a:r>
            <a:r>
              <a:rPr lang="en-US" sz="2800" dirty="0" smtClean="0">
                <a:solidFill>
                  <a:srgbClr val="0000CC"/>
                </a:solidFill>
              </a:rPr>
              <a:t> 20.000.000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Goodwill </a:t>
            </a:r>
            <a:r>
              <a:rPr lang="en-US" sz="2800" dirty="0" err="1" smtClean="0">
                <a:solidFill>
                  <a:srgbClr val="FF0000"/>
                </a:solidFill>
              </a:rPr>
              <a:t>untuk</a:t>
            </a:r>
            <a:r>
              <a:rPr lang="en-US" sz="2800" dirty="0" smtClean="0">
                <a:solidFill>
                  <a:srgbClr val="FF0000"/>
                </a:solidFill>
              </a:rPr>
              <a:t> Budi = 3/9 x  30.000.000 </a:t>
            </a:r>
            <a:r>
              <a:rPr lang="en-US" sz="2800" dirty="0" err="1" smtClean="0">
                <a:solidFill>
                  <a:srgbClr val="FF0000"/>
                </a:solidFill>
              </a:rPr>
              <a:t>Rp</a:t>
            </a:r>
            <a:r>
              <a:rPr lang="en-US" sz="2800" dirty="0" smtClean="0">
                <a:solidFill>
                  <a:srgbClr val="FF0000"/>
                </a:solidFill>
              </a:rPr>
              <a:t> 10.000.000</a:t>
            </a:r>
          </a:p>
          <a:p>
            <a:pPr algn="just">
              <a:buNone/>
            </a:pPr>
            <a:r>
              <a:rPr lang="en-US" sz="2800" u="sng" dirty="0" err="1" smtClean="0"/>
              <a:t>Ayat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jurnal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mencatat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masuknya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sekutu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Candra</a:t>
            </a:r>
            <a:r>
              <a:rPr lang="en-US" sz="2800" u="sng" dirty="0" smtClean="0"/>
              <a:t> :</a:t>
            </a:r>
          </a:p>
          <a:p>
            <a:pPr algn="just">
              <a:buNone/>
            </a:pPr>
            <a:endParaRPr lang="en-US" sz="2800" u="sng" dirty="0" smtClean="0"/>
          </a:p>
          <a:p>
            <a:pPr algn="just">
              <a:buNone/>
            </a:pPr>
            <a:r>
              <a:rPr lang="en-US" sz="2800" b="1" dirty="0" err="1" smtClean="0">
                <a:solidFill>
                  <a:srgbClr val="0000CC"/>
                </a:solidFill>
              </a:rPr>
              <a:t>Mencatat</a:t>
            </a:r>
            <a:r>
              <a:rPr lang="en-US" sz="2800" b="1" dirty="0" smtClean="0">
                <a:solidFill>
                  <a:srgbClr val="0000CC"/>
                </a:solidFill>
              </a:rPr>
              <a:t> </a:t>
            </a:r>
            <a:r>
              <a:rPr lang="en-US" sz="2800" b="1" dirty="0" err="1" smtClean="0">
                <a:solidFill>
                  <a:srgbClr val="0000CC"/>
                </a:solidFill>
              </a:rPr>
              <a:t>pengakuan</a:t>
            </a:r>
            <a:r>
              <a:rPr lang="en-US" sz="2800" b="1" dirty="0" smtClean="0">
                <a:solidFill>
                  <a:srgbClr val="0000CC"/>
                </a:solidFill>
              </a:rPr>
              <a:t> goodwill:</a:t>
            </a:r>
          </a:p>
          <a:p>
            <a:pPr algn="just">
              <a:buNone/>
            </a:pPr>
            <a:endParaRPr lang="en-US" sz="2800" b="1" dirty="0" smtClean="0">
              <a:solidFill>
                <a:srgbClr val="0000CC"/>
              </a:solidFill>
            </a:endParaRPr>
          </a:p>
          <a:p>
            <a:pPr algn="just">
              <a:buNone/>
            </a:pPr>
            <a:r>
              <a:rPr lang="en-US" sz="2800" dirty="0" smtClean="0"/>
              <a:t>	Goodwill		</a:t>
            </a:r>
            <a:r>
              <a:rPr lang="en-US" sz="2800" dirty="0" err="1" smtClean="0"/>
              <a:t>Rp</a:t>
            </a:r>
            <a:r>
              <a:rPr lang="en-US" sz="2800" dirty="0" smtClean="0"/>
              <a:t> 30.000.000</a:t>
            </a:r>
          </a:p>
          <a:p>
            <a:pPr algn="just">
              <a:buNone/>
            </a:pPr>
            <a:r>
              <a:rPr lang="en-US" sz="2800" dirty="0" smtClean="0"/>
              <a:t>			Modal </a:t>
            </a:r>
            <a:r>
              <a:rPr lang="en-US" sz="2800" dirty="0" err="1" smtClean="0"/>
              <a:t>Amri</a:t>
            </a:r>
            <a:r>
              <a:rPr lang="en-US" sz="2800" dirty="0" smtClean="0"/>
              <a:t>		</a:t>
            </a:r>
            <a:r>
              <a:rPr lang="en-US" sz="2800" dirty="0" err="1" smtClean="0"/>
              <a:t>Rp</a:t>
            </a:r>
            <a:r>
              <a:rPr lang="en-US" sz="2800" dirty="0" smtClean="0"/>
              <a:t> 20.000.000</a:t>
            </a:r>
          </a:p>
          <a:p>
            <a:pPr algn="just">
              <a:buNone/>
            </a:pPr>
            <a:r>
              <a:rPr lang="en-US" sz="2800" dirty="0" smtClean="0"/>
              <a:t>			Modal Budi		</a:t>
            </a:r>
            <a:r>
              <a:rPr lang="en-US" sz="2800" dirty="0" err="1" smtClean="0"/>
              <a:t>Rp</a:t>
            </a:r>
            <a:r>
              <a:rPr lang="en-US" sz="2800" dirty="0" smtClean="0"/>
              <a:t> 10.000.000</a:t>
            </a:r>
          </a:p>
          <a:p>
            <a:pPr algn="just">
              <a:buNone/>
            </a:pPr>
            <a:endParaRPr lang="en-US" sz="2800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dirty="0" smtClean="0"/>
              <a:t>					         </a:t>
            </a:r>
          </a:p>
          <a:p>
            <a:pPr>
              <a:buNone/>
            </a:pP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3.Joint Stock Company</a:t>
            </a:r>
          </a:p>
          <a:p>
            <a:pPr>
              <a:buNone/>
            </a:pPr>
            <a:r>
              <a:rPr lang="en-US" dirty="0" smtClean="0"/>
              <a:t>    Persekutuan yang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modalnya</a:t>
            </a:r>
            <a:r>
              <a:rPr lang="en-US" dirty="0" smtClean="0"/>
              <a:t> </a:t>
            </a:r>
            <a:r>
              <a:rPr lang="en-US" dirty="0" err="1" smtClean="0"/>
              <a:t>terbagi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saham-saham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dipindah-tangankan</a:t>
            </a:r>
            <a:r>
              <a:rPr lang="en-US" dirty="0" smtClean="0"/>
              <a:t>.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saham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didalam</a:t>
            </a:r>
            <a:r>
              <a:rPr lang="en-US" dirty="0" smtClean="0"/>
              <a:t> Joint Stock Company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yang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bersangkutan</a:t>
            </a:r>
            <a:r>
              <a:rPr lang="en-US" dirty="0" smtClean="0"/>
              <a:t> </a:t>
            </a:r>
            <a:r>
              <a:rPr lang="en-US" dirty="0" err="1" smtClean="0"/>
              <a:t>melainkan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pemilikan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lara Schumann's 193rd Birthday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00504"/>
            <a:ext cx="3281368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01.olx.co.id/ui/11/04/94/1346477464_434400094_1-Gambar--JASA-PENGURUSAN-PT-CV-UD-SIUPIUJK-TDP-NPWP-PKP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572009"/>
            <a:ext cx="400052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solidFill>
                  <a:srgbClr val="C00000"/>
                </a:solidFill>
              </a:rPr>
              <a:t>Mencatat</a:t>
            </a:r>
            <a:r>
              <a:rPr lang="en-US" sz="2400" b="1" dirty="0" smtClean="0">
                <a:solidFill>
                  <a:srgbClr val="C00000"/>
                </a:solidFill>
              </a:rPr>
              <a:t> modal </a:t>
            </a:r>
            <a:r>
              <a:rPr lang="en-US" sz="2400" b="1" dirty="0" err="1" smtClean="0">
                <a:solidFill>
                  <a:srgbClr val="C00000"/>
                </a:solidFill>
              </a:rPr>
              <a:t>Candra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		</a:t>
            </a:r>
            <a:r>
              <a:rPr lang="en-US" sz="2400" b="1" dirty="0" err="1" smtClean="0">
                <a:solidFill>
                  <a:srgbClr val="C00000"/>
                </a:solidFill>
              </a:rPr>
              <a:t>Kas</a:t>
            </a:r>
            <a:r>
              <a:rPr lang="en-US" sz="2400" b="1" dirty="0" smtClean="0">
                <a:solidFill>
                  <a:srgbClr val="C00000"/>
                </a:solidFill>
              </a:rPr>
              <a:t>		</a:t>
            </a:r>
            <a:r>
              <a:rPr lang="en-US" sz="2400" b="1" dirty="0" err="1" smtClean="0">
                <a:solidFill>
                  <a:srgbClr val="C00000"/>
                </a:solidFill>
              </a:rPr>
              <a:t>Rp</a:t>
            </a:r>
            <a:r>
              <a:rPr lang="en-US" sz="2400" b="1" dirty="0" smtClean="0">
                <a:solidFill>
                  <a:srgbClr val="C00000"/>
                </a:solidFill>
              </a:rPr>
              <a:t> 30.000.000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				Modal </a:t>
            </a:r>
            <a:r>
              <a:rPr lang="en-US" sz="2400" b="1" dirty="0" err="1" smtClean="0">
                <a:solidFill>
                  <a:srgbClr val="C00000"/>
                </a:solidFill>
              </a:rPr>
              <a:t>Candra</a:t>
            </a:r>
            <a:r>
              <a:rPr lang="en-US" sz="2400" b="1" dirty="0" smtClean="0">
                <a:solidFill>
                  <a:srgbClr val="C00000"/>
                </a:solidFill>
              </a:rPr>
              <a:t>		</a:t>
            </a:r>
            <a:r>
              <a:rPr lang="en-US" sz="2400" b="1" dirty="0" err="1" smtClean="0">
                <a:solidFill>
                  <a:srgbClr val="C00000"/>
                </a:solidFill>
              </a:rPr>
              <a:t>Rp</a:t>
            </a:r>
            <a:r>
              <a:rPr lang="en-US" sz="2400" b="1" dirty="0" smtClean="0">
                <a:solidFill>
                  <a:srgbClr val="C00000"/>
                </a:solidFill>
              </a:rPr>
              <a:t> 30.000.000</a:t>
            </a:r>
          </a:p>
          <a:p>
            <a:pPr>
              <a:buNone/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err="1" smtClean="0"/>
              <a:t>Posisi</a:t>
            </a:r>
            <a:r>
              <a:rPr lang="en-US" b="1" dirty="0" smtClean="0"/>
              <a:t> </a:t>
            </a:r>
            <a:r>
              <a:rPr lang="en-US" b="1" dirty="0" err="1" smtClean="0"/>
              <a:t>modalnya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	</a:t>
            </a:r>
            <a:r>
              <a:rPr lang="en-US" dirty="0" err="1" smtClean="0"/>
              <a:t>Rp</a:t>
            </a:r>
            <a:r>
              <a:rPr lang="en-US" dirty="0" smtClean="0"/>
              <a:t>   80.000.000</a:t>
            </a:r>
          </a:p>
          <a:p>
            <a:pPr>
              <a:buNone/>
            </a:pPr>
            <a:r>
              <a:rPr lang="en-US" dirty="0" smtClean="0"/>
              <a:t>	Modal Budi			</a:t>
            </a:r>
            <a:r>
              <a:rPr lang="en-US" dirty="0" err="1" smtClean="0"/>
              <a:t>Rp</a:t>
            </a:r>
            <a:r>
              <a:rPr lang="en-US" dirty="0" smtClean="0"/>
              <a:t>   40.000.000</a:t>
            </a:r>
          </a:p>
          <a:p>
            <a:pPr>
              <a:buNone/>
            </a:pPr>
            <a:r>
              <a:rPr lang="en-US" dirty="0" smtClean="0"/>
              <a:t>	Modal </a:t>
            </a:r>
            <a:r>
              <a:rPr lang="en-US" dirty="0" err="1" smtClean="0"/>
              <a:t>Candra</a:t>
            </a:r>
            <a:r>
              <a:rPr lang="en-US" dirty="0" smtClean="0"/>
              <a:t>			</a:t>
            </a:r>
            <a:r>
              <a:rPr lang="en-US" u="sng" dirty="0" err="1" smtClean="0"/>
              <a:t>Rp</a:t>
            </a:r>
            <a:r>
              <a:rPr lang="en-US" u="sng" dirty="0" smtClean="0"/>
              <a:t>   30.000.000</a:t>
            </a:r>
          </a:p>
          <a:p>
            <a:pPr>
              <a:buNone/>
            </a:pPr>
            <a:r>
              <a:rPr lang="en-US" dirty="0" smtClean="0"/>
              <a:t>Total modal			</a:t>
            </a:r>
            <a:r>
              <a:rPr lang="en-US" dirty="0" err="1" smtClean="0"/>
              <a:t>Rp</a:t>
            </a:r>
            <a:r>
              <a:rPr lang="en-US" dirty="0" smtClean="0"/>
              <a:t> 150.000.000</a:t>
            </a:r>
          </a:p>
          <a:p>
            <a:pPr>
              <a:buNone/>
            </a:pP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4" y="214290"/>
            <a:ext cx="8643966" cy="428628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2400" b="1" dirty="0" smtClean="0"/>
              <a:t>3.KEPENTINGAN SEKUTU BARU LEBIH BESAR DARI INVESTASINYA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AMRI </a:t>
            </a:r>
            <a:r>
              <a:rPr lang="en-US" sz="2400" dirty="0" err="1" smtClean="0"/>
              <a:t>dan</a:t>
            </a:r>
            <a:r>
              <a:rPr lang="en-US" sz="2400" dirty="0" smtClean="0"/>
              <a:t> BUDI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firma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masing</a:t>
            </a:r>
            <a:r>
              <a:rPr lang="en-US" sz="2400" dirty="0" smtClean="0"/>
              <a:t> –</a:t>
            </a:r>
          </a:p>
          <a:p>
            <a:pPr>
              <a:buNone/>
            </a:pPr>
            <a:r>
              <a:rPr lang="en-US" sz="2400" dirty="0" err="1" smtClean="0"/>
              <a:t>masing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60.000.000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membagi</a:t>
            </a:r>
            <a:r>
              <a:rPr lang="en-US" sz="2400" dirty="0" smtClean="0"/>
              <a:t> </a:t>
            </a:r>
            <a:r>
              <a:rPr lang="en-US" sz="2400" dirty="0" err="1" smtClean="0"/>
              <a:t>laba</a:t>
            </a:r>
            <a:r>
              <a:rPr lang="en-US" sz="2400" dirty="0" smtClean="0"/>
              <a:t> – </a:t>
            </a:r>
            <a:r>
              <a:rPr lang="en-US" sz="2400" dirty="0" err="1" smtClean="0"/>
              <a:t>rugi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Dibagi</a:t>
            </a:r>
            <a:r>
              <a:rPr lang="en-US" sz="2400" dirty="0" smtClean="0"/>
              <a:t> </a:t>
            </a:r>
            <a:r>
              <a:rPr lang="en-US" sz="2400" dirty="0" err="1" smtClean="0"/>
              <a:t>sama.Disetujui</a:t>
            </a:r>
            <a:r>
              <a:rPr lang="en-US" sz="2400" dirty="0" smtClean="0"/>
              <a:t> CANDRA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err="1" smtClean="0"/>
              <a:t>Menyetor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 </a:t>
            </a:r>
            <a:r>
              <a:rPr lang="en-US" sz="2400" dirty="0" err="1" smtClean="0"/>
              <a:t>tunai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kepentingan</a:t>
            </a:r>
            <a:r>
              <a:rPr lang="en-US" sz="2400" dirty="0" smtClean="0"/>
              <a:t> 1/3 </a:t>
            </a:r>
          </a:p>
          <a:p>
            <a:pPr>
              <a:buNone/>
            </a:pP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persekutuan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pembagian</a:t>
            </a:r>
            <a:r>
              <a:rPr lang="en-US" sz="2400" dirty="0" smtClean="0"/>
              <a:t> </a:t>
            </a:r>
            <a:r>
              <a:rPr lang="en-US" sz="2400" dirty="0" err="1" smtClean="0"/>
              <a:t>laba-rugi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b="1" u="sng" dirty="0" err="1" smtClean="0"/>
              <a:t>Metode</a:t>
            </a:r>
            <a:r>
              <a:rPr lang="en-US" sz="2400" b="1" u="sng" dirty="0" smtClean="0"/>
              <a:t> Bonus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00CC"/>
                </a:solidFill>
              </a:rPr>
              <a:t>Perhitung</a:t>
            </a:r>
            <a:r>
              <a:rPr lang="en-US" sz="2400" b="1" dirty="0" smtClean="0">
                <a:solidFill>
                  <a:srgbClr val="0000CC"/>
                </a:solidFill>
              </a:rPr>
              <a:t>:</a:t>
            </a:r>
          </a:p>
          <a:p>
            <a:pPr>
              <a:buNone/>
            </a:pPr>
            <a:r>
              <a:rPr lang="en-US" sz="2400" dirty="0" smtClean="0"/>
              <a:t>Modal </a:t>
            </a:r>
            <a:r>
              <a:rPr lang="en-US" sz="2400" dirty="0" err="1" smtClean="0"/>
              <a:t>Amri</a:t>
            </a:r>
            <a:r>
              <a:rPr lang="en-US" sz="2400" dirty="0" smtClean="0"/>
              <a:t>		</a:t>
            </a:r>
            <a:r>
              <a:rPr lang="en-US" sz="2400" dirty="0" err="1" smtClean="0"/>
              <a:t>Rp</a:t>
            </a:r>
            <a:r>
              <a:rPr lang="en-US" sz="2400" dirty="0" smtClean="0"/>
              <a:t>  60.000.000</a:t>
            </a:r>
          </a:p>
          <a:p>
            <a:pPr>
              <a:buNone/>
            </a:pPr>
            <a:r>
              <a:rPr lang="en-US" sz="2400" dirty="0" smtClean="0"/>
              <a:t>Modal Budi		</a:t>
            </a:r>
            <a:r>
              <a:rPr lang="en-US" sz="2400" dirty="0" err="1" smtClean="0"/>
              <a:t>Rp</a:t>
            </a:r>
            <a:r>
              <a:rPr lang="en-US" sz="2400" dirty="0" smtClean="0"/>
              <a:t>  30.000.000</a:t>
            </a:r>
          </a:p>
          <a:p>
            <a:pPr>
              <a:buNone/>
            </a:pPr>
            <a:r>
              <a:rPr lang="en-US" sz="2400" dirty="0" err="1" smtClean="0"/>
              <a:t>Investasi</a:t>
            </a:r>
            <a:r>
              <a:rPr lang="en-US" sz="2400" dirty="0" smtClean="0"/>
              <a:t> </a:t>
            </a:r>
            <a:r>
              <a:rPr lang="en-US" sz="2400" dirty="0" err="1" smtClean="0"/>
              <a:t>Candra</a:t>
            </a:r>
            <a:r>
              <a:rPr lang="en-US" sz="2400" dirty="0" smtClean="0"/>
              <a:t>	</a:t>
            </a:r>
            <a:r>
              <a:rPr lang="en-US" sz="2400" u="sng" dirty="0" err="1" smtClean="0"/>
              <a:t>Rp</a:t>
            </a:r>
            <a:r>
              <a:rPr lang="en-US" sz="2400" u="sng" dirty="0" smtClean="0"/>
              <a:t>  30.000.000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Total </a:t>
            </a:r>
            <a:r>
              <a:rPr lang="en-US" sz="2400" b="1" dirty="0" err="1" smtClean="0"/>
              <a:t>investasi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120.000.000</a:t>
            </a:r>
          </a:p>
          <a:p>
            <a:pPr>
              <a:buNone/>
            </a:pPr>
            <a:r>
              <a:rPr lang="en-US" sz="2400" dirty="0" err="1" smtClean="0"/>
              <a:t>Kepentingan</a:t>
            </a:r>
            <a:r>
              <a:rPr lang="en-US" sz="2400" dirty="0" smtClean="0"/>
              <a:t> </a:t>
            </a:r>
            <a:r>
              <a:rPr lang="en-US" sz="2400" dirty="0" err="1" smtClean="0"/>
              <a:t>Candra</a:t>
            </a:r>
            <a:r>
              <a:rPr lang="en-US" sz="2400" dirty="0" smtClean="0"/>
              <a:t> 1/3 x </a:t>
            </a:r>
            <a:r>
              <a:rPr lang="en-US" sz="2400" dirty="0" err="1" smtClean="0"/>
              <a:t>Rp</a:t>
            </a:r>
            <a:r>
              <a:rPr lang="en-US" sz="2400" dirty="0" smtClean="0"/>
              <a:t> 120.000.000= </a:t>
            </a:r>
            <a:r>
              <a:rPr lang="en-US" sz="2400" dirty="0" err="1" smtClean="0"/>
              <a:t>Rp</a:t>
            </a:r>
            <a:r>
              <a:rPr lang="en-US" sz="2400" dirty="0" smtClean="0"/>
              <a:t> 40.000.000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/>
              <a:t>Investasi</a:t>
            </a:r>
            <a:r>
              <a:rPr lang="en-US" sz="2800" dirty="0" smtClean="0"/>
              <a:t> </a:t>
            </a:r>
            <a:r>
              <a:rPr lang="en-US" sz="2800" dirty="0" err="1" smtClean="0"/>
              <a:t>Candra</a:t>
            </a:r>
            <a:r>
              <a:rPr lang="en-US" sz="2800" dirty="0" smtClean="0"/>
              <a:t>					</a:t>
            </a:r>
            <a:r>
              <a:rPr lang="en-US" sz="2800" dirty="0" err="1" smtClean="0"/>
              <a:t>Rp</a:t>
            </a:r>
            <a:r>
              <a:rPr lang="en-US" sz="2800" dirty="0" smtClean="0"/>
              <a:t> 30.000.000</a:t>
            </a:r>
          </a:p>
          <a:p>
            <a:pPr algn="just">
              <a:buNone/>
            </a:pPr>
            <a:r>
              <a:rPr lang="en-US" sz="2800" dirty="0" smtClean="0"/>
              <a:t>Modal </a:t>
            </a:r>
            <a:r>
              <a:rPr lang="en-US" sz="2800" dirty="0" err="1" smtClean="0"/>
              <a:t>Candra</a:t>
            </a:r>
            <a:r>
              <a:rPr lang="en-US" sz="2800" dirty="0" smtClean="0"/>
              <a:t>(1/3 x </a:t>
            </a:r>
            <a:r>
              <a:rPr lang="en-US" sz="2800" dirty="0" err="1" smtClean="0"/>
              <a:t>Rp</a:t>
            </a:r>
            <a:r>
              <a:rPr lang="en-US" sz="2800" dirty="0" smtClean="0"/>
              <a:t> 120.000.000)		</a:t>
            </a:r>
            <a:r>
              <a:rPr lang="en-US" sz="2800" u="sng" dirty="0" err="1" smtClean="0"/>
              <a:t>Rp</a:t>
            </a:r>
            <a:r>
              <a:rPr lang="en-US" sz="2800" u="sng" dirty="0" smtClean="0"/>
              <a:t> 40.000.000</a:t>
            </a:r>
          </a:p>
          <a:p>
            <a:pPr algn="just">
              <a:buNone/>
            </a:pPr>
            <a:r>
              <a:rPr lang="en-US" sz="2800" dirty="0" smtClean="0"/>
              <a:t>Bonus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Amri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Budi			</a:t>
            </a:r>
            <a:r>
              <a:rPr lang="en-US" sz="2800" dirty="0" err="1" smtClean="0"/>
              <a:t>Rp</a:t>
            </a:r>
            <a:r>
              <a:rPr lang="en-US" sz="2800" dirty="0" smtClean="0"/>
              <a:t> 10.000.000 </a:t>
            </a:r>
          </a:p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0000CC"/>
                </a:solidFill>
              </a:rPr>
              <a:t>Bonus </a:t>
            </a:r>
            <a:r>
              <a:rPr lang="en-US" sz="2800" dirty="0" err="1" smtClean="0">
                <a:solidFill>
                  <a:srgbClr val="0000CC"/>
                </a:solidFill>
              </a:rPr>
              <a:t>dari</a:t>
            </a: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2800" dirty="0" err="1" smtClean="0">
                <a:solidFill>
                  <a:srgbClr val="0000CC"/>
                </a:solidFill>
              </a:rPr>
              <a:t>Amri</a:t>
            </a:r>
            <a:r>
              <a:rPr lang="en-US" sz="2800" dirty="0" smtClean="0">
                <a:solidFill>
                  <a:srgbClr val="0000CC"/>
                </a:solidFill>
              </a:rPr>
              <a:t> 	   = 6/9 x 10.000.000 </a:t>
            </a:r>
            <a:r>
              <a:rPr lang="en-US" sz="2800" dirty="0" err="1" smtClean="0">
                <a:solidFill>
                  <a:srgbClr val="0000CC"/>
                </a:solidFill>
              </a:rPr>
              <a:t>Rp</a:t>
            </a:r>
            <a:r>
              <a:rPr lang="en-US" sz="2800" dirty="0" smtClean="0">
                <a:solidFill>
                  <a:srgbClr val="0000CC"/>
                </a:solidFill>
              </a:rPr>
              <a:t> 6.666.667</a:t>
            </a:r>
          </a:p>
          <a:p>
            <a:pPr algn="just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0000"/>
                </a:solidFill>
              </a:rPr>
              <a:t>Bonus </a:t>
            </a:r>
            <a:r>
              <a:rPr lang="en-US" sz="2800" dirty="0" err="1" smtClean="0">
                <a:solidFill>
                  <a:srgbClr val="FF0000"/>
                </a:solidFill>
              </a:rPr>
              <a:t>untuk</a:t>
            </a:r>
            <a:r>
              <a:rPr lang="en-US" sz="2800" dirty="0" smtClean="0">
                <a:solidFill>
                  <a:srgbClr val="FF0000"/>
                </a:solidFill>
              </a:rPr>
              <a:t> Budi = 3/9 x  10.000.000 </a:t>
            </a:r>
            <a:r>
              <a:rPr lang="en-US" sz="2800" dirty="0" err="1" smtClean="0">
                <a:solidFill>
                  <a:srgbClr val="FF0000"/>
                </a:solidFill>
              </a:rPr>
              <a:t>Rp</a:t>
            </a:r>
            <a:r>
              <a:rPr lang="en-US" sz="2800" dirty="0" smtClean="0">
                <a:solidFill>
                  <a:srgbClr val="FF0000"/>
                </a:solidFill>
              </a:rPr>
              <a:t> 3.333.333</a:t>
            </a:r>
          </a:p>
          <a:p>
            <a:pPr algn="just">
              <a:buNone/>
            </a:pPr>
            <a:r>
              <a:rPr lang="en-US" sz="2800" b="1" dirty="0" err="1" smtClean="0"/>
              <a:t>Ayat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jurnal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masuknya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Candra</a:t>
            </a:r>
            <a:r>
              <a:rPr lang="en-US" sz="2800" b="1" dirty="0" smtClean="0"/>
              <a:t>:</a:t>
            </a:r>
          </a:p>
          <a:p>
            <a:pPr algn="just">
              <a:buNone/>
            </a:pPr>
            <a:r>
              <a:rPr lang="en-US" sz="2800" b="1" dirty="0" smtClean="0"/>
              <a:t>	</a:t>
            </a:r>
            <a:r>
              <a:rPr lang="en-US" sz="2800" dirty="0" err="1" smtClean="0"/>
              <a:t>Kas</a:t>
            </a:r>
            <a:r>
              <a:rPr lang="en-US" sz="2800" dirty="0" smtClean="0"/>
              <a:t>			</a:t>
            </a:r>
            <a:r>
              <a:rPr lang="en-US" sz="2800" dirty="0" err="1" smtClean="0"/>
              <a:t>Rp</a:t>
            </a:r>
            <a:r>
              <a:rPr lang="en-US" sz="2800" dirty="0" smtClean="0"/>
              <a:t> 30.000.000</a:t>
            </a:r>
          </a:p>
          <a:p>
            <a:pPr algn="just">
              <a:buNone/>
            </a:pPr>
            <a:r>
              <a:rPr lang="en-US" sz="2800" b="1" dirty="0" smtClean="0"/>
              <a:t>	</a:t>
            </a:r>
            <a:r>
              <a:rPr lang="en-US" sz="2800" dirty="0" smtClean="0"/>
              <a:t>Modal </a:t>
            </a:r>
            <a:r>
              <a:rPr lang="en-US" sz="2800" dirty="0" err="1" smtClean="0"/>
              <a:t>Amri</a:t>
            </a:r>
            <a:r>
              <a:rPr lang="en-US" sz="2800" dirty="0" smtClean="0"/>
              <a:t>	</a:t>
            </a:r>
            <a:r>
              <a:rPr lang="en-US" sz="2800" dirty="0" err="1" smtClean="0"/>
              <a:t>Rp</a:t>
            </a:r>
            <a:r>
              <a:rPr lang="en-US" sz="2800" dirty="0" smtClean="0"/>
              <a:t>   6.666.667</a:t>
            </a:r>
          </a:p>
          <a:p>
            <a:pPr algn="just">
              <a:buNone/>
            </a:pPr>
            <a:r>
              <a:rPr lang="en-US" sz="2800" dirty="0" smtClean="0"/>
              <a:t>	Modal Budi	</a:t>
            </a:r>
            <a:r>
              <a:rPr lang="en-US" sz="2800" dirty="0" err="1" smtClean="0"/>
              <a:t>Rp</a:t>
            </a:r>
            <a:r>
              <a:rPr lang="en-US" sz="2800" dirty="0" smtClean="0"/>
              <a:t>   3.333.333</a:t>
            </a:r>
          </a:p>
          <a:p>
            <a:pPr algn="just">
              <a:buNone/>
            </a:pPr>
            <a:r>
              <a:rPr lang="en-US" sz="2800" dirty="0" smtClean="0"/>
              <a:t>		Modal </a:t>
            </a:r>
            <a:r>
              <a:rPr lang="en-US" sz="2800" dirty="0" err="1" smtClean="0"/>
              <a:t>Candra</a:t>
            </a:r>
            <a:r>
              <a:rPr lang="en-US" sz="2800" dirty="0" smtClean="0"/>
              <a:t>			</a:t>
            </a:r>
            <a:r>
              <a:rPr lang="en-US" sz="2800" dirty="0" err="1" smtClean="0"/>
              <a:t>Rp</a:t>
            </a:r>
            <a:r>
              <a:rPr lang="en-US" sz="2800" dirty="0" smtClean="0"/>
              <a:t> 40.000.000</a:t>
            </a:r>
          </a:p>
          <a:p>
            <a:pPr algn="just">
              <a:buNone/>
            </a:pPr>
            <a:r>
              <a:rPr lang="en-US" sz="2800" dirty="0" smtClean="0"/>
              <a:t>POSISI MODAL MASING-MASING?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err="1" smtClean="0"/>
              <a:t>Posisi</a:t>
            </a:r>
            <a:r>
              <a:rPr lang="en-US" b="1" dirty="0" smtClean="0"/>
              <a:t> </a:t>
            </a:r>
            <a:r>
              <a:rPr lang="en-US" b="1" dirty="0" err="1" smtClean="0"/>
              <a:t>modalnya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</a:t>
            </a:r>
            <a:r>
              <a:rPr lang="en-US" dirty="0" err="1" smtClean="0"/>
              <a:t>Rp</a:t>
            </a:r>
            <a:r>
              <a:rPr lang="en-US" dirty="0" smtClean="0"/>
              <a:t>   53.333.333</a:t>
            </a:r>
          </a:p>
          <a:p>
            <a:pPr>
              <a:buNone/>
            </a:pPr>
            <a:r>
              <a:rPr lang="en-US" dirty="0" smtClean="0"/>
              <a:t>	Modal Budi		</a:t>
            </a:r>
            <a:r>
              <a:rPr lang="en-US" dirty="0" err="1" smtClean="0"/>
              <a:t>Rp</a:t>
            </a:r>
            <a:r>
              <a:rPr lang="en-US" dirty="0" smtClean="0"/>
              <a:t>   26.666.667</a:t>
            </a:r>
          </a:p>
          <a:p>
            <a:pPr>
              <a:buNone/>
            </a:pPr>
            <a:r>
              <a:rPr lang="en-US" dirty="0" smtClean="0"/>
              <a:t>	Modal </a:t>
            </a:r>
            <a:r>
              <a:rPr lang="en-US" dirty="0" err="1" smtClean="0"/>
              <a:t>Candra</a:t>
            </a:r>
            <a:r>
              <a:rPr lang="en-US" dirty="0" smtClean="0"/>
              <a:t>		</a:t>
            </a:r>
            <a:r>
              <a:rPr lang="en-US" u="sng" dirty="0" err="1" smtClean="0"/>
              <a:t>Rp</a:t>
            </a:r>
            <a:r>
              <a:rPr lang="en-US" u="sng" dirty="0" smtClean="0"/>
              <a:t>   40.000.000</a:t>
            </a:r>
          </a:p>
          <a:p>
            <a:pPr>
              <a:buNone/>
            </a:pPr>
            <a:r>
              <a:rPr lang="en-US" dirty="0" smtClean="0"/>
              <a:t>Total modal		</a:t>
            </a:r>
            <a:r>
              <a:rPr lang="en-US" dirty="0" err="1" smtClean="0"/>
              <a:t>Rp</a:t>
            </a:r>
            <a:r>
              <a:rPr lang="en-US" dirty="0" smtClean="0"/>
              <a:t> 120.000.000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Perhitungan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sz="2400" dirty="0" smtClean="0"/>
              <a:t>Modal </a:t>
            </a:r>
            <a:r>
              <a:rPr lang="en-US" sz="2400" dirty="0" err="1" smtClean="0"/>
              <a:t>Amri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Budi </a:t>
            </a:r>
            <a:r>
              <a:rPr lang="en-US" sz="2400" dirty="0" err="1" smtClean="0"/>
              <a:t>Rp</a:t>
            </a:r>
            <a:r>
              <a:rPr lang="en-US" sz="2400" dirty="0" smtClean="0"/>
              <a:t> 90.000.000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2/3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modal </a:t>
            </a:r>
          </a:p>
          <a:p>
            <a:pPr>
              <a:buNone/>
            </a:pPr>
            <a:r>
              <a:rPr lang="en-US" sz="2400" dirty="0" err="1" smtClean="0"/>
              <a:t>persekutuan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disepakati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Modal yang </a:t>
            </a:r>
            <a:r>
              <a:rPr lang="en-US" sz="2400" dirty="0" err="1" smtClean="0"/>
              <a:t>disepakati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90.000.000 : 2/3	 = </a:t>
            </a:r>
            <a:r>
              <a:rPr lang="en-US" sz="2400" dirty="0" err="1" smtClean="0"/>
              <a:t>Rp</a:t>
            </a:r>
            <a:r>
              <a:rPr lang="en-US" sz="2400" dirty="0" smtClean="0"/>
              <a:t> 135.000.000</a:t>
            </a:r>
          </a:p>
          <a:p>
            <a:pPr>
              <a:buNone/>
            </a:pPr>
            <a:r>
              <a:rPr lang="en-US" sz="2400" dirty="0" smtClean="0"/>
              <a:t>Modal riel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lama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setoran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    	 = </a:t>
            </a:r>
            <a:r>
              <a:rPr lang="en-US" sz="2400" u="sng" dirty="0" err="1" smtClean="0"/>
              <a:t>Rp</a:t>
            </a:r>
            <a:r>
              <a:rPr lang="en-US" sz="2400" u="sng" dirty="0" smtClean="0"/>
              <a:t> 120.000.000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err="1" smtClean="0"/>
              <a:t>Maka</a:t>
            </a:r>
            <a:r>
              <a:rPr lang="en-US" sz="2400" b="1" dirty="0" smtClean="0"/>
              <a:t> goodwill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			 =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15.000.000</a:t>
            </a:r>
          </a:p>
          <a:p>
            <a:pPr algn="just">
              <a:buNone/>
            </a:pPr>
            <a:r>
              <a:rPr lang="en-US" sz="2400" u="sng" dirty="0" err="1" smtClean="0"/>
              <a:t>Ayat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jurnal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mencatat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masuknya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sekutu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Candra</a:t>
            </a:r>
            <a:r>
              <a:rPr lang="en-US" sz="2400" u="sng" dirty="0" smtClean="0"/>
              <a:t> :</a:t>
            </a:r>
          </a:p>
          <a:p>
            <a:pPr algn="just">
              <a:buNone/>
            </a:pPr>
            <a:endParaRPr lang="en-US" sz="2400" u="sng" dirty="0" smtClean="0"/>
          </a:p>
          <a:p>
            <a:pPr algn="just">
              <a:buNone/>
            </a:pPr>
            <a:r>
              <a:rPr lang="en-US" sz="2400" b="1" dirty="0" err="1" smtClean="0">
                <a:solidFill>
                  <a:srgbClr val="0000CC"/>
                </a:solidFill>
              </a:rPr>
              <a:t>Mencatat</a:t>
            </a:r>
            <a:r>
              <a:rPr lang="en-US" sz="2400" b="1" dirty="0" smtClean="0">
                <a:solidFill>
                  <a:srgbClr val="0000CC"/>
                </a:solidFill>
              </a:rPr>
              <a:t> </a:t>
            </a:r>
            <a:r>
              <a:rPr lang="en-US" sz="2400" b="1" dirty="0" err="1" smtClean="0">
                <a:solidFill>
                  <a:srgbClr val="0000CC"/>
                </a:solidFill>
              </a:rPr>
              <a:t>pengakuan</a:t>
            </a:r>
            <a:r>
              <a:rPr lang="en-US" sz="2400" b="1" dirty="0" smtClean="0">
                <a:solidFill>
                  <a:srgbClr val="0000CC"/>
                </a:solidFill>
              </a:rPr>
              <a:t> goodwill:</a:t>
            </a:r>
          </a:p>
          <a:p>
            <a:pPr algn="just">
              <a:buNone/>
            </a:pPr>
            <a:endParaRPr lang="en-US" sz="2400" b="1" dirty="0" smtClean="0">
              <a:solidFill>
                <a:srgbClr val="0000CC"/>
              </a:solidFill>
            </a:endParaRPr>
          </a:p>
          <a:p>
            <a:pPr algn="just">
              <a:buNone/>
            </a:pPr>
            <a:r>
              <a:rPr lang="en-US" sz="2400" dirty="0" smtClean="0"/>
              <a:t>	Goodwill		</a:t>
            </a:r>
            <a:r>
              <a:rPr lang="en-US" sz="2400" dirty="0" err="1" smtClean="0"/>
              <a:t>Rp</a:t>
            </a:r>
            <a:r>
              <a:rPr lang="en-US" sz="2400" dirty="0" smtClean="0"/>
              <a:t> 15.000.000</a:t>
            </a:r>
          </a:p>
          <a:p>
            <a:pPr algn="just">
              <a:buNone/>
            </a:pPr>
            <a:r>
              <a:rPr lang="en-US" sz="2400" dirty="0" smtClean="0"/>
              <a:t>			Modal </a:t>
            </a:r>
            <a:r>
              <a:rPr lang="en-US" sz="2400" dirty="0" err="1" smtClean="0"/>
              <a:t>Candra</a:t>
            </a:r>
            <a:r>
              <a:rPr lang="en-US" sz="2400" dirty="0" smtClean="0"/>
              <a:t>		</a:t>
            </a:r>
            <a:r>
              <a:rPr lang="en-US" sz="2400" dirty="0" err="1" smtClean="0"/>
              <a:t>Rp</a:t>
            </a:r>
            <a:r>
              <a:rPr lang="en-US" sz="2400" dirty="0" smtClean="0"/>
              <a:t> 15.000.000</a:t>
            </a:r>
          </a:p>
          <a:p>
            <a:pPr algn="just">
              <a:buNone/>
            </a:pPr>
            <a:r>
              <a:rPr lang="en-US" sz="2400" dirty="0" smtClean="0"/>
              <a:t>			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Mencatat</a:t>
            </a:r>
            <a:r>
              <a:rPr lang="en-US" b="1" dirty="0" smtClean="0">
                <a:solidFill>
                  <a:srgbClr val="C00000"/>
                </a:solidFill>
              </a:rPr>
              <a:t> modal </a:t>
            </a:r>
            <a:r>
              <a:rPr lang="en-US" b="1" dirty="0" err="1" smtClean="0">
                <a:solidFill>
                  <a:srgbClr val="C00000"/>
                </a:solidFill>
              </a:rPr>
              <a:t>Candra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</a:t>
            </a:r>
            <a:r>
              <a:rPr lang="en-US" b="1" dirty="0" err="1" smtClean="0">
                <a:solidFill>
                  <a:srgbClr val="C00000"/>
                </a:solidFill>
              </a:rPr>
              <a:t>Kas</a:t>
            </a:r>
            <a:r>
              <a:rPr lang="en-US" b="1" dirty="0" smtClean="0">
                <a:solidFill>
                  <a:srgbClr val="C00000"/>
                </a:solidFill>
              </a:rPr>
              <a:t>		</a:t>
            </a:r>
            <a:r>
              <a:rPr lang="en-US" b="1" dirty="0" err="1" smtClean="0">
                <a:solidFill>
                  <a:srgbClr val="C00000"/>
                </a:solidFill>
              </a:rPr>
              <a:t>Rp</a:t>
            </a:r>
            <a:r>
              <a:rPr lang="en-US" b="1" dirty="0" smtClean="0">
                <a:solidFill>
                  <a:srgbClr val="C00000"/>
                </a:solidFill>
              </a:rPr>
              <a:t> 30.000.000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		Modal </a:t>
            </a:r>
            <a:r>
              <a:rPr lang="en-US" b="1" dirty="0" err="1" smtClean="0">
                <a:solidFill>
                  <a:srgbClr val="C00000"/>
                </a:solidFill>
              </a:rPr>
              <a:t>Candra</a:t>
            </a:r>
            <a:r>
              <a:rPr lang="en-US" b="1" dirty="0" smtClean="0">
                <a:solidFill>
                  <a:srgbClr val="C00000"/>
                </a:solidFill>
              </a:rPr>
              <a:t>		</a:t>
            </a:r>
            <a:r>
              <a:rPr lang="en-US" b="1" dirty="0" err="1" smtClean="0">
                <a:solidFill>
                  <a:srgbClr val="C00000"/>
                </a:solidFill>
              </a:rPr>
              <a:t>Rp</a:t>
            </a:r>
            <a:r>
              <a:rPr lang="en-US" b="1" dirty="0" smtClean="0">
                <a:solidFill>
                  <a:srgbClr val="C00000"/>
                </a:solidFill>
              </a:rPr>
              <a:t> 30.000.000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err="1" smtClean="0"/>
              <a:t>Posisi</a:t>
            </a:r>
            <a:r>
              <a:rPr lang="en-US" b="1" dirty="0" smtClean="0"/>
              <a:t> </a:t>
            </a:r>
            <a:r>
              <a:rPr lang="en-US" b="1" dirty="0" err="1" smtClean="0"/>
              <a:t>modalnya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Modal </a:t>
            </a:r>
            <a:r>
              <a:rPr lang="en-US" dirty="0" err="1" smtClean="0"/>
              <a:t>Amri</a:t>
            </a:r>
            <a:r>
              <a:rPr lang="en-US" dirty="0" smtClean="0"/>
              <a:t>			</a:t>
            </a:r>
            <a:r>
              <a:rPr lang="en-US" dirty="0" err="1" smtClean="0"/>
              <a:t>Rp</a:t>
            </a:r>
            <a:r>
              <a:rPr lang="en-US" dirty="0" smtClean="0"/>
              <a:t>   60.000.000</a:t>
            </a:r>
          </a:p>
          <a:p>
            <a:pPr>
              <a:buNone/>
            </a:pPr>
            <a:r>
              <a:rPr lang="en-US" dirty="0" smtClean="0"/>
              <a:t>	Modal Budi			</a:t>
            </a:r>
            <a:r>
              <a:rPr lang="en-US" dirty="0" err="1" smtClean="0"/>
              <a:t>Rp</a:t>
            </a:r>
            <a:r>
              <a:rPr lang="en-US" dirty="0" smtClean="0"/>
              <a:t>   30.000.000</a:t>
            </a:r>
          </a:p>
          <a:p>
            <a:pPr>
              <a:buNone/>
            </a:pPr>
            <a:r>
              <a:rPr lang="en-US" dirty="0" smtClean="0"/>
              <a:t>	Modal </a:t>
            </a:r>
            <a:r>
              <a:rPr lang="en-US" dirty="0" err="1" smtClean="0"/>
              <a:t>Candra</a:t>
            </a:r>
            <a:r>
              <a:rPr lang="en-US" dirty="0" smtClean="0"/>
              <a:t>			</a:t>
            </a:r>
            <a:r>
              <a:rPr lang="en-US" u="sng" dirty="0" err="1" smtClean="0"/>
              <a:t>Rp</a:t>
            </a:r>
            <a:r>
              <a:rPr lang="en-US" u="sng" dirty="0" smtClean="0"/>
              <a:t>   45.000.000</a:t>
            </a:r>
          </a:p>
          <a:p>
            <a:pPr>
              <a:buNone/>
            </a:pPr>
            <a:r>
              <a:rPr lang="en-US" dirty="0" smtClean="0"/>
              <a:t>Total modal			</a:t>
            </a:r>
            <a:r>
              <a:rPr lang="en-US" dirty="0" err="1" smtClean="0"/>
              <a:t>Rp</a:t>
            </a:r>
            <a:r>
              <a:rPr lang="en-US" dirty="0" smtClean="0"/>
              <a:t> 135.000.000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5614998" cy="511156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C.PENGUNDURAN DIRI SEKUTU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643602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1.Kepentingan </a:t>
            </a:r>
            <a:r>
              <a:rPr lang="en-US" sz="2000" b="1" dirty="0" err="1" smtClean="0"/>
              <a:t>sekutu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mengundurkan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dibeli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sekutu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tinggal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latin typeface="Times New Roman"/>
                <a:cs typeface="Times New Roman"/>
              </a:rPr>
              <a:t>● </a:t>
            </a:r>
            <a:r>
              <a:rPr lang="en-US" sz="2000" dirty="0" err="1" smtClean="0">
                <a:latin typeface="Times New Roman"/>
                <a:cs typeface="Times New Roman"/>
              </a:rPr>
              <a:t>Jumlah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dibayarkan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sama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dengan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saldo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modalnya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● </a:t>
            </a:r>
            <a:r>
              <a:rPr lang="en-US" sz="2000" dirty="0" err="1" smtClean="0">
                <a:latin typeface="Times New Roman"/>
                <a:cs typeface="Times New Roman"/>
              </a:rPr>
              <a:t>Jumlah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dibayarkan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lebih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besar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dari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saldo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modalnya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	► </a:t>
            </a:r>
            <a:r>
              <a:rPr lang="en-US" sz="2000" dirty="0" err="1" smtClean="0">
                <a:latin typeface="Times New Roman"/>
                <a:cs typeface="Times New Roman"/>
              </a:rPr>
              <a:t>Metode</a:t>
            </a:r>
            <a:r>
              <a:rPr lang="en-US" sz="2000" dirty="0" smtClean="0">
                <a:latin typeface="Times New Roman"/>
                <a:cs typeface="Times New Roman"/>
              </a:rPr>
              <a:t> Bonus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	► </a:t>
            </a:r>
            <a:r>
              <a:rPr lang="en-US" sz="2000" dirty="0" err="1" smtClean="0">
                <a:latin typeface="Times New Roman"/>
                <a:cs typeface="Times New Roman"/>
              </a:rPr>
              <a:t>Metode</a:t>
            </a:r>
            <a:r>
              <a:rPr lang="en-US" sz="2000" dirty="0" smtClean="0">
                <a:latin typeface="Times New Roman"/>
                <a:cs typeface="Times New Roman"/>
              </a:rPr>
              <a:t> Goodwill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● </a:t>
            </a:r>
            <a:r>
              <a:rPr lang="en-US" sz="2000" dirty="0" err="1" smtClean="0">
                <a:latin typeface="Times New Roman"/>
                <a:cs typeface="Times New Roman"/>
              </a:rPr>
              <a:t>Jumlah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dibayarkan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lebih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kecil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dari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saldo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modalnya</a:t>
            </a:r>
            <a:endParaRPr lang="en-US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smtClean="0">
                <a:latin typeface="Times New Roman"/>
                <a:cs typeface="Times New Roman"/>
              </a:rPr>
              <a:t>► </a:t>
            </a:r>
            <a:r>
              <a:rPr lang="en-US" sz="2000" dirty="0" err="1" smtClean="0">
                <a:latin typeface="Times New Roman"/>
                <a:cs typeface="Times New Roman"/>
              </a:rPr>
              <a:t>Metode</a:t>
            </a:r>
            <a:r>
              <a:rPr lang="en-US" sz="2000" dirty="0" smtClean="0">
                <a:latin typeface="Times New Roman"/>
                <a:cs typeface="Times New Roman"/>
              </a:rPr>
              <a:t> Bonus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		► </a:t>
            </a:r>
            <a:r>
              <a:rPr lang="en-US" sz="2000" dirty="0" err="1" smtClean="0">
                <a:latin typeface="Times New Roman"/>
                <a:cs typeface="Times New Roman"/>
              </a:rPr>
              <a:t>Metode</a:t>
            </a:r>
            <a:r>
              <a:rPr lang="en-US" sz="2000" dirty="0" smtClean="0">
                <a:latin typeface="Times New Roman"/>
                <a:cs typeface="Times New Roman"/>
              </a:rPr>
              <a:t> Goodwill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2. </a:t>
            </a:r>
            <a:r>
              <a:rPr lang="en-US" sz="2000" b="1" dirty="0" err="1" smtClean="0"/>
              <a:t>Kepentingan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sekutu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mengundurkan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dibeli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oleh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persekutuan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8770" y="142852"/>
            <a:ext cx="5757874" cy="500066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C.PENGUNDURAN DIRI SEKUTU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A, B,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C </a:t>
            </a:r>
            <a:r>
              <a:rPr lang="en-US" sz="2800" b="1" dirty="0" err="1" smtClean="0"/>
              <a:t>adalah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–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firma ABC yang </a:t>
            </a:r>
          </a:p>
          <a:p>
            <a:pPr>
              <a:buNone/>
            </a:pPr>
            <a:r>
              <a:rPr lang="en-US" sz="2800" b="1" dirty="0" err="1" smtClean="0"/>
              <a:t>menunjukkan</a:t>
            </a:r>
            <a:r>
              <a:rPr lang="en-US" sz="2800" b="1" dirty="0" smtClean="0"/>
              <a:t> modal tgl.31/12-2009.</a:t>
            </a:r>
          </a:p>
          <a:p>
            <a:pPr>
              <a:buNone/>
            </a:pPr>
            <a:r>
              <a:rPr lang="en-US" sz="2800" b="1" dirty="0" smtClean="0"/>
              <a:t>		Modal A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30.000.000</a:t>
            </a:r>
          </a:p>
          <a:p>
            <a:pPr>
              <a:buNone/>
            </a:pPr>
            <a:r>
              <a:rPr lang="en-US" sz="2800" b="1" dirty="0" smtClean="0"/>
              <a:t>		Modal B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20.000.000</a:t>
            </a:r>
          </a:p>
          <a:p>
            <a:pPr>
              <a:buNone/>
            </a:pPr>
            <a:r>
              <a:rPr lang="en-US" sz="2800" b="1" dirty="0" smtClean="0"/>
              <a:t>		Modal C	</a:t>
            </a:r>
            <a:r>
              <a:rPr lang="en-US" sz="2800" b="1" u="sng" dirty="0" err="1" smtClean="0"/>
              <a:t>Rp</a:t>
            </a:r>
            <a:r>
              <a:rPr lang="en-US" sz="2800" b="1" u="sng" dirty="0" smtClean="0"/>
              <a:t> 10.000.000 </a:t>
            </a:r>
          </a:p>
          <a:p>
            <a:pPr>
              <a:buNone/>
            </a:pPr>
            <a:r>
              <a:rPr lang="en-US" sz="2800" b="1" dirty="0" smtClean="0"/>
              <a:t>		</a:t>
            </a:r>
            <a:r>
              <a:rPr lang="en-US" sz="2800" b="1" dirty="0" err="1" smtClean="0"/>
              <a:t>Jumlah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60.000.000</a:t>
            </a:r>
          </a:p>
          <a:p>
            <a:pPr>
              <a:buNone/>
            </a:pPr>
            <a:r>
              <a:rPr lang="en-US" sz="2800" b="1" dirty="0" err="1" smtClean="0"/>
              <a:t>Disetujui</a:t>
            </a:r>
            <a:r>
              <a:rPr lang="en-US" sz="2800" b="1" dirty="0" smtClean="0"/>
              <a:t> Si B </a:t>
            </a:r>
            <a:r>
              <a:rPr lang="en-US" sz="2800" b="1" dirty="0" err="1" smtClean="0"/>
              <a:t>menarik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dibayarkan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20.000.000</a:t>
            </a:r>
          </a:p>
          <a:p>
            <a:pPr>
              <a:buNone/>
            </a:pPr>
            <a:r>
              <a:rPr lang="en-US" sz="2800" b="1" dirty="0" err="1" smtClean="0"/>
              <a:t>Jurnalnya</a:t>
            </a:r>
            <a:r>
              <a:rPr lang="en-US" sz="2800" b="1" dirty="0" smtClean="0"/>
              <a:t>:</a:t>
            </a:r>
          </a:p>
          <a:p>
            <a:pPr>
              <a:buNone/>
            </a:pPr>
            <a:r>
              <a:rPr lang="en-US" sz="2800" b="1" dirty="0" smtClean="0"/>
              <a:t>		Modal B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20.000.000</a:t>
            </a:r>
          </a:p>
          <a:p>
            <a:pPr>
              <a:buNone/>
            </a:pPr>
            <a:r>
              <a:rPr lang="en-US" sz="2800" b="1" dirty="0" smtClean="0"/>
              <a:t>			</a:t>
            </a:r>
            <a:r>
              <a:rPr lang="en-US" sz="2800" b="1" dirty="0" err="1" smtClean="0"/>
              <a:t>Kas</a:t>
            </a:r>
            <a:r>
              <a:rPr lang="en-US" sz="2800" b="1" dirty="0" smtClean="0"/>
              <a:t>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err="1" smtClean="0"/>
              <a:t>Kalau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dibayar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Rp</a:t>
            </a:r>
            <a:r>
              <a:rPr lang="en-US" b="1" u="sng" dirty="0" smtClean="0"/>
              <a:t> 15.000.000?</a:t>
            </a:r>
          </a:p>
          <a:p>
            <a:pPr>
              <a:buNone/>
            </a:pPr>
            <a:r>
              <a:rPr lang="en-US" b="1" dirty="0" err="1" smtClean="0"/>
              <a:t>Jurnalnya</a:t>
            </a:r>
            <a:r>
              <a:rPr lang="en-US" b="1" dirty="0" smtClean="0"/>
              <a:t> :</a:t>
            </a:r>
          </a:p>
          <a:p>
            <a:pPr>
              <a:buNone/>
            </a:pPr>
            <a:r>
              <a:rPr lang="en-US" b="1" dirty="0" smtClean="0"/>
              <a:t>	Modal B		</a:t>
            </a:r>
            <a:r>
              <a:rPr lang="en-US" b="1" dirty="0" err="1" smtClean="0"/>
              <a:t>Rp</a:t>
            </a:r>
            <a:r>
              <a:rPr lang="en-US" b="1" dirty="0" smtClean="0"/>
              <a:t> 20.000.000</a:t>
            </a:r>
          </a:p>
          <a:p>
            <a:pPr>
              <a:buNone/>
            </a:pPr>
            <a:r>
              <a:rPr lang="en-US" b="1" dirty="0" smtClean="0"/>
              <a:t>			Modal A		</a:t>
            </a:r>
            <a:r>
              <a:rPr lang="en-US" b="1" dirty="0" err="1" smtClean="0"/>
              <a:t>Rp</a:t>
            </a:r>
            <a:r>
              <a:rPr lang="en-US" b="1" dirty="0" smtClean="0"/>
              <a:t>   2.500.000</a:t>
            </a:r>
          </a:p>
          <a:p>
            <a:pPr>
              <a:buNone/>
            </a:pPr>
            <a:r>
              <a:rPr lang="en-US" b="1" dirty="0" smtClean="0"/>
              <a:t>			Modal C		</a:t>
            </a:r>
            <a:r>
              <a:rPr lang="en-US" b="1" dirty="0" err="1" smtClean="0"/>
              <a:t>Rp</a:t>
            </a:r>
            <a:r>
              <a:rPr lang="en-US" b="1" dirty="0" smtClean="0"/>
              <a:t>   2.500.000</a:t>
            </a:r>
          </a:p>
          <a:p>
            <a:pPr>
              <a:buNone/>
            </a:pPr>
            <a:r>
              <a:rPr lang="en-US" b="1" dirty="0" smtClean="0"/>
              <a:t>			</a:t>
            </a:r>
            <a:r>
              <a:rPr lang="en-US" b="1" dirty="0" err="1" smtClean="0"/>
              <a:t>Kas</a:t>
            </a:r>
            <a:r>
              <a:rPr lang="en-US" b="1" dirty="0" smtClean="0"/>
              <a:t>			</a:t>
            </a:r>
            <a:r>
              <a:rPr lang="en-US" b="1" dirty="0" err="1" smtClean="0"/>
              <a:t>Rp</a:t>
            </a:r>
            <a:r>
              <a:rPr lang="en-US" b="1" dirty="0" smtClean="0"/>
              <a:t> 15.000.000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err="1" smtClean="0"/>
              <a:t>Kalau</a:t>
            </a:r>
            <a:r>
              <a:rPr lang="en-US" b="1" dirty="0" smtClean="0"/>
              <a:t> </a:t>
            </a:r>
            <a:r>
              <a:rPr lang="en-US" b="1" dirty="0" err="1" smtClean="0"/>
              <a:t>dibayar</a:t>
            </a:r>
            <a:r>
              <a:rPr lang="en-US" b="1" dirty="0" smtClean="0"/>
              <a:t> </a:t>
            </a:r>
            <a:r>
              <a:rPr lang="en-US" b="1" dirty="0" err="1" smtClean="0"/>
              <a:t>Rp</a:t>
            </a:r>
            <a:r>
              <a:rPr lang="en-US" b="1" dirty="0" smtClean="0"/>
              <a:t> 24.000.000, </a:t>
            </a:r>
            <a:r>
              <a:rPr lang="en-US" b="1" dirty="0" err="1" smtClean="0"/>
              <a:t>jurnalnya</a:t>
            </a:r>
            <a:r>
              <a:rPr lang="en-US" b="1" dirty="0" smtClean="0"/>
              <a:t> ?</a:t>
            </a:r>
          </a:p>
          <a:p>
            <a:pPr>
              <a:buNone/>
            </a:pPr>
            <a:r>
              <a:rPr lang="en-US" b="1" dirty="0" smtClean="0"/>
              <a:t>	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66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         LIKUIDASI PERSEKUTUAN</a:t>
            </a:r>
            <a:br>
              <a:rPr lang="en-US" b="1" dirty="0" smtClean="0"/>
            </a:br>
            <a:r>
              <a:rPr lang="en-US" b="1" dirty="0" smtClean="0"/>
              <a:t>     (PARTNERSHIP LIQUIDATION)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525963"/>
          </a:xfrm>
          <a:noFill/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1.Pengertian</a:t>
            </a: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400" dirty="0" err="1" smtClean="0"/>
              <a:t>Likuidasi</a:t>
            </a:r>
            <a:r>
              <a:rPr lang="en-US" sz="2400" dirty="0" smtClean="0"/>
              <a:t> ; </a:t>
            </a:r>
            <a:r>
              <a:rPr lang="en-US" sz="2400" dirty="0" err="1" smtClean="0"/>
              <a:t>tindakan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menghentikan</a:t>
            </a:r>
            <a:r>
              <a:rPr lang="en-US" sz="2400" dirty="0" smtClean="0"/>
              <a:t>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firma </a:t>
            </a:r>
          </a:p>
          <a:p>
            <a:pPr>
              <a:buNone/>
            </a:pPr>
            <a:r>
              <a:rPr lang="en-US" sz="2400" dirty="0" smtClean="0"/>
              <a:t>                      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jalan</a:t>
            </a:r>
            <a:r>
              <a:rPr lang="en-US" sz="2400" dirty="0" smtClean="0"/>
              <a:t> </a:t>
            </a:r>
            <a:r>
              <a:rPr lang="en-US" sz="2400" dirty="0" err="1" smtClean="0"/>
              <a:t>menjual</a:t>
            </a:r>
            <a:r>
              <a:rPr lang="en-US" sz="2400" dirty="0" smtClean="0"/>
              <a:t>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aktiva</a:t>
            </a:r>
            <a:r>
              <a:rPr lang="en-US" sz="2400" dirty="0" smtClean="0"/>
              <a:t> non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              </a:t>
            </a:r>
            <a:r>
              <a:rPr lang="en-US" sz="2400" dirty="0" err="1" smtClean="0"/>
              <a:t>membayar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kewajiban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mengembalikan</a:t>
            </a:r>
            <a:r>
              <a:rPr lang="en-US" sz="2400" dirty="0" smtClean="0"/>
              <a:t> modal </a:t>
            </a:r>
          </a:p>
          <a:p>
            <a:pPr>
              <a:buNone/>
            </a:pPr>
            <a:r>
              <a:rPr lang="en-US" sz="2400" dirty="0" smtClean="0"/>
              <a:t>                      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. </a:t>
            </a:r>
          </a:p>
          <a:p>
            <a:pPr>
              <a:buNone/>
            </a:pPr>
            <a:r>
              <a:rPr lang="en-US" sz="2400" b="1" dirty="0" smtClean="0"/>
              <a:t>2.Alasan </a:t>
            </a:r>
            <a:r>
              <a:rPr lang="en-US" sz="2400" b="1" dirty="0" err="1" smtClean="0"/>
              <a:t>pembubaran</a:t>
            </a:r>
            <a:endParaRPr lang="en-US" sz="24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/>
              <a:t>Umur</a:t>
            </a:r>
            <a:r>
              <a:rPr lang="en-US" sz="2400" b="1" dirty="0" smtClean="0"/>
              <a:t> firma </a:t>
            </a:r>
            <a:r>
              <a:rPr lang="en-US" sz="2400" b="1" dirty="0" err="1" smtClean="0"/>
              <a:t>habis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tidak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memperpanjang</a:t>
            </a:r>
            <a:endParaRPr lang="en-US" sz="24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/>
              <a:t>Karena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persetujuan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semua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prospek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tidak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baik</a:t>
            </a:r>
            <a:r>
              <a:rPr lang="en-US" sz="2400" b="1" dirty="0" smtClean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/>
              <a:t>Putusan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pengadilan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pailit</a:t>
            </a:r>
            <a:r>
              <a:rPr lang="en-US" sz="2400" b="1" dirty="0" smtClean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menarik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diri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E. </a:t>
            </a:r>
            <a:r>
              <a:rPr lang="en-US" b="1" dirty="0" err="1" smtClean="0"/>
              <a:t>Karakteristik</a:t>
            </a:r>
            <a:r>
              <a:rPr lang="en-US" b="1" dirty="0" smtClean="0"/>
              <a:t> </a:t>
            </a:r>
            <a:r>
              <a:rPr lang="en-US" b="1" dirty="0" err="1" smtClean="0"/>
              <a:t>Utama</a:t>
            </a:r>
            <a:r>
              <a:rPr lang="en-US" b="1" dirty="0" smtClean="0"/>
              <a:t> Persekutuan 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/>
              <a:t>1. Mutual Agency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agen</a:t>
            </a:r>
            <a:r>
              <a:rPr lang="en-US" dirty="0" smtClean="0"/>
              <a:t> ( </a:t>
            </a:r>
            <a:r>
              <a:rPr lang="en-US" dirty="0" err="1" smtClean="0"/>
              <a:t>wakil</a:t>
            </a:r>
            <a:r>
              <a:rPr lang="en-US" dirty="0" smtClean="0"/>
              <a:t>, </a:t>
            </a:r>
            <a:r>
              <a:rPr lang="en-US" dirty="0" err="1" smtClean="0"/>
              <a:t>perantara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perpanjangan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)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2. Limited Life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Umur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    Hal-</a:t>
            </a:r>
            <a:r>
              <a:rPr lang="en-US" dirty="0" err="1" smtClean="0"/>
              <a:t>hal</a:t>
            </a:r>
            <a:r>
              <a:rPr lang="en-US" dirty="0" smtClean="0"/>
              <a:t> yang </a:t>
            </a:r>
            <a:r>
              <a:rPr lang="en-US" dirty="0" err="1" smtClean="0"/>
              <a:t>membatasi</a:t>
            </a:r>
            <a:r>
              <a:rPr lang="en-US" dirty="0" smtClean="0"/>
              <a:t> :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, </a:t>
            </a:r>
            <a:r>
              <a:rPr lang="en-US" dirty="0" err="1" smtClean="0"/>
              <a:t>ketentuan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putusan</a:t>
            </a:r>
            <a:r>
              <a:rPr lang="en-US" dirty="0" smtClean="0"/>
              <a:t> </a:t>
            </a:r>
            <a:r>
              <a:rPr lang="en-US" dirty="0" err="1" smtClean="0"/>
              <a:t>pengadilan</a:t>
            </a:r>
            <a:r>
              <a:rPr lang="en-US" dirty="0" smtClean="0"/>
              <a:t>. </a:t>
            </a:r>
            <a:r>
              <a:rPr lang="en-US" dirty="0" err="1" smtClean="0"/>
              <a:t>Sewaktu-waktu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bubar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masuknya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pengunduran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sebagainya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 3. Unlimited Liability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( </a:t>
            </a:r>
            <a:r>
              <a:rPr lang="en-US" dirty="0" err="1" smtClean="0"/>
              <a:t>kecuali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pasif</a:t>
            </a:r>
            <a:r>
              <a:rPr lang="en-US" dirty="0" smtClean="0"/>
              <a:t> )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modal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disetor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 4. Ownership of an Interest in a Partnership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Kekayaan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disetor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milik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penyetor</a:t>
            </a:r>
            <a:r>
              <a:rPr lang="en-US" dirty="0" smtClean="0"/>
              <a:t>, </a:t>
            </a:r>
            <a:r>
              <a:rPr lang="en-US" dirty="0" err="1" smtClean="0"/>
              <a:t>melainkan</a:t>
            </a:r>
            <a:r>
              <a:rPr lang="en-US" dirty="0" smtClean="0"/>
              <a:t> </a:t>
            </a:r>
            <a:r>
              <a:rPr lang="en-US" dirty="0" err="1" smtClean="0"/>
              <a:t>milik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357718"/>
          </a:xfrm>
          <a:ln w="28575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b="1" dirty="0" smtClean="0"/>
              <a:t>3.Prosedur </a:t>
            </a:r>
            <a:r>
              <a:rPr lang="en-US" b="1" dirty="0" err="1" smtClean="0"/>
              <a:t>Pembubaran</a:t>
            </a:r>
            <a:r>
              <a:rPr lang="en-US" b="1" dirty="0" smtClean="0"/>
              <a:t> Firma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aktiva</a:t>
            </a:r>
            <a:r>
              <a:rPr lang="en-US" dirty="0" smtClean="0"/>
              <a:t> non </a:t>
            </a:r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dijual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Melunaskan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(</a:t>
            </a:r>
            <a:r>
              <a:rPr lang="en-US" dirty="0" err="1" smtClean="0"/>
              <a:t>kalau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sisa</a:t>
            </a:r>
            <a:r>
              <a:rPr lang="en-US" dirty="0" smtClean="0"/>
              <a:t> </a:t>
            </a:r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r>
              <a:rPr lang="en-US" dirty="0" smtClean="0"/>
              <a:t> </a:t>
            </a:r>
            <a:r>
              <a:rPr lang="en-US" dirty="0" err="1" smtClean="0"/>
              <a:t>dilunaskan</a:t>
            </a:r>
            <a:r>
              <a:rPr lang="en-US" dirty="0" smtClean="0"/>
              <a:t>,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modal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akhir</a:t>
            </a:r>
            <a:r>
              <a:rPr lang="en-US" dirty="0" smtClean="0"/>
              <a:t> </a:t>
            </a:r>
            <a:r>
              <a:rPr lang="en-US" dirty="0" err="1" smtClean="0"/>
              <a:t>likuidasi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357718"/>
          </a:xfrm>
          <a:ln w="28575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b="1" dirty="0" smtClean="0"/>
              <a:t>4.Prioritas </a:t>
            </a:r>
            <a:r>
              <a:rPr lang="en-US" b="1" dirty="0" err="1" smtClean="0"/>
              <a:t>penggunaan</a:t>
            </a:r>
            <a:r>
              <a:rPr lang="en-US" b="1" dirty="0" smtClean="0"/>
              <a:t> </a:t>
            </a:r>
            <a:r>
              <a:rPr lang="en-US" b="1" dirty="0" err="1" smtClean="0"/>
              <a:t>aktiva</a:t>
            </a:r>
            <a:r>
              <a:rPr lang="en-US" b="1" dirty="0" smtClean="0"/>
              <a:t> </a:t>
            </a:r>
            <a:r>
              <a:rPr lang="en-US" b="1" dirty="0" err="1" smtClean="0"/>
              <a:t>persekutuan</a:t>
            </a:r>
            <a:endParaRPr lang="en-US" b="1" dirty="0" smtClean="0"/>
          </a:p>
          <a:p>
            <a:pPr>
              <a:buNone/>
            </a:pPr>
            <a:r>
              <a:rPr lang="en-US" sz="2800" dirty="0" smtClean="0"/>
              <a:t>1.Jumlah yang </a:t>
            </a:r>
            <a:r>
              <a:rPr lang="en-US" sz="2800" dirty="0" err="1" smtClean="0"/>
              <a:t>terhutang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kreditur</a:t>
            </a:r>
            <a:r>
              <a:rPr lang="en-US" sz="2800" dirty="0" smtClean="0"/>
              <a:t> </a:t>
            </a:r>
            <a:r>
              <a:rPr lang="en-US" sz="2800" dirty="0" err="1" smtClean="0"/>
              <a:t>selain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2.Jumlah yang </a:t>
            </a:r>
            <a:r>
              <a:rPr lang="en-US" sz="2800" dirty="0" err="1" smtClean="0"/>
              <a:t>terhutang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</a:t>
            </a:r>
            <a:r>
              <a:rPr lang="en-US" sz="2800" dirty="0" err="1" smtClean="0"/>
              <a:t>selain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modal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laba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3.Jumlah yang </a:t>
            </a:r>
            <a:r>
              <a:rPr lang="en-US" sz="2800" dirty="0" err="1" smtClean="0"/>
              <a:t>terhutang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modal</a:t>
            </a:r>
          </a:p>
          <a:p>
            <a:pPr>
              <a:buNone/>
            </a:pPr>
            <a:r>
              <a:rPr lang="en-US" sz="2800" dirty="0" smtClean="0"/>
              <a:t>4.Jumlah yang </a:t>
            </a:r>
            <a:r>
              <a:rPr lang="en-US" sz="2800" dirty="0" err="1" smtClean="0"/>
              <a:t>terhutang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laba</a:t>
            </a:r>
            <a:r>
              <a:rPr lang="en-US" sz="2800" dirty="0" smtClean="0"/>
              <a:t> yang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periode</a:t>
            </a:r>
            <a:r>
              <a:rPr lang="en-US" sz="2800" dirty="0" smtClean="0"/>
              <a:t> </a:t>
            </a:r>
            <a:r>
              <a:rPr lang="en-US" sz="2800" dirty="0" err="1" smtClean="0"/>
              <a:t>berjalan</a:t>
            </a:r>
            <a:r>
              <a:rPr lang="en-US" sz="2800" dirty="0" smtClean="0"/>
              <a:t> </a:t>
            </a:r>
            <a:r>
              <a:rPr lang="en-US" sz="2800" dirty="0" err="1" smtClean="0"/>
              <a:t>belum</a:t>
            </a:r>
            <a:r>
              <a:rPr lang="en-US" sz="2800" dirty="0" smtClean="0"/>
              <a:t> </a:t>
            </a:r>
            <a:r>
              <a:rPr lang="en-US" sz="2800" dirty="0" err="1" smtClean="0"/>
              <a:t>ditutup</a:t>
            </a:r>
            <a:r>
              <a:rPr lang="en-US" sz="2800" dirty="0" smtClean="0"/>
              <a:t> </a:t>
            </a:r>
            <a:r>
              <a:rPr lang="en-US" sz="2800" dirty="0" err="1" smtClean="0"/>
              <a:t>ke</a:t>
            </a:r>
            <a:r>
              <a:rPr lang="en-US" sz="2800" dirty="0" smtClean="0"/>
              <a:t> </a:t>
            </a:r>
            <a:r>
              <a:rPr lang="en-US" sz="2800" dirty="0" err="1" smtClean="0"/>
              <a:t>akun</a:t>
            </a:r>
            <a:r>
              <a:rPr lang="en-US" sz="2800" dirty="0" smtClean="0"/>
              <a:t> modal </a:t>
            </a:r>
            <a:r>
              <a:rPr lang="en-US" sz="2800" dirty="0" err="1" smtClean="0"/>
              <a:t>sekutu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5715040" cy="796908"/>
          </a:xfrm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err="1" smtClean="0"/>
              <a:t>Proses</a:t>
            </a:r>
            <a:r>
              <a:rPr lang="en-US" b="1" dirty="0" smtClean="0"/>
              <a:t> </a:t>
            </a:r>
            <a:r>
              <a:rPr lang="en-US" b="1" dirty="0" err="1" smtClean="0"/>
              <a:t>Likuidasi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6000" dirty="0" err="1" smtClean="0"/>
              <a:t>Likuidasi</a:t>
            </a:r>
            <a:r>
              <a:rPr lang="en-US" sz="6000" dirty="0" smtClean="0"/>
              <a:t> </a:t>
            </a:r>
            <a:r>
              <a:rPr lang="en-US" sz="6000" dirty="0" err="1" smtClean="0"/>
              <a:t>Sederhana</a:t>
            </a:r>
            <a:endParaRPr lang="en-US" sz="6000" dirty="0" smtClean="0"/>
          </a:p>
          <a:p>
            <a:pPr>
              <a:buFont typeface="Wingdings" pitchFamily="2" charset="2"/>
              <a:buChar char="Ø"/>
            </a:pPr>
            <a:endParaRPr lang="en-US" sz="6000" dirty="0" smtClean="0"/>
          </a:p>
          <a:p>
            <a:pPr>
              <a:buFont typeface="Wingdings" pitchFamily="2" charset="2"/>
              <a:buChar char="Ø"/>
            </a:pPr>
            <a:r>
              <a:rPr lang="en-US" sz="6000" dirty="0" err="1" smtClean="0"/>
              <a:t>Likuidasi</a:t>
            </a:r>
            <a:r>
              <a:rPr lang="en-US" sz="6000" dirty="0" smtClean="0"/>
              <a:t> </a:t>
            </a:r>
            <a:r>
              <a:rPr lang="en-US" sz="6000" dirty="0" err="1" smtClean="0"/>
              <a:t>Bertahap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286544" cy="654032"/>
          </a:xfrm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>LIKUIDASI SEDERHANA</a:t>
            </a:r>
            <a:endParaRPr lang="en-US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8643998" cy="5500726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Kasus</a:t>
            </a:r>
            <a:r>
              <a:rPr lang="en-US" sz="2400" b="1" dirty="0" smtClean="0"/>
              <a:t> :</a:t>
            </a:r>
          </a:p>
          <a:p>
            <a:pPr marL="514350" indent="-514350">
              <a:buAutoNum type="arabicPeriod"/>
            </a:pPr>
            <a:r>
              <a:rPr lang="en-US" sz="2400" dirty="0" err="1" smtClean="0"/>
              <a:t>Aktiva</a:t>
            </a:r>
            <a:r>
              <a:rPr lang="en-US" sz="2400" dirty="0" smtClean="0"/>
              <a:t> non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direalisasi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endParaRPr lang="en-US" sz="2400" dirty="0" smtClean="0"/>
          </a:p>
          <a:p>
            <a:pPr marL="514350" indent="-514350">
              <a:buAutoNum type="arabicPeriod"/>
            </a:pPr>
            <a:r>
              <a:rPr lang="en-US" sz="2400" dirty="0" err="1" smtClean="0"/>
              <a:t>Aktiva</a:t>
            </a:r>
            <a:r>
              <a:rPr lang="en-US" sz="2400" dirty="0" smtClean="0"/>
              <a:t> non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direalisasi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        </a:t>
            </a:r>
            <a:r>
              <a:rPr lang="en-US" sz="2400" dirty="0" smtClean="0">
                <a:cs typeface="Times New Roman"/>
              </a:rPr>
              <a:t>►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defisit</a:t>
            </a:r>
            <a:r>
              <a:rPr lang="en-US" sz="2400" dirty="0" smtClean="0"/>
              <a:t> modal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</a:t>
            </a:r>
            <a:r>
              <a:rPr lang="en-US" sz="2400" dirty="0" err="1" smtClean="0"/>
              <a:t>likuidasi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3.    </a:t>
            </a:r>
            <a:r>
              <a:rPr lang="en-US" sz="2400" dirty="0" err="1" smtClean="0"/>
              <a:t>Aktiva</a:t>
            </a:r>
            <a:r>
              <a:rPr lang="en-US" sz="2400" dirty="0" smtClean="0"/>
              <a:t> non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direalisasi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cs typeface="Times New Roman"/>
              </a:rPr>
              <a:t>►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defisit</a:t>
            </a:r>
            <a:r>
              <a:rPr lang="en-US" sz="2400" dirty="0" smtClean="0"/>
              <a:t> modal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</a:t>
            </a:r>
            <a:r>
              <a:rPr lang="en-US" sz="2400" dirty="0" err="1" smtClean="0"/>
              <a:t>likuidasi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4.    </a:t>
            </a:r>
            <a:r>
              <a:rPr lang="en-US" sz="2400" dirty="0" err="1" smtClean="0"/>
              <a:t>Aktiva</a:t>
            </a:r>
            <a:r>
              <a:rPr lang="en-US" sz="2400" dirty="0" smtClean="0"/>
              <a:t> non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direalisasi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cs typeface="Times New Roman"/>
              </a:rPr>
              <a:t>►</a:t>
            </a:r>
            <a:r>
              <a:rPr lang="en-US" sz="2400" dirty="0" err="1" smtClean="0"/>
              <a:t>Aktiva</a:t>
            </a:r>
            <a:r>
              <a:rPr lang="en-US" sz="2400" dirty="0" smtClean="0"/>
              <a:t> </a:t>
            </a:r>
            <a:r>
              <a:rPr lang="en-US" sz="2400" dirty="0" err="1" smtClean="0"/>
              <a:t>persekutuan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cukup</a:t>
            </a:r>
            <a:r>
              <a:rPr lang="en-US" sz="2400" dirty="0" smtClean="0"/>
              <a:t> </a:t>
            </a:r>
            <a:r>
              <a:rPr lang="en-US" sz="2400" dirty="0" err="1" smtClean="0"/>
              <a:t>membayar</a:t>
            </a:r>
            <a:r>
              <a:rPr lang="en-US" sz="2400" dirty="0" smtClean="0"/>
              <a:t> </a:t>
            </a:r>
            <a:r>
              <a:rPr lang="en-US" sz="2400" dirty="0" err="1" smtClean="0"/>
              <a:t>kewajiban</a:t>
            </a:r>
            <a:r>
              <a:rPr lang="en-US" sz="2400" dirty="0" smtClean="0"/>
              <a:t>;</a:t>
            </a:r>
          </a:p>
          <a:p>
            <a:pPr marL="514350" indent="-514350">
              <a:buNone/>
            </a:pPr>
            <a:r>
              <a:rPr lang="en-US" sz="2400" b="1" dirty="0" smtClean="0"/>
              <a:t>           </a:t>
            </a:r>
            <a:r>
              <a:rPr lang="en-US" sz="2400" b="1" dirty="0" err="1" smtClean="0"/>
              <a:t>seluruh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solven</a:t>
            </a:r>
            <a:r>
              <a:rPr lang="en-US" sz="2400" b="1" dirty="0" smtClean="0"/>
              <a:t> .</a:t>
            </a:r>
          </a:p>
          <a:p>
            <a:pPr marL="514350" indent="-514350">
              <a:buAutoNum type="arabicPeriod" startAt="5"/>
            </a:pPr>
            <a:r>
              <a:rPr lang="en-US" sz="2400" dirty="0" err="1" smtClean="0"/>
              <a:t>Aktiva</a:t>
            </a:r>
            <a:r>
              <a:rPr lang="en-US" sz="2400" dirty="0" smtClean="0"/>
              <a:t> non </a:t>
            </a:r>
            <a:r>
              <a:rPr lang="en-US" sz="2400" dirty="0" err="1" smtClean="0"/>
              <a:t>kas</a:t>
            </a:r>
            <a:r>
              <a:rPr lang="en-US" sz="2400" dirty="0" smtClean="0"/>
              <a:t> </a:t>
            </a:r>
            <a:r>
              <a:rPr lang="en-US" sz="2400" dirty="0" err="1" smtClean="0"/>
              <a:t>direalisasi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cs typeface="Times New Roman"/>
              </a:rPr>
              <a:t>►</a:t>
            </a:r>
            <a:r>
              <a:rPr lang="en-US" sz="2400" dirty="0" err="1" smtClean="0">
                <a:cs typeface="Times New Roman"/>
              </a:rPr>
              <a:t>Aktiva</a:t>
            </a:r>
            <a:r>
              <a:rPr lang="en-US" sz="2400" dirty="0" smtClean="0">
                <a:cs typeface="Times New Roman"/>
              </a:rPr>
              <a:t> </a:t>
            </a:r>
            <a:r>
              <a:rPr lang="en-US" sz="2400" dirty="0" err="1" smtClean="0">
                <a:cs typeface="Times New Roman"/>
              </a:rPr>
              <a:t>persekutuan</a:t>
            </a:r>
            <a:r>
              <a:rPr lang="en-US" sz="2400" dirty="0" smtClean="0">
                <a:cs typeface="Times New Roman"/>
              </a:rPr>
              <a:t> </a:t>
            </a:r>
            <a:r>
              <a:rPr lang="en-US" sz="2400" dirty="0" err="1" smtClean="0">
                <a:cs typeface="Times New Roman"/>
              </a:rPr>
              <a:t>tidak</a:t>
            </a:r>
            <a:r>
              <a:rPr lang="en-US" sz="2400" dirty="0" smtClean="0">
                <a:cs typeface="Times New Roman"/>
              </a:rPr>
              <a:t> </a:t>
            </a:r>
            <a:r>
              <a:rPr lang="en-US" sz="2400" dirty="0" err="1" smtClean="0">
                <a:cs typeface="Times New Roman"/>
              </a:rPr>
              <a:t>cukup</a:t>
            </a:r>
            <a:r>
              <a:rPr lang="en-US" sz="2400" dirty="0" smtClean="0">
                <a:cs typeface="Times New Roman"/>
              </a:rPr>
              <a:t> </a:t>
            </a:r>
            <a:r>
              <a:rPr lang="en-US" sz="2400" dirty="0" err="1" smtClean="0">
                <a:cs typeface="Times New Roman"/>
              </a:rPr>
              <a:t>membayar</a:t>
            </a:r>
            <a:r>
              <a:rPr lang="en-US" sz="2400" dirty="0" smtClean="0">
                <a:cs typeface="Times New Roman"/>
              </a:rPr>
              <a:t> </a:t>
            </a:r>
            <a:r>
              <a:rPr lang="en-US" sz="2400" dirty="0" err="1" smtClean="0">
                <a:cs typeface="Times New Roman"/>
              </a:rPr>
              <a:t>kewajiban</a:t>
            </a:r>
            <a:r>
              <a:rPr lang="en-US" sz="2400" dirty="0" smtClean="0">
                <a:cs typeface="Times New Roman"/>
              </a:rPr>
              <a:t>; </a:t>
            </a:r>
          </a:p>
          <a:p>
            <a:pPr marL="514350" indent="-514350">
              <a:buNone/>
            </a:pPr>
            <a:r>
              <a:rPr lang="en-US" sz="2400" b="1" dirty="0" smtClean="0">
                <a:cs typeface="Times New Roman"/>
              </a:rPr>
              <a:t>            </a:t>
            </a:r>
            <a:r>
              <a:rPr lang="en-US" sz="2400" b="1" dirty="0" err="1" smtClean="0">
                <a:cs typeface="Times New Roman"/>
              </a:rPr>
              <a:t>Ada</a:t>
            </a:r>
            <a:r>
              <a:rPr lang="en-US" sz="2400" b="1" dirty="0" smtClean="0">
                <a:cs typeface="Times New Roman"/>
              </a:rPr>
              <a:t> </a:t>
            </a:r>
            <a:r>
              <a:rPr lang="en-US" sz="2400" b="1" dirty="0" err="1" smtClean="0">
                <a:cs typeface="Times New Roman"/>
              </a:rPr>
              <a:t>sekutu</a:t>
            </a:r>
            <a:r>
              <a:rPr lang="en-US" sz="2400" b="1" dirty="0" smtClean="0">
                <a:cs typeface="Times New Roman"/>
              </a:rPr>
              <a:t> yang </a:t>
            </a:r>
            <a:r>
              <a:rPr lang="en-US" sz="2400" b="1" dirty="0" err="1" smtClean="0">
                <a:cs typeface="Times New Roman"/>
              </a:rPr>
              <a:t>Insolven</a:t>
            </a:r>
            <a:r>
              <a:rPr lang="en-US" sz="2400" b="1" smtClean="0">
                <a:cs typeface="Times New Roman"/>
              </a:rPr>
              <a:t>.    (</a:t>
            </a:r>
            <a:r>
              <a:rPr lang="en-US" sz="2400" b="1" dirty="0" err="1" smtClean="0">
                <a:cs typeface="Times New Roman"/>
              </a:rPr>
              <a:t>Paket</a:t>
            </a:r>
            <a:r>
              <a:rPr lang="en-US" sz="2400" b="1" dirty="0" smtClean="0">
                <a:cs typeface="Times New Roman"/>
              </a:rPr>
              <a:t> </a:t>
            </a:r>
            <a:r>
              <a:rPr lang="en-US" sz="2400" b="1" dirty="0" err="1" smtClean="0">
                <a:cs typeface="Times New Roman"/>
              </a:rPr>
              <a:t>hal</a:t>
            </a:r>
            <a:r>
              <a:rPr lang="en-US" sz="2400" b="1" dirty="0" smtClean="0">
                <a:cs typeface="Times New Roman"/>
              </a:rPr>
              <a:t>: 67-79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6072230" cy="939784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LIKUIDASI BERTAHAP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2971808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pembagian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ada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dua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pendekatan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digunakan</a:t>
            </a:r>
            <a:r>
              <a:rPr lang="en-US" sz="2000" b="1" dirty="0" smtClean="0"/>
              <a:t>:</a:t>
            </a:r>
          </a:p>
          <a:p>
            <a:pPr>
              <a:buNone/>
            </a:pPr>
            <a:r>
              <a:rPr lang="en-US" sz="2000" dirty="0" smtClean="0"/>
              <a:t>1.Menyusun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skedul</a:t>
            </a:r>
            <a:r>
              <a:rPr lang="en-US" sz="2000" dirty="0" smtClean="0"/>
              <a:t> </a:t>
            </a:r>
            <a:r>
              <a:rPr lang="en-US" sz="2000" dirty="0" err="1" smtClean="0"/>
              <a:t>pendukung</a:t>
            </a:r>
            <a:r>
              <a:rPr lang="en-US" sz="2000" dirty="0" smtClean="0"/>
              <a:t> </a:t>
            </a:r>
            <a:r>
              <a:rPr lang="en-US" sz="2000" dirty="0" err="1" smtClean="0"/>
              <a:t>pembagian</a:t>
            </a:r>
            <a:r>
              <a:rPr lang="en-US" sz="2000" dirty="0" smtClean="0"/>
              <a:t> </a:t>
            </a:r>
            <a:r>
              <a:rPr lang="en-US" sz="2000" dirty="0" err="1" smtClean="0"/>
              <a:t>kas</a:t>
            </a:r>
            <a:r>
              <a:rPr lang="en-US" sz="2000" dirty="0" smtClean="0"/>
              <a:t>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kas</a:t>
            </a:r>
            <a:r>
              <a:rPr lang="en-US" sz="2000" dirty="0" smtClean="0"/>
              <a:t> </a:t>
            </a:r>
            <a:r>
              <a:rPr lang="en-US" sz="2000" dirty="0" err="1" smtClean="0"/>
              <a:t>tersedia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dibagikan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sekutu</a:t>
            </a:r>
            <a:r>
              <a:rPr lang="en-US" sz="2000" dirty="0" smtClean="0"/>
              <a:t> (</a:t>
            </a:r>
            <a:r>
              <a:rPr lang="en-US" sz="2000" dirty="0" err="1" smtClean="0"/>
              <a:t>Pendekatan</a:t>
            </a:r>
            <a:r>
              <a:rPr lang="en-US" sz="2000" dirty="0" smtClean="0"/>
              <a:t> </a:t>
            </a:r>
            <a:r>
              <a:rPr lang="en-US" sz="2000" dirty="0" err="1" smtClean="0"/>
              <a:t>Tradisional</a:t>
            </a:r>
            <a:r>
              <a:rPr lang="en-US" sz="2000" dirty="0" smtClean="0"/>
              <a:t>).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2.Menyusun </a:t>
            </a:r>
            <a:r>
              <a:rPr lang="en-US" sz="2000" dirty="0" err="1" smtClean="0"/>
              <a:t>suatu</a:t>
            </a:r>
            <a:r>
              <a:rPr lang="en-US" sz="2000" dirty="0" smtClean="0"/>
              <a:t> </a:t>
            </a:r>
            <a:r>
              <a:rPr lang="en-US" sz="2000" dirty="0" err="1" smtClean="0"/>
              <a:t>daftar</a:t>
            </a:r>
            <a:r>
              <a:rPr lang="en-US" sz="2000" dirty="0" smtClean="0"/>
              <a:t> program </a:t>
            </a:r>
            <a:r>
              <a:rPr lang="en-US" sz="2000" dirty="0" err="1" smtClean="0"/>
              <a:t>prioritas</a:t>
            </a:r>
            <a:r>
              <a:rPr lang="en-US" sz="2000" dirty="0" smtClean="0"/>
              <a:t> </a:t>
            </a:r>
            <a:r>
              <a:rPr lang="en-US" sz="2000" dirty="0" err="1" smtClean="0"/>
              <a:t>pembagian</a:t>
            </a:r>
            <a:r>
              <a:rPr lang="en-US" sz="2000" dirty="0" smtClean="0"/>
              <a:t> </a:t>
            </a:r>
            <a:r>
              <a:rPr lang="en-US" sz="2000" dirty="0" err="1" smtClean="0"/>
              <a:t>kas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err="1" smtClean="0"/>
              <a:t>Buku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paket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hal</a:t>
            </a:r>
            <a:r>
              <a:rPr lang="en-US" sz="2000" b="1" dirty="0" smtClean="0"/>
              <a:t>: 80-83.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rgbClr val="00B0F0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3600" b="1" dirty="0" smtClean="0"/>
              <a:t>V. PENJUALAN CICILAN (INSTALLMENT SALES)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A.Pengertian</a:t>
            </a:r>
          </a:p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B.Penjualan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cicilan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/>
                <a:cs typeface="Times New Roman"/>
              </a:rPr>
              <a:t>● </a:t>
            </a:r>
            <a:r>
              <a:rPr lang="en-US" sz="2800" dirty="0" err="1" smtClean="0">
                <a:latin typeface="Times New Roman"/>
                <a:cs typeface="Times New Roman"/>
              </a:rPr>
              <a:t>Barang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tidak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bergerak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	● </a:t>
            </a:r>
            <a:r>
              <a:rPr lang="en-US" sz="2800" dirty="0" err="1" smtClean="0">
                <a:latin typeface="Times New Roman"/>
                <a:cs typeface="Times New Roman"/>
              </a:rPr>
              <a:t>Barang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dagangan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C.Pengakuan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Laba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Kotor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Penjualan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Cicilan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►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Laba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kotor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diakui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periode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penjualan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/>
                <a:cs typeface="Times New Roman"/>
              </a:rPr>
              <a:t>►</a:t>
            </a:r>
            <a:r>
              <a:rPr lang="en-US" sz="2800" dirty="0" err="1" smtClean="0">
                <a:latin typeface="Times New Roman"/>
                <a:cs typeface="Times New Roman"/>
              </a:rPr>
              <a:t>Laba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kotor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diakui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dalam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periode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penerimaan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kas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Materi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buku</a:t>
            </a:r>
            <a:r>
              <a:rPr lang="en-US" sz="2800" dirty="0" smtClean="0"/>
              <a:t> </a:t>
            </a:r>
            <a:r>
              <a:rPr lang="en-US" sz="2800" dirty="0" err="1" smtClean="0"/>
              <a:t>paket</a:t>
            </a:r>
            <a:r>
              <a:rPr lang="en-US" sz="2800" dirty="0" smtClean="0"/>
              <a:t>/</a:t>
            </a:r>
            <a:r>
              <a:rPr lang="en-US" sz="2800" dirty="0" err="1" smtClean="0"/>
              <a:t>dokumen</a:t>
            </a:r>
            <a:r>
              <a:rPr lang="en-US" sz="28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  <a:solidFill>
            <a:srgbClr val="92D050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VI. AKUNTANSI PENJUALAN KONSINYASI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err="1" smtClean="0"/>
              <a:t>Pengertian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err="1" smtClean="0"/>
              <a:t>Istilah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penjualan</a:t>
            </a:r>
            <a:r>
              <a:rPr lang="en-US" b="1" dirty="0" smtClean="0"/>
              <a:t> </a:t>
            </a:r>
            <a:r>
              <a:rPr lang="en-US" b="1" dirty="0" err="1" smtClean="0"/>
              <a:t>konsinyasi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err="1" smtClean="0"/>
              <a:t>Karakteristik</a:t>
            </a:r>
            <a:r>
              <a:rPr lang="en-US" b="1" dirty="0" smtClean="0"/>
              <a:t>/</a:t>
            </a:r>
            <a:r>
              <a:rPr lang="en-US" b="1" dirty="0" err="1" smtClean="0"/>
              <a:t>ciri-ciri</a:t>
            </a:r>
            <a:r>
              <a:rPr lang="en-US" b="1" dirty="0" smtClean="0"/>
              <a:t> </a:t>
            </a:r>
            <a:r>
              <a:rPr lang="en-US" b="1" dirty="0" err="1" smtClean="0"/>
              <a:t>transaksi</a:t>
            </a:r>
            <a:r>
              <a:rPr lang="en-US" b="1" dirty="0" smtClean="0"/>
              <a:t> </a:t>
            </a:r>
            <a:r>
              <a:rPr lang="en-US" b="1" dirty="0" err="1" smtClean="0"/>
              <a:t>konsinyasi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fi-FI" b="1" dirty="0" smtClean="0"/>
              <a:t>Alasan consignor dan consignee melakukan penjualan konsinyasi</a:t>
            </a:r>
          </a:p>
          <a:p>
            <a:pPr marL="514350" indent="-514350">
              <a:buAutoNum type="arabicPeriod"/>
            </a:pPr>
            <a:r>
              <a:rPr lang="fi-FI" b="1" dirty="0" smtClean="0"/>
              <a:t>Akuntansi untuk konsinyasi</a:t>
            </a:r>
          </a:p>
          <a:p>
            <a:pPr marL="514350" indent="-514350">
              <a:buNone/>
            </a:pPr>
            <a:endParaRPr lang="fi-FI" b="1" dirty="0" smtClean="0"/>
          </a:p>
          <a:p>
            <a:pPr marL="514350" indent="-514350">
              <a:buNone/>
            </a:pPr>
            <a:r>
              <a:rPr lang="fi-FI" b="1" dirty="0" smtClean="0"/>
              <a:t>(Buku paket/dokumen)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725470"/>
          </a:xfrm>
          <a:solidFill>
            <a:srgbClr val="FF00FF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VII. AKUNTANSI KANTOR PUSAT DAN CABANG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Pusat-Cabang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 </a:t>
            </a:r>
            <a:r>
              <a:rPr lang="en-US" dirty="0" err="1" smtClean="0"/>
              <a:t>antara</a:t>
            </a:r>
            <a:r>
              <a:rPr lang="en-US" dirty="0" smtClean="0"/>
              <a:t>  </a:t>
            </a:r>
            <a:r>
              <a:rPr lang="en-US" dirty="0" err="1" smtClean="0"/>
              <a:t>kantor</a:t>
            </a:r>
            <a:r>
              <a:rPr lang="en-US" dirty="0" smtClean="0"/>
              <a:t> </a:t>
            </a:r>
            <a:r>
              <a:rPr lang="en-US" dirty="0" err="1" smtClean="0"/>
              <a:t>pusat</a:t>
            </a:r>
            <a:r>
              <a:rPr lang="en-US" dirty="0" smtClean="0"/>
              <a:t> (</a:t>
            </a:r>
            <a:r>
              <a:rPr lang="en-US" dirty="0" err="1" smtClean="0"/>
              <a:t>utama</a:t>
            </a:r>
            <a:r>
              <a:rPr lang="en-US" dirty="0" smtClean="0"/>
              <a:t>)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kantor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/ </a:t>
            </a:r>
            <a:r>
              <a:rPr lang="en-US" dirty="0" err="1" smtClean="0"/>
              <a:t>perwakilan</a:t>
            </a:r>
            <a:r>
              <a:rPr lang="en-US" dirty="0" smtClean="0"/>
              <a:t> yang  </a:t>
            </a:r>
            <a:r>
              <a:rPr lang="en-US" dirty="0" err="1" smtClean="0"/>
              <a:t>skala</a:t>
            </a:r>
            <a:r>
              <a:rPr lang="en-US" dirty="0" smtClean="0"/>
              <a:t> </a:t>
            </a:r>
            <a:r>
              <a:rPr lang="en-US" dirty="0" err="1" smtClean="0"/>
              <a:t>usahanya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 </a:t>
            </a:r>
            <a:r>
              <a:rPr lang="en-US" dirty="0" err="1" smtClean="0"/>
              <a:t>kantor</a:t>
            </a:r>
            <a:r>
              <a:rPr lang="en-US" dirty="0" smtClean="0"/>
              <a:t> </a:t>
            </a:r>
            <a:r>
              <a:rPr lang="en-US" dirty="0" err="1" smtClean="0"/>
              <a:t>pusat</a:t>
            </a:r>
            <a:r>
              <a:rPr lang="en-US" dirty="0" smtClean="0"/>
              <a:t> </a:t>
            </a:r>
            <a:r>
              <a:rPr lang="en-US" dirty="0" err="1" smtClean="0"/>
              <a:t>tersebar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daerah-daerah</a:t>
            </a:r>
            <a:r>
              <a:rPr lang="en-US" dirty="0" smtClean="0"/>
              <a:t> lain</a:t>
            </a:r>
          </a:p>
          <a:p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perbedaan</a:t>
            </a:r>
            <a:r>
              <a:rPr lang="en-US" dirty="0" smtClean="0"/>
              <a:t> </a:t>
            </a:r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Cabang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Agen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Rot="1" noChangeArrowheads="1"/>
          </p:cNvSpPr>
          <p:nvPr>
            <p:ph idx="1"/>
          </p:nvPr>
        </p:nvSpPr>
        <p:spPr>
          <a:xfrm>
            <a:off x="142876" y="214313"/>
            <a:ext cx="4143372" cy="6429397"/>
          </a:xfrm>
          <a:ln w="1905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/>
              <a:t>KANTOR CABANG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b="1" dirty="0"/>
          </a:p>
          <a:p>
            <a:pPr>
              <a:lnSpc>
                <a:spcPct val="80000"/>
              </a:lnSpc>
            </a:pPr>
            <a:r>
              <a:rPr lang="en-US" sz="2200" b="1" dirty="0" err="1"/>
              <a:t>Struktur</a:t>
            </a:r>
            <a:r>
              <a:rPr lang="en-US" sz="2200" b="1" dirty="0"/>
              <a:t> </a:t>
            </a:r>
            <a:r>
              <a:rPr lang="en-US" sz="2200" b="1" dirty="0" err="1"/>
              <a:t>organisasi</a:t>
            </a:r>
            <a:r>
              <a:rPr lang="en-US" sz="2200" b="1" dirty="0"/>
              <a:t> </a:t>
            </a:r>
            <a:r>
              <a:rPr lang="en-US" sz="2200" b="1" dirty="0" err="1"/>
              <a:t>dan</a:t>
            </a:r>
            <a:r>
              <a:rPr lang="en-US" sz="2200" b="1" dirty="0"/>
              <a:t> </a:t>
            </a:r>
            <a:r>
              <a:rPr lang="en-US" sz="2200" b="1" dirty="0" err="1"/>
              <a:t>kegiatan</a:t>
            </a:r>
            <a:r>
              <a:rPr lang="en-US" sz="2200" b="1" dirty="0"/>
              <a:t> </a:t>
            </a:r>
            <a:r>
              <a:rPr lang="en-US" sz="2200" b="1" dirty="0" err="1"/>
              <a:t>tidak</a:t>
            </a:r>
            <a:r>
              <a:rPr lang="en-US" sz="2200" b="1" dirty="0"/>
              <a:t> </a:t>
            </a:r>
            <a:r>
              <a:rPr lang="en-US" sz="2200" b="1" dirty="0" err="1"/>
              <a:t>terlepas</a:t>
            </a:r>
            <a:r>
              <a:rPr lang="en-US" sz="2200" b="1" dirty="0"/>
              <a:t> </a:t>
            </a:r>
            <a:r>
              <a:rPr lang="en-US" sz="2200" b="1" dirty="0" err="1"/>
              <a:t>dari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pusat</a:t>
            </a:r>
            <a:r>
              <a:rPr lang="en-US" sz="2200" b="1" dirty="0"/>
              <a:t>. </a:t>
            </a:r>
            <a:r>
              <a:rPr lang="en-US" sz="2200" b="1" dirty="0" err="1"/>
              <a:t>Sehingga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 </a:t>
            </a:r>
            <a:r>
              <a:rPr lang="en-US" sz="2200" b="1" dirty="0" err="1"/>
              <a:t>cabang</a:t>
            </a:r>
            <a:r>
              <a:rPr lang="en-US" sz="2200" b="1" dirty="0"/>
              <a:t> </a:t>
            </a:r>
            <a:r>
              <a:rPr lang="en-US" sz="2200" b="1" dirty="0" err="1"/>
              <a:t>bertanggungjawab</a:t>
            </a:r>
            <a:r>
              <a:rPr lang="en-US" sz="2200" b="1" dirty="0"/>
              <a:t> </a:t>
            </a:r>
            <a:r>
              <a:rPr lang="en-US" sz="2200" b="1" dirty="0" err="1"/>
              <a:t>penuh</a:t>
            </a:r>
            <a:r>
              <a:rPr lang="en-US" sz="2200" b="1" dirty="0"/>
              <a:t> </a:t>
            </a:r>
            <a:r>
              <a:rPr lang="en-US" sz="2200" b="1" dirty="0" err="1"/>
              <a:t>atas</a:t>
            </a:r>
            <a:r>
              <a:rPr lang="en-US" sz="2200" b="1" dirty="0"/>
              <a:t> </a:t>
            </a:r>
            <a:r>
              <a:rPr lang="en-US" sz="2200" b="1" dirty="0" err="1"/>
              <a:t>segala</a:t>
            </a:r>
            <a:r>
              <a:rPr lang="en-US" sz="2200" b="1" dirty="0"/>
              <a:t> </a:t>
            </a:r>
            <a:r>
              <a:rPr lang="en-US" sz="2200" b="1" dirty="0" err="1"/>
              <a:t>aktivitasnya</a:t>
            </a:r>
            <a:r>
              <a:rPr lang="en-US" sz="2200" b="1" dirty="0"/>
              <a:t> </a:t>
            </a:r>
            <a:r>
              <a:rPr lang="en-US" sz="2200" b="1" dirty="0" err="1"/>
              <a:t>ke</a:t>
            </a:r>
            <a:r>
              <a:rPr lang="en-US" sz="2200" b="1" dirty="0"/>
              <a:t> </a:t>
            </a:r>
            <a:r>
              <a:rPr lang="en-US" sz="2200" b="1" dirty="0" err="1"/>
              <a:t>manajemen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pusat</a:t>
            </a:r>
            <a:r>
              <a:rPr lang="en-US" sz="2200" b="1" dirty="0"/>
              <a:t>. </a:t>
            </a:r>
          </a:p>
          <a:p>
            <a:pPr>
              <a:lnSpc>
                <a:spcPct val="80000"/>
              </a:lnSpc>
            </a:pPr>
            <a:r>
              <a:rPr lang="en-US" sz="2200" b="1" dirty="0" err="1"/>
              <a:t>Kegiatan</a:t>
            </a:r>
            <a:r>
              <a:rPr lang="en-US" sz="2200" b="1" dirty="0"/>
              <a:t> 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cabang</a:t>
            </a:r>
            <a:r>
              <a:rPr lang="en-US" sz="2200" b="1" dirty="0"/>
              <a:t> </a:t>
            </a:r>
            <a:r>
              <a:rPr lang="en-US" sz="2200" b="1" dirty="0" err="1"/>
              <a:t>tidak</a:t>
            </a:r>
            <a:r>
              <a:rPr lang="en-US" sz="2200" b="1" dirty="0"/>
              <a:t> </a:t>
            </a:r>
            <a:r>
              <a:rPr lang="en-US" sz="2200" b="1" dirty="0" err="1"/>
              <a:t>terbatas</a:t>
            </a:r>
            <a:r>
              <a:rPr lang="en-US" sz="2200" b="1" dirty="0"/>
              <a:t> </a:t>
            </a:r>
            <a:r>
              <a:rPr lang="en-US" sz="2200" b="1" dirty="0" err="1"/>
              <a:t>pada</a:t>
            </a:r>
            <a:r>
              <a:rPr lang="en-US" sz="2200" b="1" dirty="0"/>
              <a:t> </a:t>
            </a:r>
            <a:r>
              <a:rPr lang="en-US" sz="2200" b="1" dirty="0" err="1"/>
              <a:t>usaha</a:t>
            </a:r>
            <a:r>
              <a:rPr lang="en-US" sz="2200" b="1" dirty="0"/>
              <a:t> </a:t>
            </a:r>
            <a:r>
              <a:rPr lang="en-US" sz="2200" b="1" dirty="0" err="1"/>
              <a:t>untuk</a:t>
            </a:r>
            <a:r>
              <a:rPr lang="en-US" sz="2200" b="1" dirty="0"/>
              <a:t> </a:t>
            </a:r>
            <a:r>
              <a:rPr lang="en-US" sz="2200" b="1" dirty="0" err="1"/>
              <a:t>memperoleh</a:t>
            </a:r>
            <a:r>
              <a:rPr lang="en-US" sz="2200" b="1" dirty="0"/>
              <a:t> </a:t>
            </a:r>
            <a:r>
              <a:rPr lang="en-US" sz="2200" b="1" dirty="0" err="1"/>
              <a:t>pesanan</a:t>
            </a:r>
            <a:r>
              <a:rPr lang="en-US" sz="2200" b="1" dirty="0"/>
              <a:t> </a:t>
            </a:r>
            <a:r>
              <a:rPr lang="en-US" sz="2200" b="1" dirty="0" err="1"/>
              <a:t>saja</a:t>
            </a:r>
            <a:r>
              <a:rPr lang="en-US" sz="2200" b="1" dirty="0"/>
              <a:t> </a:t>
            </a:r>
            <a:r>
              <a:rPr lang="en-US" sz="2200" b="1" dirty="0" err="1"/>
              <a:t>tetapi</a:t>
            </a:r>
            <a:r>
              <a:rPr lang="en-US" sz="2200" b="1" dirty="0"/>
              <a:t> </a:t>
            </a:r>
            <a:r>
              <a:rPr lang="en-US" sz="2200" b="1" dirty="0" err="1"/>
              <a:t>juga</a:t>
            </a:r>
            <a:r>
              <a:rPr lang="en-US" sz="2200" b="1" dirty="0"/>
              <a:t> </a:t>
            </a:r>
            <a:r>
              <a:rPr lang="en-US" sz="2200" b="1" dirty="0" err="1"/>
              <a:t>usaha</a:t>
            </a:r>
            <a:r>
              <a:rPr lang="en-US" sz="2200" b="1" dirty="0"/>
              <a:t> </a:t>
            </a:r>
            <a:r>
              <a:rPr lang="en-US" sz="2200" b="1" dirty="0" err="1"/>
              <a:t>untuk</a:t>
            </a:r>
            <a:r>
              <a:rPr lang="en-US" sz="2200" b="1" dirty="0"/>
              <a:t> </a:t>
            </a:r>
            <a:r>
              <a:rPr lang="en-US" sz="2200" b="1" dirty="0" err="1"/>
              <a:t>memenuhi</a:t>
            </a:r>
            <a:r>
              <a:rPr lang="en-US" sz="2200" b="1" dirty="0"/>
              <a:t> </a:t>
            </a:r>
            <a:r>
              <a:rPr lang="en-US" sz="2200" b="1" dirty="0" err="1"/>
              <a:t>pesanan</a:t>
            </a:r>
            <a:r>
              <a:rPr lang="en-US" sz="2200" b="1" dirty="0"/>
              <a:t> yang </a:t>
            </a:r>
            <a:r>
              <a:rPr lang="en-US" sz="2200" b="1" dirty="0" err="1"/>
              <a:t>dpt</a:t>
            </a:r>
            <a:r>
              <a:rPr lang="en-US" sz="2200" b="1" dirty="0"/>
              <a:t> </a:t>
            </a:r>
            <a:r>
              <a:rPr lang="en-US" sz="2200" b="1" dirty="0" err="1"/>
              <a:t>diambil</a:t>
            </a:r>
            <a:r>
              <a:rPr lang="en-US" sz="2200" b="1" dirty="0"/>
              <a:t> </a:t>
            </a:r>
            <a:r>
              <a:rPr lang="en-US" sz="2200" b="1" dirty="0" err="1"/>
              <a:t>dari</a:t>
            </a:r>
            <a:r>
              <a:rPr lang="en-US" sz="2200" b="1" dirty="0"/>
              <a:t> </a:t>
            </a:r>
            <a:r>
              <a:rPr lang="en-US" sz="2200" b="1" dirty="0" err="1"/>
              <a:t>persediaan</a:t>
            </a:r>
            <a:r>
              <a:rPr lang="en-US" sz="2200" b="1" dirty="0"/>
              <a:t> </a:t>
            </a:r>
            <a:r>
              <a:rPr lang="en-US" sz="2200" b="1" dirty="0" err="1"/>
              <a:t>sendiri</a:t>
            </a:r>
            <a:r>
              <a:rPr lang="en-US" sz="2200" b="1" dirty="0"/>
              <a:t> </a:t>
            </a:r>
            <a:r>
              <a:rPr lang="en-US" sz="2200" b="1" dirty="0" err="1"/>
              <a:t>maupun</a:t>
            </a:r>
            <a:r>
              <a:rPr lang="en-US" sz="2200" b="1" dirty="0"/>
              <a:t> </a:t>
            </a:r>
            <a:r>
              <a:rPr lang="en-US" sz="2200" b="1" dirty="0" err="1"/>
              <a:t>persediaan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pusat</a:t>
            </a:r>
            <a:r>
              <a:rPr lang="en-US" sz="2200" b="1" dirty="0"/>
              <a:t>. </a:t>
            </a:r>
          </a:p>
          <a:p>
            <a:pPr>
              <a:lnSpc>
                <a:spcPct val="80000"/>
              </a:lnSpc>
            </a:pPr>
            <a:r>
              <a:rPr lang="en-US" sz="2200" b="1" dirty="0" err="1"/>
              <a:t>Investasi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pusat</a:t>
            </a:r>
            <a:r>
              <a:rPr lang="en-US" sz="2200" b="1" dirty="0"/>
              <a:t> </a:t>
            </a:r>
            <a:r>
              <a:rPr lang="en-US" sz="2200" b="1" dirty="0" err="1"/>
              <a:t>ke</a:t>
            </a:r>
            <a:r>
              <a:rPr lang="en-US" sz="2200" b="1" dirty="0"/>
              <a:t> </a:t>
            </a:r>
            <a:r>
              <a:rPr lang="en-US" sz="2200" b="1" dirty="0" err="1"/>
              <a:t>cabang</a:t>
            </a:r>
            <a:r>
              <a:rPr lang="en-US" sz="2200" b="1" dirty="0"/>
              <a:t> </a:t>
            </a:r>
            <a:r>
              <a:rPr lang="en-US" sz="2200" b="1" dirty="0" err="1"/>
              <a:t>tidak</a:t>
            </a:r>
            <a:r>
              <a:rPr lang="en-US" sz="2200" b="1" dirty="0"/>
              <a:t> </a:t>
            </a:r>
            <a:r>
              <a:rPr lang="en-US" sz="2200" b="1" dirty="0" err="1"/>
              <a:t>hanya</a:t>
            </a:r>
            <a:r>
              <a:rPr lang="en-US" sz="2200" b="1" dirty="0"/>
              <a:t> </a:t>
            </a:r>
            <a:r>
              <a:rPr lang="en-US" sz="2200" b="1" dirty="0" err="1"/>
              <a:t>sebatas</a:t>
            </a:r>
            <a:r>
              <a:rPr lang="en-US" sz="2200" b="1" dirty="0"/>
              <a:t> modal </a:t>
            </a:r>
            <a:r>
              <a:rPr lang="en-US" sz="2200" b="1" dirty="0" err="1"/>
              <a:t>kerja</a:t>
            </a:r>
            <a:r>
              <a:rPr lang="en-US" sz="2200" b="1" dirty="0"/>
              <a:t> </a:t>
            </a:r>
            <a:r>
              <a:rPr lang="en-US" sz="2200" b="1" dirty="0" err="1"/>
              <a:t>saja</a:t>
            </a:r>
            <a:r>
              <a:rPr lang="en-US" sz="2200" b="1" dirty="0"/>
              <a:t> </a:t>
            </a:r>
            <a:r>
              <a:rPr lang="en-US" sz="2200" b="1" dirty="0" err="1"/>
              <a:t>tetapi</a:t>
            </a:r>
            <a:r>
              <a:rPr lang="en-US" sz="2200" b="1" dirty="0"/>
              <a:t> </a:t>
            </a:r>
            <a:r>
              <a:rPr lang="en-US" sz="2200" b="1" dirty="0" err="1"/>
              <a:t>semua</a:t>
            </a:r>
            <a:r>
              <a:rPr lang="en-US" sz="2200" b="1" dirty="0"/>
              <a:t> </a:t>
            </a:r>
            <a:r>
              <a:rPr lang="en-US" sz="2200" b="1" dirty="0" err="1"/>
              <a:t>fasilitas</a:t>
            </a:r>
            <a:r>
              <a:rPr lang="en-US" sz="2200" b="1" dirty="0"/>
              <a:t> yang </a:t>
            </a:r>
            <a:r>
              <a:rPr lang="en-US" sz="2200" b="1" dirty="0" err="1"/>
              <a:t>dibutuhkan</a:t>
            </a:r>
            <a:r>
              <a:rPr lang="en-US" sz="2200" b="1" dirty="0"/>
              <a:t> </a:t>
            </a:r>
            <a:r>
              <a:rPr lang="en-US" sz="2200" b="1" dirty="0" err="1"/>
              <a:t>dalam</a:t>
            </a:r>
            <a:r>
              <a:rPr lang="en-US" sz="2200" b="1" dirty="0"/>
              <a:t> </a:t>
            </a:r>
            <a:r>
              <a:rPr lang="en-US" sz="2200" b="1" dirty="0" err="1"/>
              <a:t>mendirikan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cabang</a:t>
            </a:r>
            <a:r>
              <a:rPr lang="en-US" sz="2200" b="1" dirty="0"/>
              <a:t> </a:t>
            </a:r>
            <a:r>
              <a:rPr lang="en-US" sz="2200" b="1" dirty="0" err="1"/>
              <a:t>dan</a:t>
            </a:r>
            <a:r>
              <a:rPr lang="en-US" sz="2200" b="1" dirty="0"/>
              <a:t> </a:t>
            </a:r>
            <a:r>
              <a:rPr lang="en-US" sz="2200" b="1" dirty="0" err="1"/>
              <a:t>permulaan</a:t>
            </a:r>
            <a:r>
              <a:rPr lang="en-US" sz="2200" b="1" dirty="0"/>
              <a:t> </a:t>
            </a:r>
            <a:r>
              <a:rPr lang="en-US" sz="2200" b="1" dirty="0" err="1"/>
              <a:t>operasinya</a:t>
            </a:r>
            <a:r>
              <a:rPr lang="en-US" sz="2200" b="1" dirty="0"/>
              <a:t> </a:t>
            </a:r>
            <a:r>
              <a:rPr lang="en-US" sz="2200" b="1" dirty="0" err="1"/>
              <a:t>kantor</a:t>
            </a:r>
            <a:r>
              <a:rPr lang="en-US" sz="2200" b="1" dirty="0"/>
              <a:t> </a:t>
            </a:r>
            <a:r>
              <a:rPr lang="en-US" sz="2200" b="1" dirty="0" err="1"/>
              <a:t>cabang</a:t>
            </a:r>
            <a:endParaRPr lang="en-US" sz="2200" b="1" dirty="0"/>
          </a:p>
        </p:txBody>
      </p:sp>
      <p:sp>
        <p:nvSpPr>
          <p:cNvPr id="5" name="Rectangle 6"/>
          <p:cNvSpPr txBox="1">
            <a:spLocks noRot="1" noChangeArrowheads="1"/>
          </p:cNvSpPr>
          <p:nvPr/>
        </p:nvSpPr>
        <p:spPr>
          <a:xfrm>
            <a:off x="4643438" y="214290"/>
            <a:ext cx="4357718" cy="642941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Struktur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organisasi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kegiatan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terlepas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atau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berdiri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sendiri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Oleh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karena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itu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satu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dapat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mengageni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beberapa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perusahaan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Sehingga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tidak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bertanggungjawab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tetapi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bertanggungjawab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pengelola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Kegiatan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tidak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terbatas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usaha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untuk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memperoleh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pesanan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calon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pembeli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saja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Dengan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demikian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hanya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sebagai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fungsi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pemasarnya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saja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Investasi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hanya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sebatas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modal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kerja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saja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654032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/>
              <a:t>TRANSAKSI KANTOR PUSAT DAN CABANG DAN MASALAH UMUM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05461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TRANSAKSI KANTOR PUSAT DAN KANTOR CABANG PADA UMUMNYA</a:t>
            </a:r>
          </a:p>
          <a:p>
            <a:pPr>
              <a:buNone/>
            </a:pPr>
            <a:r>
              <a:rPr lang="en-US" sz="2400" dirty="0" smtClean="0"/>
              <a:t>MELIPUTI :</a:t>
            </a:r>
          </a:p>
          <a:p>
            <a:pPr>
              <a:buNone/>
            </a:pPr>
            <a:r>
              <a:rPr lang="en-US" sz="2400" dirty="0" smtClean="0"/>
              <a:t>1.PENGIRIMAN UANG</a:t>
            </a:r>
          </a:p>
          <a:p>
            <a:pPr>
              <a:buNone/>
            </a:pPr>
            <a:r>
              <a:rPr lang="en-US" sz="2400" dirty="0" smtClean="0"/>
              <a:t>2.PENGIRIMAN BARANG DAGANGAN</a:t>
            </a:r>
          </a:p>
          <a:p>
            <a:pPr>
              <a:buNone/>
            </a:pPr>
            <a:r>
              <a:rPr lang="en-US" sz="2400" dirty="0" smtClean="0"/>
              <a:t>3.AKTIVA TETAP</a:t>
            </a:r>
          </a:p>
          <a:p>
            <a:pPr>
              <a:buNone/>
            </a:pPr>
            <a:r>
              <a:rPr lang="en-US" sz="2400" dirty="0" smtClean="0"/>
              <a:t>4.BEBAN CABANG</a:t>
            </a:r>
          </a:p>
          <a:p>
            <a:pPr>
              <a:buNone/>
            </a:pPr>
            <a:r>
              <a:rPr lang="en-US" sz="2400" dirty="0" smtClean="0"/>
              <a:t>5.PENAGIHAN PIUTANG</a:t>
            </a:r>
          </a:p>
          <a:p>
            <a:pPr>
              <a:buNone/>
            </a:pPr>
            <a:r>
              <a:rPr lang="en-US" sz="2400" smtClean="0"/>
              <a:t>6.PEMBAYARAN HUTANG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7.LABA-RUGI OPERASI CABANG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14290"/>
            <a:ext cx="8572560" cy="64294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5. Participation on Partnership Profit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rugi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6. Right to Dispose of a Partnership Interest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menjual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memindahkan</a:t>
            </a:r>
            <a:r>
              <a:rPr lang="en-US" dirty="0" smtClean="0"/>
              <a:t> </a:t>
            </a:r>
            <a:r>
              <a:rPr lang="en-US" dirty="0" err="1" smtClean="0"/>
              <a:t>haknya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modal </a:t>
            </a:r>
            <a:r>
              <a:rPr lang="en-US" dirty="0" err="1" smtClean="0"/>
              <a:t>dan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lain,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7. </a:t>
            </a:r>
            <a:r>
              <a:rPr lang="en-US" b="1" smtClean="0"/>
              <a:t>Mutual Liability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. </a:t>
            </a:r>
            <a:r>
              <a:rPr lang="en-US" dirty="0" err="1" smtClean="0"/>
              <a:t>Jadi</a:t>
            </a:r>
            <a:r>
              <a:rPr lang="en-US" dirty="0" smtClean="0"/>
              <a:t> 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18" y="274638"/>
            <a:ext cx="8686800" cy="582594"/>
          </a:xfrm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PENCATATAN TRANSAKSI UNTUK PUSAT DAN CABANG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1.Diterima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kantor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6.000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2.Diterima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barang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dagangan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kantor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pusat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12.000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1857364"/>
          <a:ext cx="8715436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Pembukuan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Kantor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Pusat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Pembukuan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 Kantor </a:t>
                      </a: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Cabang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Kantor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6.000</a:t>
                      </a:r>
                    </a:p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Kas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            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6.000</a:t>
                      </a:r>
                      <a:endParaRPr lang="en-U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Kas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  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6.000</a:t>
                      </a:r>
                    </a:p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Kantor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Pusat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6.000</a:t>
                      </a:r>
                      <a:endParaRPr lang="en-U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438" y="4643446"/>
          <a:ext cx="900115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/>
                <a:gridCol w="450057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Pusat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endParaRPr lang="en-US" sz="24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Kantor </a:t>
                      </a:r>
                      <a:r>
                        <a:rPr lang="en-US" sz="1600" b="1" dirty="0" err="1" smtClean="0"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en-US" sz="16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 12.000</a:t>
                      </a:r>
                    </a:p>
                    <a:p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1600" b="1" dirty="0" err="1" smtClean="0">
                          <a:latin typeface="Arial" pitchFamily="34" charset="0"/>
                          <a:cs typeface="Arial" pitchFamily="34" charset="0"/>
                        </a:rPr>
                        <a:t>Pengiriman</a:t>
                      </a:r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 BD </a:t>
                      </a:r>
                      <a:r>
                        <a:rPr lang="en-US" sz="1600" b="1" dirty="0" err="1" smtClean="0">
                          <a:latin typeface="Arial" pitchFamily="34" charset="0"/>
                          <a:cs typeface="Arial" pitchFamily="34" charset="0"/>
                        </a:rPr>
                        <a:t>ke</a:t>
                      </a:r>
                      <a:r>
                        <a:rPr lang="en-US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r>
                        <a:rPr lang="en-US" sz="1600" b="1" baseline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12.000</a:t>
                      </a:r>
                      <a:endParaRPr 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BD </a:t>
                      </a:r>
                      <a:r>
                        <a:rPr lang="en-US" sz="2400" b="1" dirty="0" err="1" smtClean="0"/>
                        <a:t>dari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ktr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pusat</a:t>
                      </a:r>
                      <a:r>
                        <a:rPr lang="en-US" sz="2400" b="1" dirty="0" smtClean="0"/>
                        <a:t>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12.000</a:t>
                      </a:r>
                    </a:p>
                    <a:p>
                      <a:r>
                        <a:rPr lang="en-US" sz="2400" b="1" dirty="0" smtClean="0"/>
                        <a:t>     Kantor </a:t>
                      </a:r>
                      <a:r>
                        <a:rPr lang="en-US" sz="2400" b="1" dirty="0" err="1" smtClean="0"/>
                        <a:t>Pusat</a:t>
                      </a:r>
                      <a:r>
                        <a:rPr lang="en-US" sz="2400" b="1" dirty="0" smtClean="0"/>
                        <a:t>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12.000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142852"/>
            <a:ext cx="8929718" cy="6500858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3.Kantor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membeli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peralatan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kantor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cabang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secara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kredit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3.000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aktiva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tetap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cabang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dibukukan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kantor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pusat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4.Cabang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membeli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BD.secara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kredit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2.500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pihak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luar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06" y="1688778"/>
          <a:ext cx="892971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859"/>
                <a:gridCol w="44648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kantor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Pusat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Peralatan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3.000</a:t>
                      </a:r>
                    </a:p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Utang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Usaha                     </a:t>
                      </a:r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3.000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ada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jurnal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3786190"/>
          <a:ext cx="8786874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37"/>
                <a:gridCol w="4393437"/>
              </a:tblGrid>
              <a:tr h="428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Pembukuan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en-US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kantor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en-US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Pusat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Pembukuan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Kantor </a:t>
                      </a:r>
                      <a:r>
                        <a:rPr kumimoji="0" lang="en-US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Cabang</a:t>
                      </a: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ada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jurnal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Pembelian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2.500</a:t>
                      </a:r>
                    </a:p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Utang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usaha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      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2.500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5.Penjualan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cabang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terdiri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penjualan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tunai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3.000 </a:t>
            </a: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penjualan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kredit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6.000.</a:t>
            </a: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6.Penagihan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cabang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atas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piutang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usaha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cabang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4.000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1397000"/>
          <a:ext cx="864399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Pembukuan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Kantor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Pusat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Pembukuan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Kantor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Cabang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ada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jurnal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Kas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                      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3.000</a:t>
                      </a:r>
                    </a:p>
                    <a:p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Piutang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Usaha    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6.000</a:t>
                      </a:r>
                    </a:p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                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Penjualan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        </a:t>
                      </a:r>
                      <a:r>
                        <a:rPr lang="en-US" sz="20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 9.000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3643314"/>
          <a:ext cx="8643998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Pusat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ada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jurnal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Kas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4.000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Piutang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Usaha 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4.000</a:t>
                      </a:r>
                    </a:p>
                    <a:p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5768997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7.Cabang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membayar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utang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usaha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cabang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Rp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2.000</a:t>
            </a: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000108"/>
          <a:ext cx="842968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2148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Pusat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Pembukuan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Kantor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Cabang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ada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jurnal</a:t>
                      </a:r>
                      <a:endParaRPr lang="en-U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Utang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usaha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2.000</a:t>
                      </a:r>
                    </a:p>
                    <a:p>
                      <a:pPr algn="l"/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Kas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                   </a:t>
                      </a:r>
                      <a:r>
                        <a:rPr lang="en-US" sz="2400" b="1" dirty="0" err="1" smtClean="0"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 2.000</a:t>
                      </a:r>
                      <a:endParaRPr lang="en-U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14290"/>
            <a:ext cx="8786874" cy="6286544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Soal</a:t>
            </a:r>
            <a:r>
              <a:rPr lang="en-US" sz="2000" b="1" dirty="0" smtClean="0"/>
              <a:t> :</a:t>
            </a:r>
          </a:p>
          <a:p>
            <a:pPr>
              <a:buNone/>
            </a:pPr>
            <a:r>
              <a:rPr lang="en-US" sz="1800" dirty="0" smtClean="0"/>
              <a:t>Di </a:t>
            </a:r>
            <a:r>
              <a:rPr lang="en-US" sz="1800" dirty="0" err="1" smtClean="0"/>
              <a:t>bawah</a:t>
            </a:r>
            <a:r>
              <a:rPr lang="en-US" sz="1800" dirty="0" smtClean="0"/>
              <a:t> </a:t>
            </a:r>
            <a:r>
              <a:rPr lang="en-US" sz="1800" dirty="0" err="1" smtClean="0"/>
              <a:t>ini</a:t>
            </a:r>
            <a:r>
              <a:rPr lang="en-US" sz="1800" dirty="0" smtClean="0"/>
              <a:t> </a:t>
            </a:r>
            <a:r>
              <a:rPr lang="en-US" sz="1800" dirty="0" err="1" smtClean="0"/>
              <a:t>adalah</a:t>
            </a:r>
            <a:r>
              <a:rPr lang="en-US" sz="1800" dirty="0" smtClean="0"/>
              <a:t> </a:t>
            </a:r>
            <a:r>
              <a:rPr lang="en-US" sz="1800" dirty="0" err="1" smtClean="0"/>
              <a:t>ringkasan</a:t>
            </a:r>
            <a:r>
              <a:rPr lang="en-US" sz="1800" dirty="0" smtClean="0"/>
              <a:t> </a:t>
            </a:r>
            <a:r>
              <a:rPr lang="en-US" sz="1800" dirty="0" err="1" smtClean="0"/>
              <a:t>transaksi</a:t>
            </a:r>
            <a:r>
              <a:rPr lang="en-US" sz="1800" dirty="0" smtClean="0"/>
              <a:t> </a:t>
            </a:r>
            <a:r>
              <a:rPr lang="en-US" sz="1800" dirty="0" err="1" smtClean="0"/>
              <a:t>pembentukan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err="1" smtClean="0"/>
              <a:t>operasinya</a:t>
            </a:r>
            <a:r>
              <a:rPr lang="en-US" sz="1800" dirty="0" smtClean="0"/>
              <a:t> </a:t>
            </a:r>
            <a:r>
              <a:rPr lang="en-US" sz="1800" dirty="0" err="1" smtClean="0"/>
              <a:t>selama</a:t>
            </a:r>
            <a:r>
              <a:rPr lang="en-US" sz="1800" dirty="0" smtClean="0"/>
              <a:t> </a:t>
            </a:r>
            <a:r>
              <a:rPr lang="en-US" sz="1800" dirty="0" err="1" smtClean="0"/>
              <a:t>bulan</a:t>
            </a:r>
            <a:r>
              <a:rPr lang="en-US" sz="1800" dirty="0" smtClean="0"/>
              <a:t> </a:t>
            </a:r>
            <a:r>
              <a:rPr lang="en-US" sz="1800" dirty="0" err="1" smtClean="0"/>
              <a:t>pertama</a:t>
            </a:r>
            <a:r>
              <a:rPr lang="en-US" sz="1800" smtClean="0"/>
              <a:t> : (</a:t>
            </a:r>
            <a:r>
              <a:rPr lang="en-US" sz="1800" dirty="0" err="1" smtClean="0">
                <a:sym typeface="Wingdings" pitchFamily="2" charset="2"/>
              </a:rPr>
              <a:t>dalam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ribuan</a:t>
            </a:r>
            <a:r>
              <a:rPr lang="en-US" sz="1800" dirty="0" smtClean="0">
                <a:sym typeface="Wingdings" pitchFamily="2" charset="2"/>
              </a:rPr>
              <a:t> rupiah)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1.Diterima </a:t>
            </a:r>
            <a:r>
              <a:rPr lang="en-US" sz="1800" dirty="0" err="1" smtClean="0"/>
              <a:t>kas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 </a:t>
            </a:r>
            <a:r>
              <a:rPr lang="en-US" sz="1800" dirty="0" err="1" smtClean="0"/>
              <a:t>sebasar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20.000</a:t>
            </a:r>
          </a:p>
          <a:p>
            <a:pPr>
              <a:buNone/>
            </a:pPr>
            <a:r>
              <a:rPr lang="en-US" sz="1800" dirty="0" smtClean="0"/>
              <a:t>2.Diterima </a:t>
            </a:r>
            <a:r>
              <a:rPr lang="en-US" sz="1800" dirty="0" err="1" smtClean="0"/>
              <a:t>barang</a:t>
            </a:r>
            <a:r>
              <a:rPr lang="en-US" sz="1800" dirty="0" smtClean="0"/>
              <a:t> </a:t>
            </a:r>
            <a:r>
              <a:rPr lang="en-US" sz="1800" dirty="0" err="1" smtClean="0"/>
              <a:t>dagangan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 </a:t>
            </a:r>
            <a:r>
              <a:rPr lang="en-US" sz="1800" dirty="0" err="1" smtClean="0"/>
              <a:t>seharga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100.000. </a:t>
            </a:r>
            <a:r>
              <a:rPr lang="en-US" sz="1800" dirty="0" err="1" smtClean="0"/>
              <a:t>Ongkos</a:t>
            </a:r>
            <a:r>
              <a:rPr lang="en-US" sz="1800" dirty="0" smtClean="0"/>
              <a:t>  </a:t>
            </a:r>
            <a:r>
              <a:rPr lang="en-US" sz="1800" dirty="0" err="1" smtClean="0"/>
              <a:t>angkut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4.000 </a:t>
            </a:r>
          </a:p>
          <a:p>
            <a:pPr>
              <a:buNone/>
            </a:pPr>
            <a:r>
              <a:rPr lang="en-US" sz="1800" dirty="0" smtClean="0"/>
              <a:t>   </a:t>
            </a:r>
            <a:r>
              <a:rPr lang="en-US" sz="1800" dirty="0" err="1" smtClean="0"/>
              <a:t>dibayar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. </a:t>
            </a:r>
            <a:r>
              <a:rPr lang="en-US" sz="1800" dirty="0" err="1" smtClean="0"/>
              <a:t>Ongkos</a:t>
            </a:r>
            <a:r>
              <a:rPr lang="en-US" sz="1800" dirty="0" smtClean="0"/>
              <a:t> </a:t>
            </a:r>
            <a:r>
              <a:rPr lang="en-US" sz="1800" dirty="0" err="1" smtClean="0"/>
              <a:t>pengangkutan</a:t>
            </a:r>
            <a:r>
              <a:rPr lang="en-US" sz="1800" dirty="0" smtClean="0"/>
              <a:t> </a:t>
            </a:r>
            <a:r>
              <a:rPr lang="en-US" sz="1800" dirty="0" err="1" smtClean="0"/>
              <a:t>beban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 </a:t>
            </a:r>
            <a:r>
              <a:rPr lang="en-US" sz="1800" dirty="0" err="1" smtClean="0"/>
              <a:t>cabang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 smtClean="0"/>
              <a:t>3.Kantor </a:t>
            </a:r>
            <a:r>
              <a:rPr lang="en-US" sz="1800" dirty="0" err="1" smtClean="0"/>
              <a:t>pusat</a:t>
            </a:r>
            <a:r>
              <a:rPr lang="en-US" sz="1800" dirty="0" smtClean="0"/>
              <a:t> </a:t>
            </a:r>
            <a:r>
              <a:rPr lang="en-US" sz="1800" dirty="0" err="1" smtClean="0"/>
              <a:t>membeli</a:t>
            </a:r>
            <a:r>
              <a:rPr lang="en-US" sz="1800" dirty="0" smtClean="0"/>
              <a:t> </a:t>
            </a:r>
            <a:r>
              <a:rPr lang="en-US" sz="1800" dirty="0" err="1" smtClean="0"/>
              <a:t>peralatan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secara</a:t>
            </a:r>
            <a:r>
              <a:rPr lang="en-US" sz="1800" dirty="0" smtClean="0"/>
              <a:t> </a:t>
            </a:r>
            <a:r>
              <a:rPr lang="en-US" sz="1800" dirty="0" err="1" smtClean="0"/>
              <a:t>kredit</a:t>
            </a:r>
            <a:r>
              <a:rPr lang="en-US" sz="1800" dirty="0" smtClean="0"/>
              <a:t> </a:t>
            </a:r>
            <a:r>
              <a:rPr lang="en-US" sz="1800" dirty="0" err="1" smtClean="0"/>
              <a:t>seharga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60.000. </a:t>
            </a:r>
            <a:r>
              <a:rPr lang="en-US" sz="1800" dirty="0" err="1" smtClean="0"/>
              <a:t>Aktiva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tetap</a:t>
            </a:r>
            <a:r>
              <a:rPr lang="en-US" sz="1800" dirty="0" smtClean="0"/>
              <a:t>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dibukukan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 smtClean="0"/>
              <a:t>4.Cabang </a:t>
            </a:r>
            <a:r>
              <a:rPr lang="en-US" sz="1800" dirty="0" err="1" smtClean="0"/>
              <a:t>membeli</a:t>
            </a:r>
            <a:r>
              <a:rPr lang="en-US" sz="1800" dirty="0" smtClean="0"/>
              <a:t> </a:t>
            </a:r>
            <a:r>
              <a:rPr lang="en-US" sz="1800" dirty="0" err="1" smtClean="0"/>
              <a:t>barang</a:t>
            </a:r>
            <a:r>
              <a:rPr lang="en-US" sz="1800" dirty="0" smtClean="0"/>
              <a:t> </a:t>
            </a:r>
            <a:r>
              <a:rPr lang="en-US" sz="1800" dirty="0" err="1" smtClean="0"/>
              <a:t>dagangan</a:t>
            </a:r>
            <a:r>
              <a:rPr lang="en-US" sz="1800" dirty="0" smtClean="0"/>
              <a:t> </a:t>
            </a:r>
            <a:r>
              <a:rPr lang="en-US" sz="1800" dirty="0" err="1" smtClean="0"/>
              <a:t>secara</a:t>
            </a:r>
            <a:r>
              <a:rPr lang="en-US" sz="1800" dirty="0" smtClean="0"/>
              <a:t> </a:t>
            </a:r>
            <a:r>
              <a:rPr lang="en-US" sz="1800" dirty="0" err="1" smtClean="0"/>
              <a:t>kredit</a:t>
            </a:r>
            <a:r>
              <a:rPr lang="en-US" sz="1800" dirty="0" smtClean="0"/>
              <a:t> </a:t>
            </a:r>
            <a:r>
              <a:rPr lang="en-US" sz="1800" dirty="0" err="1" smtClean="0"/>
              <a:t>seharga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50.000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pihak</a:t>
            </a:r>
            <a:r>
              <a:rPr lang="en-US" sz="1800" dirty="0" smtClean="0"/>
              <a:t>  </a:t>
            </a:r>
            <a:r>
              <a:rPr lang="en-US" sz="1800" dirty="0" err="1" smtClean="0"/>
              <a:t>luar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 smtClean="0"/>
              <a:t>5.Penjualan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terdiri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penjualan</a:t>
            </a:r>
            <a:r>
              <a:rPr lang="en-US" sz="1800" dirty="0" smtClean="0"/>
              <a:t> </a:t>
            </a:r>
            <a:r>
              <a:rPr lang="en-US" sz="1800" dirty="0" err="1" smtClean="0"/>
              <a:t>tunai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60.000,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penjualan</a:t>
            </a:r>
            <a:r>
              <a:rPr lang="en-US" sz="1800" dirty="0" smtClean="0"/>
              <a:t> </a:t>
            </a:r>
            <a:r>
              <a:rPr lang="en-US" sz="1800" dirty="0" err="1" smtClean="0"/>
              <a:t>kredit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120.000</a:t>
            </a:r>
          </a:p>
          <a:p>
            <a:pPr>
              <a:buNone/>
            </a:pPr>
            <a:r>
              <a:rPr lang="en-US" sz="1800" dirty="0" smtClean="0"/>
              <a:t>6.Penagihan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atas</a:t>
            </a:r>
            <a:r>
              <a:rPr lang="en-US" sz="1800" dirty="0" smtClean="0"/>
              <a:t> </a:t>
            </a:r>
            <a:r>
              <a:rPr lang="en-US" sz="1800" dirty="0" err="1" smtClean="0"/>
              <a:t>piutangusaha</a:t>
            </a:r>
            <a:r>
              <a:rPr lang="en-US" sz="1800" dirty="0" smtClean="0"/>
              <a:t>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sebesar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80.000</a:t>
            </a:r>
          </a:p>
          <a:p>
            <a:pPr>
              <a:buNone/>
            </a:pPr>
            <a:r>
              <a:rPr lang="en-US" sz="1800" dirty="0" smtClean="0"/>
              <a:t>7.Cabang </a:t>
            </a:r>
            <a:r>
              <a:rPr lang="en-US" sz="1800" dirty="0" err="1" smtClean="0"/>
              <a:t>membayar</a:t>
            </a:r>
            <a:r>
              <a:rPr lang="en-US" sz="1800" dirty="0" smtClean="0"/>
              <a:t> </a:t>
            </a:r>
            <a:r>
              <a:rPr lang="en-US" sz="1800" dirty="0" err="1" smtClean="0"/>
              <a:t>utang</a:t>
            </a:r>
            <a:r>
              <a:rPr lang="en-US" sz="1800" dirty="0" smtClean="0"/>
              <a:t> </a:t>
            </a:r>
            <a:r>
              <a:rPr lang="en-US" sz="1800" dirty="0" err="1" smtClean="0"/>
              <a:t>usaha</a:t>
            </a:r>
            <a:r>
              <a:rPr lang="en-US" sz="1800" dirty="0" smtClean="0"/>
              <a:t>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 </a:t>
            </a:r>
            <a:r>
              <a:rPr lang="en-US" sz="1800" dirty="0" err="1" smtClean="0"/>
              <a:t>sebesar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40.000</a:t>
            </a:r>
          </a:p>
          <a:p>
            <a:pPr>
              <a:buNone/>
            </a:pPr>
            <a:r>
              <a:rPr lang="en-US" sz="1800" dirty="0" smtClean="0"/>
              <a:t>8.Cabang </a:t>
            </a:r>
            <a:r>
              <a:rPr lang="en-US" sz="1800" dirty="0" err="1" smtClean="0"/>
              <a:t>menagih</a:t>
            </a:r>
            <a:r>
              <a:rPr lang="en-US" sz="1800" dirty="0" smtClean="0"/>
              <a:t> </a:t>
            </a:r>
            <a:r>
              <a:rPr lang="en-US" sz="1800" dirty="0" err="1" smtClean="0"/>
              <a:t>piutang</a:t>
            </a:r>
            <a:r>
              <a:rPr lang="en-US" sz="1800" dirty="0" smtClean="0"/>
              <a:t> </a:t>
            </a:r>
            <a:r>
              <a:rPr lang="en-US" sz="1800" dirty="0" err="1" smtClean="0"/>
              <a:t>usaha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 </a:t>
            </a:r>
            <a:r>
              <a:rPr lang="en-US" sz="1800" dirty="0" err="1" smtClean="0"/>
              <a:t>sebesar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30.000</a:t>
            </a:r>
          </a:p>
          <a:p>
            <a:pPr>
              <a:buNone/>
            </a:pPr>
            <a:r>
              <a:rPr lang="en-US" sz="1800" dirty="0" smtClean="0"/>
              <a:t>9.Beban </a:t>
            </a:r>
            <a:r>
              <a:rPr lang="en-US" sz="1800" dirty="0" err="1" smtClean="0"/>
              <a:t>usaha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dibayar</a:t>
            </a:r>
            <a:r>
              <a:rPr lang="en-US" sz="1800" dirty="0" smtClean="0"/>
              <a:t>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sebesar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10.000</a:t>
            </a:r>
          </a:p>
          <a:p>
            <a:pPr>
              <a:buNone/>
            </a:pPr>
            <a:r>
              <a:rPr lang="en-US" sz="1800" dirty="0" smtClean="0"/>
              <a:t>10.Kantor </a:t>
            </a:r>
            <a:r>
              <a:rPr lang="en-US" sz="1800" dirty="0" err="1" smtClean="0"/>
              <a:t>cabang</a:t>
            </a:r>
            <a:r>
              <a:rPr lang="en-US" sz="1800" dirty="0" smtClean="0"/>
              <a:t> </a:t>
            </a:r>
            <a:r>
              <a:rPr lang="en-US" sz="1800" dirty="0" err="1" smtClean="0"/>
              <a:t>mengirim</a:t>
            </a:r>
            <a:r>
              <a:rPr lang="en-US" sz="1800" dirty="0" smtClean="0"/>
              <a:t> </a:t>
            </a:r>
            <a:r>
              <a:rPr lang="en-US" sz="1800" dirty="0" err="1" smtClean="0"/>
              <a:t>uang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en-US" sz="1800" dirty="0" err="1" smtClean="0"/>
              <a:t>kantor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 </a:t>
            </a:r>
            <a:r>
              <a:rPr lang="en-US" sz="1800" dirty="0" err="1" smtClean="0"/>
              <a:t>sebasar</a:t>
            </a:r>
            <a:r>
              <a:rPr lang="en-US" sz="1800" dirty="0" smtClean="0"/>
              <a:t> </a:t>
            </a:r>
            <a:r>
              <a:rPr lang="en-US" sz="1800" dirty="0" err="1" smtClean="0"/>
              <a:t>Rp</a:t>
            </a:r>
            <a:r>
              <a:rPr lang="en-US" sz="1800" dirty="0" smtClean="0"/>
              <a:t> 12.000</a:t>
            </a:r>
          </a:p>
          <a:p>
            <a:pPr>
              <a:buNone/>
            </a:pPr>
            <a:r>
              <a:rPr lang="en-US" sz="1800" b="1" dirty="0" err="1" smtClean="0"/>
              <a:t>Catatlah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transaksi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di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atas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untuk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kantor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pusat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dan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cabang</a:t>
            </a:r>
            <a:r>
              <a:rPr lang="en-US" sz="1800" b="1" dirty="0" smtClean="0"/>
              <a:t> !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52"/>
            <a:ext cx="8786874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Jawab</a:t>
            </a:r>
            <a:endParaRPr lang="en-US" sz="2000" b="1" dirty="0" smtClean="0"/>
          </a:p>
          <a:p>
            <a:pPr>
              <a:buNone/>
            </a:pP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kantor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	</a:t>
            </a:r>
            <a:r>
              <a:rPr lang="en-US" sz="2000" dirty="0" smtClean="0"/>
              <a:t>		   </a:t>
            </a: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kantor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endParaRPr lang="en-US" sz="2000" b="1" u="sng" dirty="0" smtClean="0"/>
          </a:p>
          <a:p>
            <a:pPr>
              <a:buNone/>
            </a:pPr>
            <a:r>
              <a:rPr lang="en-US" sz="2000" dirty="0" smtClean="0"/>
              <a:t>1.Kantor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 20.000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20.000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Kas</a:t>
            </a:r>
            <a:r>
              <a:rPr lang="en-US" sz="2000" dirty="0" smtClean="0"/>
              <a:t>		20.000			</a:t>
            </a:r>
            <a:r>
              <a:rPr lang="en-US" sz="2000" dirty="0" err="1" smtClean="0"/>
              <a:t>ktr</a:t>
            </a:r>
            <a:r>
              <a:rPr lang="en-US" sz="2000" dirty="0" smtClean="0"/>
              <a:t>. </a:t>
            </a:r>
            <a:r>
              <a:rPr lang="en-US" sz="2000" dirty="0" err="1" smtClean="0"/>
              <a:t>Pusat</a:t>
            </a:r>
            <a:r>
              <a:rPr lang="en-US" sz="2000" dirty="0" smtClean="0"/>
              <a:t>	20.000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2.Ktr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104.000	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ke</a:t>
            </a:r>
            <a:r>
              <a:rPr lang="en-US" sz="2000" dirty="0" smtClean="0"/>
              <a:t> cbg100.000	</a:t>
            </a:r>
            <a:r>
              <a:rPr lang="en-US" sz="2000" dirty="0" err="1" smtClean="0"/>
              <a:t>ktr.pusat</a:t>
            </a:r>
            <a:r>
              <a:rPr lang="en-US" sz="2000" dirty="0" smtClean="0"/>
              <a:t>		100.000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kas</a:t>
            </a:r>
            <a:r>
              <a:rPr lang="en-US" sz="2000" dirty="0" smtClean="0"/>
              <a:t>		            4.000	</a:t>
            </a:r>
            <a:r>
              <a:rPr lang="en-US" sz="2000" dirty="0" err="1" smtClean="0"/>
              <a:t>Ongkos</a:t>
            </a:r>
            <a:r>
              <a:rPr lang="en-US" sz="2000" dirty="0" smtClean="0"/>
              <a:t> </a:t>
            </a:r>
            <a:r>
              <a:rPr lang="en-US" sz="2000" dirty="0" err="1" smtClean="0"/>
              <a:t>angkut</a:t>
            </a:r>
            <a:r>
              <a:rPr lang="en-US" sz="2000" dirty="0" smtClean="0"/>
              <a:t>	     4.000</a:t>
            </a:r>
          </a:p>
          <a:p>
            <a:pPr>
              <a:buNone/>
            </a:pPr>
            <a:r>
              <a:rPr lang="en-US" sz="2000" dirty="0" smtClean="0"/>
              <a:t>							</a:t>
            </a:r>
            <a:r>
              <a:rPr lang="en-US" sz="2000" dirty="0" err="1" smtClean="0"/>
              <a:t>ktr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	104.000</a:t>
            </a:r>
          </a:p>
          <a:p>
            <a:pPr>
              <a:buNone/>
            </a:pPr>
            <a:r>
              <a:rPr lang="en-US" sz="2000" dirty="0" smtClean="0"/>
              <a:t>3.Peralatan </a:t>
            </a:r>
            <a:r>
              <a:rPr lang="en-US" sz="2000" dirty="0" err="1" smtClean="0"/>
              <a:t>cbg</a:t>
            </a:r>
            <a:r>
              <a:rPr lang="en-US" sz="2000" dirty="0" smtClean="0"/>
              <a:t>	60.000			TIDAK ADA JURNAL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Utang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	60.000</a:t>
            </a:r>
          </a:p>
          <a:p>
            <a:pPr>
              <a:buNone/>
            </a:pPr>
            <a:r>
              <a:rPr lang="en-US" sz="2000" dirty="0" smtClean="0"/>
              <a:t>4.Tidak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jurnal</a:t>
            </a:r>
            <a:r>
              <a:rPr lang="en-US" sz="2000" dirty="0" smtClean="0"/>
              <a:t>				</a:t>
            </a:r>
            <a:r>
              <a:rPr lang="en-US" sz="2000" dirty="0" err="1" smtClean="0"/>
              <a:t>Pembelian</a:t>
            </a:r>
            <a:r>
              <a:rPr lang="en-US" sz="2000" dirty="0" smtClean="0"/>
              <a:t>	50.000</a:t>
            </a:r>
          </a:p>
          <a:p>
            <a:pPr>
              <a:buNone/>
            </a:pPr>
            <a:r>
              <a:rPr lang="en-US" sz="2000" dirty="0" smtClean="0"/>
              <a:t>							</a:t>
            </a:r>
            <a:r>
              <a:rPr lang="en-US" sz="2000" dirty="0" err="1" smtClean="0"/>
              <a:t>utang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	50.000</a:t>
            </a:r>
          </a:p>
          <a:p>
            <a:pPr>
              <a:buNone/>
            </a:pPr>
            <a:r>
              <a:rPr lang="en-US" sz="2000" dirty="0" smtClean="0"/>
              <a:t>5.Tidak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jurnal</a:t>
            </a:r>
            <a:r>
              <a:rPr lang="en-US" sz="2000" dirty="0" smtClean="0"/>
              <a:t>	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60.000</a:t>
            </a:r>
          </a:p>
          <a:p>
            <a:pPr>
              <a:buNone/>
            </a:pPr>
            <a:r>
              <a:rPr lang="en-US" sz="2000" dirty="0" smtClean="0"/>
              <a:t>						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    120.000</a:t>
            </a:r>
          </a:p>
          <a:p>
            <a:pPr>
              <a:buNone/>
            </a:pPr>
            <a:r>
              <a:rPr lang="en-US" sz="2000" dirty="0" smtClean="0"/>
              <a:t>							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	180.000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964405" y="3393281"/>
            <a:ext cx="685800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Pembukuan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kantor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pusat</a:t>
            </a:r>
            <a:r>
              <a:rPr lang="en-US" sz="2000" dirty="0" smtClean="0"/>
              <a:t>				</a:t>
            </a:r>
            <a:r>
              <a:rPr lang="en-US" sz="2000" b="1" dirty="0" err="1" smtClean="0"/>
              <a:t>Pembukuan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ktr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6.Tidak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jurnal</a:t>
            </a:r>
            <a:r>
              <a:rPr lang="en-US" sz="2000" dirty="0" smtClean="0"/>
              <a:t>	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80.000</a:t>
            </a:r>
          </a:p>
          <a:p>
            <a:pPr>
              <a:buNone/>
            </a:pPr>
            <a:r>
              <a:rPr lang="en-US" sz="2000" dirty="0" smtClean="0"/>
              <a:t>							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	80.000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7.Tidak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jurnal</a:t>
            </a:r>
            <a:r>
              <a:rPr lang="en-US" sz="2000" dirty="0" smtClean="0"/>
              <a:t>				</a:t>
            </a:r>
            <a:r>
              <a:rPr lang="en-US" sz="2000" dirty="0" err="1" smtClean="0"/>
              <a:t>Utang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	40.000</a:t>
            </a:r>
          </a:p>
          <a:p>
            <a:pPr>
              <a:buNone/>
            </a:pPr>
            <a:r>
              <a:rPr lang="en-US" sz="2000" dirty="0" smtClean="0"/>
              <a:t>				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40.000</a:t>
            </a:r>
          </a:p>
          <a:p>
            <a:pPr>
              <a:buNone/>
            </a:pPr>
            <a:r>
              <a:rPr lang="en-US" sz="2000" dirty="0" smtClean="0"/>
              <a:t>8.Ktr.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30.000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30.000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Piutang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	30.000			</a:t>
            </a:r>
            <a:r>
              <a:rPr lang="en-US" sz="2000" dirty="0" err="1" smtClean="0"/>
              <a:t>Ktr</a:t>
            </a:r>
            <a:r>
              <a:rPr lang="en-US" sz="2000" dirty="0" smtClean="0"/>
              <a:t>. </a:t>
            </a:r>
            <a:r>
              <a:rPr lang="en-US" sz="2000" dirty="0" err="1" smtClean="0"/>
              <a:t>Pusat</a:t>
            </a:r>
            <a:r>
              <a:rPr lang="en-US" sz="2000" dirty="0" smtClean="0"/>
              <a:t>	30.000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9.Tidak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jurnal</a:t>
            </a:r>
            <a:r>
              <a:rPr lang="en-US" sz="2000" dirty="0" smtClean="0"/>
              <a:t>				</a:t>
            </a:r>
            <a:r>
              <a:rPr lang="en-US" sz="2000" dirty="0" err="1" smtClean="0"/>
              <a:t>Beban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	10.000</a:t>
            </a:r>
          </a:p>
          <a:p>
            <a:pPr>
              <a:buNone/>
            </a:pPr>
            <a:r>
              <a:rPr lang="en-US" sz="2000" dirty="0" smtClean="0"/>
              <a:t>				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10.000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10.Kas		12.000			</a:t>
            </a:r>
            <a:r>
              <a:rPr lang="en-US" sz="2000" dirty="0" err="1" smtClean="0"/>
              <a:t>Ktr.pusat</a:t>
            </a:r>
            <a:r>
              <a:rPr lang="en-US" sz="2000" dirty="0" smtClean="0"/>
              <a:t>		12.000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Ktr.cabang</a:t>
            </a:r>
            <a:r>
              <a:rPr lang="en-US" sz="2000" dirty="0" smtClean="0"/>
              <a:t>	12.000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12.000	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1035843" y="3393281"/>
            <a:ext cx="685800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4" y="214290"/>
            <a:ext cx="7929586" cy="582594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/>
              <a:t>TRANSAKSI KANTOR PUSAT DAN CABANG MASALAH KHUSUS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21471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/>
              <a:t>Transaksi</a:t>
            </a:r>
            <a:r>
              <a:rPr lang="en-US" sz="2800" dirty="0" smtClean="0"/>
              <a:t> </a:t>
            </a:r>
            <a:r>
              <a:rPr lang="en-US" sz="2800" dirty="0" err="1" smtClean="0"/>
              <a:t>antar</a:t>
            </a:r>
            <a:r>
              <a:rPr lang="en-US" sz="2800" dirty="0" smtClean="0"/>
              <a:t> </a:t>
            </a:r>
            <a:r>
              <a:rPr lang="en-US" sz="2800" dirty="0" err="1" smtClean="0"/>
              <a:t>kantor</a:t>
            </a:r>
            <a:r>
              <a:rPr lang="en-US" sz="2800" dirty="0" smtClean="0"/>
              <a:t> </a:t>
            </a:r>
            <a:r>
              <a:rPr lang="en-US" sz="2800" dirty="0" err="1" smtClean="0"/>
              <a:t>pusat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cabang</a:t>
            </a:r>
            <a:r>
              <a:rPr lang="en-US" sz="2800" dirty="0" smtClean="0"/>
              <a:t> yang </a:t>
            </a:r>
          </a:p>
          <a:p>
            <a:pPr>
              <a:buNone/>
            </a:pPr>
            <a:r>
              <a:rPr lang="en-US" sz="2800" dirty="0" err="1" smtClean="0"/>
              <a:t>memerlukan</a:t>
            </a:r>
            <a:r>
              <a:rPr lang="en-US" sz="2800" dirty="0" smtClean="0"/>
              <a:t> </a:t>
            </a:r>
            <a:r>
              <a:rPr lang="en-US" sz="2800" dirty="0" err="1" smtClean="0"/>
              <a:t>perlakuan</a:t>
            </a:r>
            <a:r>
              <a:rPr lang="en-US" sz="2800" dirty="0" smtClean="0"/>
              <a:t> </a:t>
            </a:r>
            <a:r>
              <a:rPr lang="en-US" sz="2800" dirty="0" err="1" smtClean="0"/>
              <a:t>khusus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lain :</a:t>
            </a:r>
          </a:p>
          <a:p>
            <a:pPr>
              <a:buNone/>
            </a:pPr>
            <a:r>
              <a:rPr lang="en-US" sz="2800" dirty="0" smtClean="0"/>
              <a:t>1. </a:t>
            </a:r>
            <a:r>
              <a:rPr lang="en-US" sz="2800" dirty="0" err="1" smtClean="0"/>
              <a:t>Pengiriman</a:t>
            </a:r>
            <a:r>
              <a:rPr lang="en-US" sz="2800" dirty="0" smtClean="0"/>
              <a:t> </a:t>
            </a:r>
            <a:r>
              <a:rPr lang="en-US" sz="2800" dirty="0" err="1" smtClean="0"/>
              <a:t>uang</a:t>
            </a:r>
            <a:r>
              <a:rPr lang="en-US" sz="2800" dirty="0" smtClean="0"/>
              <a:t> </a:t>
            </a:r>
            <a:r>
              <a:rPr lang="en-US" sz="2800" dirty="0" err="1" smtClean="0"/>
              <a:t>tunai</a:t>
            </a:r>
            <a:r>
              <a:rPr lang="en-US" sz="2800" dirty="0" smtClean="0"/>
              <a:t> ( </a:t>
            </a:r>
            <a:r>
              <a:rPr lang="en-US" sz="2800" dirty="0" err="1" smtClean="0"/>
              <a:t>kas</a:t>
            </a:r>
            <a:r>
              <a:rPr lang="en-US" sz="2800" dirty="0" smtClean="0"/>
              <a:t>) </a:t>
            </a:r>
            <a:r>
              <a:rPr lang="en-US" sz="2800" dirty="0" err="1" smtClean="0"/>
              <a:t>antar</a:t>
            </a:r>
            <a:r>
              <a:rPr lang="en-US" sz="2800" dirty="0" smtClean="0"/>
              <a:t> </a:t>
            </a:r>
            <a:r>
              <a:rPr lang="en-US" sz="2800" dirty="0" err="1" smtClean="0"/>
              <a:t>cabang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Pengiriman</a:t>
            </a:r>
            <a:r>
              <a:rPr lang="en-US" sz="2800" dirty="0" smtClean="0"/>
              <a:t> </a:t>
            </a:r>
            <a:r>
              <a:rPr lang="en-US" sz="2800" dirty="0" err="1" smtClean="0"/>
              <a:t>barang</a:t>
            </a:r>
            <a:r>
              <a:rPr lang="en-US" sz="2800" dirty="0" smtClean="0"/>
              <a:t> </a:t>
            </a:r>
            <a:r>
              <a:rPr lang="en-US" sz="2800" dirty="0" err="1" smtClean="0"/>
              <a:t>dagangan</a:t>
            </a:r>
            <a:r>
              <a:rPr lang="en-US" sz="2800" dirty="0" smtClean="0"/>
              <a:t> </a:t>
            </a:r>
            <a:r>
              <a:rPr lang="en-US" sz="2800" dirty="0" err="1" smtClean="0"/>
              <a:t>antar</a:t>
            </a:r>
            <a:r>
              <a:rPr lang="en-US" sz="2800" dirty="0" smtClean="0"/>
              <a:t> </a:t>
            </a:r>
            <a:r>
              <a:rPr lang="en-US" sz="2800" dirty="0" err="1" smtClean="0"/>
              <a:t>cabang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3. </a:t>
            </a:r>
            <a:r>
              <a:rPr lang="en-US" sz="2800" dirty="0" err="1" smtClean="0"/>
              <a:t>Pengiriman</a:t>
            </a:r>
            <a:r>
              <a:rPr lang="en-US" sz="2800" dirty="0" smtClean="0"/>
              <a:t> </a:t>
            </a:r>
            <a:r>
              <a:rPr lang="en-US" sz="2800" dirty="0" err="1" smtClean="0"/>
              <a:t>barang</a:t>
            </a:r>
            <a:r>
              <a:rPr lang="en-US" sz="2800" dirty="0" smtClean="0"/>
              <a:t> </a:t>
            </a:r>
            <a:r>
              <a:rPr lang="en-US" sz="2800" dirty="0" err="1" smtClean="0"/>
              <a:t>ke</a:t>
            </a:r>
            <a:r>
              <a:rPr lang="en-US" sz="2800" dirty="0" smtClean="0"/>
              <a:t> </a:t>
            </a:r>
            <a:r>
              <a:rPr lang="en-US" sz="2800" dirty="0" err="1" smtClean="0"/>
              <a:t>cabang</a:t>
            </a:r>
            <a:r>
              <a:rPr lang="en-US" sz="2800" dirty="0" smtClean="0"/>
              <a:t> </a:t>
            </a:r>
            <a:r>
              <a:rPr lang="en-US" sz="2800" dirty="0" err="1" smtClean="0"/>
              <a:t>menurut</a:t>
            </a:r>
            <a:r>
              <a:rPr lang="en-US" sz="2800" dirty="0" smtClean="0"/>
              <a:t> </a:t>
            </a:r>
            <a:r>
              <a:rPr lang="en-US" sz="2800" dirty="0" err="1" smtClean="0"/>
              <a:t>faktur</a:t>
            </a:r>
            <a:r>
              <a:rPr lang="en-US" sz="2800" dirty="0" smtClean="0"/>
              <a:t> </a:t>
            </a:r>
            <a:r>
              <a:rPr lang="en-US" sz="2800" dirty="0" err="1" smtClean="0"/>
              <a:t>kantor</a:t>
            </a:r>
            <a:r>
              <a:rPr lang="en-US" sz="2800" dirty="0" smtClean="0"/>
              <a:t> </a:t>
            </a:r>
            <a:r>
              <a:rPr lang="en-US" sz="2800" dirty="0" err="1" smtClean="0"/>
              <a:t>pusat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3214710" cy="511156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1.Transfer </a:t>
            </a:r>
            <a:r>
              <a:rPr lang="en-US" sz="2000" b="1" dirty="0" err="1" smtClean="0"/>
              <a:t>Kas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Antar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928670"/>
            <a:ext cx="8858312" cy="5786478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Contoh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1 </a:t>
            </a:r>
            <a:r>
              <a:rPr lang="en-US" sz="2000" dirty="0" err="1" smtClean="0"/>
              <a:t>Juli</a:t>
            </a:r>
            <a:r>
              <a:rPr lang="en-US" sz="2000" dirty="0" smtClean="0"/>
              <a:t> 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-Medan </a:t>
            </a:r>
            <a:r>
              <a:rPr lang="en-US" sz="2000" dirty="0" err="1" smtClean="0"/>
              <a:t>memerintahkan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Tebing</a:t>
            </a:r>
            <a:r>
              <a:rPr lang="en-US" sz="2000" dirty="0" smtClean="0"/>
              <a:t> </a:t>
            </a:r>
            <a:r>
              <a:rPr lang="en-US" sz="2000" dirty="0" err="1" smtClean="0"/>
              <a:t>Tinggi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melakukan</a:t>
            </a:r>
            <a:r>
              <a:rPr lang="en-US" sz="2000" dirty="0" smtClean="0"/>
              <a:t> transfer </a:t>
            </a:r>
            <a:r>
              <a:rPr lang="en-US" sz="2000" dirty="0" err="1" smtClean="0"/>
              <a:t>kas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Pematangsiantar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10.000.000.</a:t>
            </a:r>
          </a:p>
          <a:p>
            <a:pPr>
              <a:buNone/>
            </a:pPr>
            <a:r>
              <a:rPr lang="en-US" sz="2000" b="1" u="sng" dirty="0" smtClean="0"/>
              <a:t>Kantor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 Medan </a:t>
            </a:r>
          </a:p>
          <a:p>
            <a:pPr>
              <a:buNone/>
            </a:pP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P.Siantar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Tebing</a:t>
            </a:r>
            <a:r>
              <a:rPr lang="en-US" sz="2000" dirty="0" smtClean="0"/>
              <a:t> </a:t>
            </a:r>
            <a:r>
              <a:rPr lang="en-US" sz="2000" dirty="0" err="1" smtClean="0"/>
              <a:t>Tinggi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u="sng" dirty="0" smtClean="0"/>
              <a:t>Kantor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Tebing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Tinggi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smtClean="0"/>
              <a:t>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Kas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u="sng" dirty="0" smtClean="0"/>
              <a:t>Kantor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P.Siantar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Kas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4643470" cy="511156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2.Transfer </a:t>
            </a:r>
            <a:r>
              <a:rPr lang="en-US" sz="2000" b="1" dirty="0" err="1" smtClean="0"/>
              <a:t>Barang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Dagangan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Antar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endParaRPr lang="en-US" sz="2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2844" y="785794"/>
            <a:ext cx="8858312" cy="385765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tanggal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1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mengirim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dangangan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Tebing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Tinggi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10.000.000.Ongkos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pengangkutan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500.000,-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telah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dibayar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Padatanggal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Juli,kantor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memerintahkan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Tebing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Tinggi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untuk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mengirim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seluruh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diterima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tanggal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Pematangsiantar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Ongkos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pengangkutan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200.000,-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telah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dibayar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Tebing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Tinggi.Jika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dangangan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langsung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dikirim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Medan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Pematangsiantar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ongkos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pengangkutan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hanya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sebesar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600.000.Seluruh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ongkos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pengangkutan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kantor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merupakan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beban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cabang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penerima.Transaksi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tersebut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akan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dicatat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sebagai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berikut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F. </a:t>
            </a:r>
            <a:r>
              <a:rPr lang="en-US" sz="3200" b="1" dirty="0" err="1" smtClean="0"/>
              <a:t>Alasan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Pemilihan</a:t>
            </a:r>
            <a:r>
              <a:rPr lang="en-US" sz="3200" b="1" dirty="0" smtClean="0"/>
              <a:t> Persekutuan </a:t>
            </a:r>
            <a:r>
              <a:rPr lang="en-US" sz="3200" b="1" dirty="0" err="1" smtClean="0"/>
              <a:t>Atau</a:t>
            </a:r>
            <a:r>
              <a:rPr lang="en-US" sz="3200" b="1" dirty="0" smtClean="0"/>
              <a:t> </a:t>
            </a:r>
          </a:p>
          <a:p>
            <a:pPr>
              <a:buNone/>
            </a:pPr>
            <a:r>
              <a:rPr lang="en-US" sz="3200" b="1" dirty="0" smtClean="0"/>
              <a:t>   </a:t>
            </a:r>
            <a:r>
              <a:rPr lang="en-US" sz="3200" b="1" dirty="0" err="1" smtClean="0"/>
              <a:t>Bentuk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Badan</a:t>
            </a:r>
            <a:r>
              <a:rPr lang="en-US" sz="3200" b="1" dirty="0" smtClean="0"/>
              <a:t> Usaha </a:t>
            </a:r>
            <a:r>
              <a:rPr lang="en-US" sz="3200" b="1" dirty="0" err="1" smtClean="0"/>
              <a:t>Lainnya</a:t>
            </a:r>
            <a:r>
              <a:rPr lang="en-US" sz="3200" b="1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Pertimbangan</a:t>
            </a:r>
            <a:r>
              <a:rPr lang="en-US" dirty="0" smtClean="0"/>
              <a:t> 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kelemahan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kelebihan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perseroan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dan</a:t>
            </a:r>
            <a:r>
              <a:rPr lang="en-US" dirty="0" smtClean="0"/>
              <a:t> lain-lain.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http://t3.gstatic.com/images?q=tbn:ANd9GcQplcv9L10UNGDO5CB78miSgQQEcbFe3I0QjPPAe4IeKWY5j9QMQ3VUR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686"/>
            <a:ext cx="207170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t2.gstatic.com/images?q=tbn:ANd9GcRCqqvezIZtHzpnrniO7fI1Rgho_1ZzwLkXAHhvaOhdoPubFz0yZgLJj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214686"/>
            <a:ext cx="214314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t1.gstatic.com/images?q=tbn:ANd9GcRRq-FcHO1axRkq_Ty1Y8VFjMRPinmUoXgOIvVdelOjtk4gODLtGJax3Q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214686"/>
            <a:ext cx="235745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357982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 Kantor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1 </a:t>
            </a:r>
            <a:r>
              <a:rPr lang="en-US" sz="2000" b="1" dirty="0" err="1" smtClean="0"/>
              <a:t>Juli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 </a:t>
            </a:r>
            <a:r>
              <a:rPr lang="en-US" sz="2000" dirty="0" err="1" smtClean="0"/>
              <a:t>T.Tinggi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10.500.000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Cab.T.Tinggi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  500.000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4 </a:t>
            </a:r>
            <a:r>
              <a:rPr lang="en-US" sz="2000" b="1" dirty="0" err="1" smtClean="0"/>
              <a:t>Juli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 	     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P.Siantar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10.600.000</a:t>
            </a:r>
          </a:p>
          <a:p>
            <a:pPr>
              <a:buNone/>
            </a:pPr>
            <a:r>
              <a:rPr lang="en-US" sz="2000" dirty="0" smtClean="0"/>
              <a:t>	      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ke</a:t>
            </a:r>
            <a:r>
              <a:rPr lang="en-US" sz="2000" dirty="0" smtClean="0"/>
              <a:t> Cab. </a:t>
            </a:r>
            <a:r>
              <a:rPr lang="en-US" sz="2000" dirty="0" err="1" smtClean="0"/>
              <a:t>T.Tinggi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      </a:t>
            </a:r>
            <a:r>
              <a:rPr lang="en-US" sz="2000" dirty="0" err="1" smtClean="0"/>
              <a:t>Kelebihan</a:t>
            </a:r>
            <a:r>
              <a:rPr lang="en-US" sz="2000" dirty="0" smtClean="0"/>
              <a:t> </a:t>
            </a:r>
            <a:r>
              <a:rPr lang="en-US" sz="2000" dirty="0" err="1" smtClean="0"/>
              <a:t>Ongkos</a:t>
            </a:r>
            <a:r>
              <a:rPr lang="en-US" sz="2000" dirty="0" smtClean="0"/>
              <a:t> </a:t>
            </a:r>
            <a:r>
              <a:rPr lang="en-US" sz="2000" dirty="0" err="1" smtClean="0"/>
              <a:t>Pengangkutan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 100.000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ke</a:t>
            </a:r>
            <a:r>
              <a:rPr lang="en-US" sz="2000" dirty="0" smtClean="0"/>
              <a:t>  </a:t>
            </a:r>
            <a:r>
              <a:rPr lang="en-US" sz="2000" dirty="0" err="1" smtClean="0"/>
              <a:t>cab.P.Siantar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Cabang</a:t>
            </a:r>
            <a:r>
              <a:rPr lang="en-US" sz="2000" dirty="0" smtClean="0"/>
              <a:t>  </a:t>
            </a:r>
            <a:r>
              <a:rPr lang="en-US" sz="2000" dirty="0" err="1" smtClean="0"/>
              <a:t>T.Tinggi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10.700.000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4500594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Pada</a:t>
            </a:r>
            <a:r>
              <a:rPr lang="en-US" sz="2000" b="1" u="sng" dirty="0" smtClean="0"/>
              <a:t> Kantor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Tebing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Tinggi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r>
              <a:rPr lang="en-US" sz="2000" b="1" dirty="0" smtClean="0"/>
              <a:t>1 </a:t>
            </a:r>
            <a:r>
              <a:rPr lang="en-US" sz="2000" b="1" dirty="0" err="1" smtClean="0"/>
              <a:t>Juli</a:t>
            </a:r>
            <a:r>
              <a:rPr lang="en-US" sz="2000" b="1" dirty="0" smtClean="0"/>
              <a:t> : 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r>
              <a:rPr lang="en-US" sz="2000" dirty="0" smtClean="0"/>
              <a:t> 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      </a:t>
            </a:r>
            <a:r>
              <a:rPr lang="en-US" sz="2000" dirty="0" err="1" smtClean="0"/>
              <a:t>Ongkos</a:t>
            </a:r>
            <a:r>
              <a:rPr lang="en-US" sz="2000" dirty="0" smtClean="0"/>
              <a:t> </a:t>
            </a:r>
            <a:r>
              <a:rPr lang="en-US" sz="2000" dirty="0" err="1" smtClean="0"/>
              <a:t>Pengangkutan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  500.000</a:t>
            </a:r>
          </a:p>
          <a:p>
            <a:pPr>
              <a:buNone/>
            </a:pPr>
            <a:r>
              <a:rPr lang="en-US" sz="2000" dirty="0" smtClean="0"/>
              <a:t>	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10.500.000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4 </a:t>
            </a:r>
            <a:r>
              <a:rPr lang="en-US" sz="2000" b="1" dirty="0" err="1" smtClean="0"/>
              <a:t>Juli</a:t>
            </a:r>
            <a:r>
              <a:rPr lang="en-US" sz="2000" b="1" dirty="0" smtClean="0"/>
              <a:t> : </a:t>
            </a:r>
            <a:r>
              <a:rPr lang="en-US" sz="2000" dirty="0" smtClean="0"/>
              <a:t>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10.700.000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r>
              <a:rPr lang="en-US" sz="2000" dirty="0" smtClean="0"/>
              <a:t> 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Ongkos</a:t>
            </a:r>
            <a:r>
              <a:rPr lang="en-US" sz="2000" dirty="0" smtClean="0"/>
              <a:t> </a:t>
            </a:r>
            <a:r>
              <a:rPr lang="en-US" sz="2000" dirty="0" err="1" smtClean="0"/>
              <a:t>Angkut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  500.000</a:t>
            </a:r>
          </a:p>
          <a:p>
            <a:pPr>
              <a:buNone/>
            </a:pPr>
            <a:r>
              <a:rPr lang="en-US" sz="2000" dirty="0" smtClean="0"/>
              <a:t>			</a:t>
            </a:r>
            <a:r>
              <a:rPr lang="en-US" sz="2000" dirty="0" err="1" smtClean="0"/>
              <a:t>Kas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  200.000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214291"/>
            <a:ext cx="8858312" cy="250033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Pada</a:t>
            </a:r>
            <a:r>
              <a:rPr lang="en-US" sz="2000" b="1" u="sng" dirty="0" smtClean="0"/>
              <a:t> Kantor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Pematangsiantar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endParaRPr lang="en-US" sz="2000" b="1" u="sng" dirty="0" smtClean="0"/>
          </a:p>
          <a:p>
            <a:pPr>
              <a:buNone/>
            </a:pPr>
            <a:r>
              <a:rPr lang="en-US" sz="2000" dirty="0" smtClean="0"/>
              <a:t>4 </a:t>
            </a:r>
            <a:r>
              <a:rPr lang="en-US" sz="2000" dirty="0" err="1" smtClean="0"/>
              <a:t>Juli</a:t>
            </a:r>
            <a:r>
              <a:rPr lang="en-US" sz="2000" dirty="0" smtClean="0"/>
              <a:t> : 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Dari 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</a:t>
            </a:r>
          </a:p>
          <a:p>
            <a:pPr>
              <a:buNone/>
            </a:pPr>
            <a:r>
              <a:rPr lang="en-US" sz="2000" dirty="0" smtClean="0"/>
              <a:t>	      </a:t>
            </a:r>
            <a:r>
              <a:rPr lang="en-US" sz="2000" dirty="0" err="1" smtClean="0"/>
              <a:t>Ongkos</a:t>
            </a:r>
            <a:r>
              <a:rPr lang="en-US" sz="2000" dirty="0" smtClean="0"/>
              <a:t> </a:t>
            </a:r>
            <a:r>
              <a:rPr lang="en-US" sz="2000" dirty="0" err="1" smtClean="0"/>
              <a:t>Pengangkutan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  600.000</a:t>
            </a:r>
          </a:p>
          <a:p>
            <a:pPr>
              <a:buNone/>
            </a:pPr>
            <a:r>
              <a:rPr lang="en-US" sz="2000" dirty="0" smtClean="0"/>
              <a:t>	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10.600.000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6715172" cy="511156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3. </a:t>
            </a:r>
            <a:r>
              <a:rPr lang="en-US" sz="2000" b="1" dirty="0" err="1" smtClean="0"/>
              <a:t>Pengiriman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barang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menurut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faktur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kantor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pusat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2844" y="1000109"/>
            <a:ext cx="8786874" cy="285752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Alasan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pokok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mengapa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kantor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pusat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mengirim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faktur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lebih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tinggi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Dari </a:t>
            </a:r>
            <a:r>
              <a:rPr lang="en-US" sz="2400" b="1" dirty="0" err="1" smtClean="0"/>
              <a:t>harga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perolehan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1.Agar </a:t>
            </a:r>
            <a:r>
              <a:rPr lang="en-US" sz="2400" dirty="0" err="1" smtClean="0"/>
              <a:t>cabang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mengetahui</a:t>
            </a:r>
            <a:r>
              <a:rPr lang="en-US" sz="2400" dirty="0" smtClean="0"/>
              <a:t> </a:t>
            </a:r>
            <a:r>
              <a:rPr lang="en-US" sz="2400" dirty="0" err="1" smtClean="0"/>
              <a:t>laba</a:t>
            </a:r>
            <a:r>
              <a:rPr lang="en-US" sz="2400" dirty="0" smtClean="0"/>
              <a:t> </a:t>
            </a:r>
            <a:r>
              <a:rPr lang="en-US" sz="2400" dirty="0" err="1" smtClean="0"/>
              <a:t>cabang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sesungguhnya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2.Kelebihan </a:t>
            </a:r>
            <a:r>
              <a:rPr lang="en-US" sz="2400" dirty="0" err="1" smtClean="0"/>
              <a:t>harga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harga</a:t>
            </a:r>
            <a:r>
              <a:rPr lang="en-US" sz="2400" dirty="0" smtClean="0"/>
              <a:t>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</a:t>
            </a:r>
            <a:r>
              <a:rPr lang="en-US" sz="2400" dirty="0" err="1" smtClean="0"/>
              <a:t>dimaksudkan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kantor</a:t>
            </a:r>
            <a:r>
              <a:rPr lang="en-US" sz="2400" dirty="0" smtClean="0"/>
              <a:t> </a:t>
            </a:r>
            <a:r>
              <a:rPr lang="en-US" sz="2400" dirty="0" err="1" smtClean="0"/>
              <a:t>pusat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membiayai</a:t>
            </a:r>
            <a:r>
              <a:rPr lang="en-US" sz="2400" dirty="0" smtClean="0"/>
              <a:t> </a:t>
            </a:r>
            <a:r>
              <a:rPr lang="en-US" sz="2400" dirty="0" err="1" smtClean="0"/>
              <a:t>biaya</a:t>
            </a:r>
            <a:r>
              <a:rPr lang="en-US" sz="2400" dirty="0" smtClean="0"/>
              <a:t> </a:t>
            </a:r>
            <a:r>
              <a:rPr lang="en-US" sz="2400" dirty="0" err="1" smtClean="0"/>
              <a:t>pengiriman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42844" y="428604"/>
            <a:ext cx="8715436" cy="5643602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Contoh</a:t>
            </a:r>
            <a:r>
              <a:rPr lang="en-US" sz="2000" b="1" dirty="0" smtClean="0"/>
              <a:t>: 1</a:t>
            </a:r>
          </a:p>
          <a:p>
            <a:pPr>
              <a:buNone/>
            </a:pPr>
            <a:r>
              <a:rPr lang="en-US" sz="2000" dirty="0" smtClean="0"/>
              <a:t>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  Medan </a:t>
            </a:r>
            <a:r>
              <a:rPr lang="en-US" sz="2000" dirty="0" err="1" smtClean="0"/>
              <a:t>membeli</a:t>
            </a:r>
            <a:r>
              <a:rPr lang="en-US" sz="2000" dirty="0" smtClean="0"/>
              <a:t> BD </a:t>
            </a:r>
            <a:r>
              <a:rPr lang="en-US" sz="2000" dirty="0" err="1" smtClean="0"/>
              <a:t>seharga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5.000.000,- </a:t>
            </a:r>
            <a:r>
              <a:rPr lang="en-US" sz="2000" dirty="0" err="1" smtClean="0"/>
              <a:t>kemudian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tersebut</a:t>
            </a:r>
            <a:r>
              <a:rPr lang="en-US" sz="2000" dirty="0" smtClean="0"/>
              <a:t>  </a:t>
            </a:r>
            <a:r>
              <a:rPr lang="en-US" sz="2000" dirty="0" err="1" smtClean="0"/>
              <a:t>dikirim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P.Siantar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6.000.000,-</a:t>
            </a:r>
          </a:p>
          <a:p>
            <a:pPr>
              <a:buNone/>
            </a:pPr>
            <a:r>
              <a:rPr lang="en-US" sz="2000" dirty="0" err="1" smtClean="0"/>
              <a:t>Pencatatan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transaksi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:</a:t>
            </a:r>
          </a:p>
          <a:p>
            <a:pPr>
              <a:buNone/>
            </a:pP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Kantor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P.Siantar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6.000.000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BD.ke </a:t>
            </a:r>
            <a:r>
              <a:rPr lang="en-US" sz="2000" dirty="0" err="1" smtClean="0"/>
              <a:t>cab.P.Siantar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 </a:t>
            </a:r>
            <a:r>
              <a:rPr lang="en-US" sz="2000" dirty="0" err="1" smtClean="0"/>
              <a:t>Rp</a:t>
            </a:r>
            <a:r>
              <a:rPr lang="en-US" sz="2000" dirty="0" smtClean="0"/>
              <a:t> 1.000.000</a:t>
            </a:r>
          </a:p>
          <a:p>
            <a:pPr>
              <a:buNone/>
            </a:pPr>
            <a:r>
              <a:rPr lang="en-US" sz="2000" b="1" dirty="0" smtClean="0"/>
              <a:t>(</a:t>
            </a:r>
            <a:r>
              <a:rPr lang="en-US" sz="2000" b="1" dirty="0" err="1" smtClean="0"/>
              <a:t>Mencatat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pengiriman</a:t>
            </a:r>
            <a:r>
              <a:rPr lang="en-US" sz="2000" b="1" dirty="0" smtClean="0"/>
              <a:t> BD.ke </a:t>
            </a:r>
            <a:r>
              <a:rPr lang="en-US" sz="2000" b="1" dirty="0" err="1" smtClean="0"/>
              <a:t>cabang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harga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faktur</a:t>
            </a:r>
            <a:r>
              <a:rPr lang="en-US" sz="2000" b="1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Kantor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r>
              <a:rPr lang="en-US" sz="2000" dirty="0" smtClean="0"/>
              <a:t> 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6.000.000</a:t>
            </a:r>
          </a:p>
          <a:p>
            <a:pPr>
              <a:buNone/>
            </a:pPr>
            <a:r>
              <a:rPr lang="en-US" sz="2000" dirty="0" smtClean="0"/>
              <a:t>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6.000.000</a:t>
            </a:r>
          </a:p>
          <a:p>
            <a:pPr>
              <a:buNone/>
            </a:pPr>
            <a:r>
              <a:rPr lang="en-US" sz="2000" dirty="0" smtClean="0"/>
              <a:t>		</a:t>
            </a:r>
          </a:p>
          <a:p>
            <a:pPr>
              <a:buNone/>
            </a:pPr>
            <a:r>
              <a:rPr lang="en-US" sz="2000" dirty="0" smtClean="0"/>
              <a:t>		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52"/>
            <a:ext cx="8786874" cy="6500858"/>
          </a:xfrm>
          <a:ln w="127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200" dirty="0" err="1" smtClean="0"/>
              <a:t>Apabila</a:t>
            </a:r>
            <a:r>
              <a:rPr lang="en-US" sz="2200" dirty="0" smtClean="0"/>
              <a:t> </a:t>
            </a:r>
            <a:r>
              <a:rPr lang="en-US" sz="2200" dirty="0" err="1" smtClean="0"/>
              <a:t>barang</a:t>
            </a:r>
            <a:r>
              <a:rPr lang="en-US" sz="2200" dirty="0" smtClean="0"/>
              <a:t> </a:t>
            </a:r>
            <a:r>
              <a:rPr lang="en-US" sz="2200" dirty="0" err="1" smtClean="0"/>
              <a:t>tersebut</a:t>
            </a:r>
            <a:r>
              <a:rPr lang="en-US" sz="2200" dirty="0" smtClean="0"/>
              <a:t> </a:t>
            </a:r>
            <a:r>
              <a:rPr lang="en-US" sz="2200" dirty="0" err="1" smtClean="0"/>
              <a:t>dijual</a:t>
            </a:r>
            <a:r>
              <a:rPr lang="en-US" sz="2200" dirty="0" smtClean="0"/>
              <a:t> </a:t>
            </a:r>
            <a:r>
              <a:rPr lang="en-US" sz="2200" dirty="0" err="1" smtClean="0"/>
              <a:t>oleh</a:t>
            </a:r>
            <a:r>
              <a:rPr lang="en-US" sz="2200" dirty="0" smtClean="0"/>
              <a:t> </a:t>
            </a:r>
            <a:r>
              <a:rPr lang="en-US" sz="2200" dirty="0" err="1" smtClean="0"/>
              <a:t>cabang</a:t>
            </a:r>
            <a:r>
              <a:rPr lang="en-US" sz="2200" dirty="0" smtClean="0"/>
              <a:t> </a:t>
            </a:r>
            <a:r>
              <a:rPr lang="en-US" sz="2200" dirty="0" err="1" smtClean="0"/>
              <a:t>P.Siantar</a:t>
            </a:r>
            <a:r>
              <a:rPr lang="en-US" sz="2200" dirty="0" smtClean="0"/>
              <a:t> </a:t>
            </a:r>
            <a:r>
              <a:rPr lang="en-US" sz="2200" dirty="0" err="1" smtClean="0"/>
              <a:t>seharga</a:t>
            </a:r>
            <a:r>
              <a:rPr lang="en-US" sz="2200" dirty="0" smtClean="0"/>
              <a:t> </a:t>
            </a:r>
            <a:r>
              <a:rPr lang="en-US" sz="2200" dirty="0" err="1" smtClean="0"/>
              <a:t>Rp</a:t>
            </a:r>
            <a:r>
              <a:rPr lang="en-US" sz="2200" dirty="0" smtClean="0"/>
              <a:t> 7.200.000,- </a:t>
            </a:r>
            <a:r>
              <a:rPr lang="en-US" sz="2200" dirty="0" err="1" smtClean="0"/>
              <a:t>maka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err="1" smtClean="0"/>
              <a:t>pencatatan</a:t>
            </a:r>
            <a:r>
              <a:rPr lang="en-US" sz="2200" dirty="0" smtClean="0"/>
              <a:t> </a:t>
            </a:r>
            <a:r>
              <a:rPr lang="en-US" sz="2200" dirty="0" err="1" smtClean="0"/>
              <a:t>atas</a:t>
            </a:r>
            <a:r>
              <a:rPr lang="en-US" sz="2200" dirty="0" smtClean="0"/>
              <a:t> </a:t>
            </a:r>
            <a:r>
              <a:rPr lang="en-US" sz="2200" dirty="0" err="1" smtClean="0"/>
              <a:t>laba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en-US" sz="2200" dirty="0" smtClean="0"/>
              <a:t> </a:t>
            </a:r>
            <a:r>
              <a:rPr lang="en-US" sz="2200" dirty="0" err="1" smtClean="0"/>
              <a:t>cabang</a:t>
            </a:r>
            <a:r>
              <a:rPr lang="en-US" sz="2200" dirty="0" smtClean="0"/>
              <a:t> </a:t>
            </a:r>
            <a:r>
              <a:rPr lang="en-US" sz="2200" dirty="0" err="1" smtClean="0"/>
              <a:t>P.Siantar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en-US" sz="2200" dirty="0" smtClean="0"/>
              <a:t> </a:t>
            </a:r>
            <a:r>
              <a:rPr lang="en-US" sz="2200" dirty="0" err="1" smtClean="0"/>
              <a:t>kantor</a:t>
            </a:r>
            <a:r>
              <a:rPr lang="en-US" sz="2200" dirty="0" smtClean="0"/>
              <a:t> </a:t>
            </a:r>
            <a:r>
              <a:rPr lang="en-US" sz="2200" dirty="0" err="1" smtClean="0"/>
              <a:t>pusat</a:t>
            </a:r>
            <a:r>
              <a:rPr lang="en-US" sz="2200" dirty="0" smtClean="0"/>
              <a:t>  Medan </a:t>
            </a:r>
            <a:r>
              <a:rPr lang="en-US" sz="2200" dirty="0" err="1" smtClean="0"/>
              <a:t>adalah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err="1" smtClean="0"/>
              <a:t>sebagai</a:t>
            </a:r>
            <a:r>
              <a:rPr lang="en-US" sz="2200" dirty="0" smtClean="0"/>
              <a:t> </a:t>
            </a:r>
            <a:r>
              <a:rPr lang="en-US" sz="2200" dirty="0" err="1" smtClean="0"/>
              <a:t>berikut</a:t>
            </a:r>
            <a:r>
              <a:rPr lang="en-US" sz="2200" dirty="0" smtClean="0"/>
              <a:t> :</a:t>
            </a:r>
          </a:p>
          <a:p>
            <a:pPr>
              <a:buNone/>
            </a:pPr>
            <a:r>
              <a:rPr lang="en-US" sz="2200" b="1" u="sng" dirty="0" err="1" smtClean="0"/>
              <a:t>Pembukuan</a:t>
            </a:r>
            <a:r>
              <a:rPr lang="en-US" sz="2200" b="1" u="sng" dirty="0" smtClean="0"/>
              <a:t> </a:t>
            </a:r>
            <a:r>
              <a:rPr lang="en-US" sz="2200" b="1" u="sng" dirty="0" err="1" smtClean="0"/>
              <a:t>cabang</a:t>
            </a:r>
            <a:r>
              <a:rPr lang="en-US" sz="2200" b="1" u="sng" dirty="0" smtClean="0"/>
              <a:t> </a:t>
            </a:r>
            <a:r>
              <a:rPr lang="en-US" sz="2200" b="1" u="sng" dirty="0" err="1" smtClean="0"/>
              <a:t>P.Siantar</a:t>
            </a:r>
            <a:r>
              <a:rPr lang="en-US" sz="2200" b="1" u="sng" dirty="0" smtClean="0"/>
              <a:t> </a:t>
            </a:r>
          </a:p>
          <a:p>
            <a:pPr>
              <a:buNone/>
            </a:pPr>
            <a:r>
              <a:rPr lang="en-US" sz="2200" dirty="0" err="1" smtClean="0"/>
              <a:t>Laba-Rugi</a:t>
            </a:r>
            <a:r>
              <a:rPr lang="en-US" sz="2200" dirty="0" smtClean="0"/>
              <a:t>	</a:t>
            </a:r>
            <a:r>
              <a:rPr lang="en-US" sz="2200" dirty="0" err="1" smtClean="0"/>
              <a:t>Rp</a:t>
            </a:r>
            <a:r>
              <a:rPr lang="en-US" sz="2200" dirty="0" smtClean="0"/>
              <a:t> 1.200.000</a:t>
            </a:r>
          </a:p>
          <a:p>
            <a:pPr>
              <a:buNone/>
            </a:pPr>
            <a:r>
              <a:rPr lang="en-US" sz="2200" dirty="0" smtClean="0"/>
              <a:t>		Kantor </a:t>
            </a:r>
            <a:r>
              <a:rPr lang="en-US" sz="2200" dirty="0" err="1" smtClean="0"/>
              <a:t>pusat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1.200.000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b="1" u="sng" dirty="0" err="1" smtClean="0"/>
              <a:t>Pembukuan</a:t>
            </a:r>
            <a:r>
              <a:rPr lang="en-US" sz="2200" b="1" u="sng" dirty="0" smtClean="0"/>
              <a:t> Kantor </a:t>
            </a:r>
            <a:r>
              <a:rPr lang="en-US" sz="2200" b="1" u="sng" dirty="0" err="1" smtClean="0"/>
              <a:t>Pusat</a:t>
            </a:r>
            <a:r>
              <a:rPr lang="en-US" sz="2200" b="1" u="sng" dirty="0" smtClean="0"/>
              <a:t> Medan </a:t>
            </a:r>
          </a:p>
          <a:p>
            <a:pPr>
              <a:buNone/>
            </a:pPr>
            <a:r>
              <a:rPr lang="en-US" sz="2200" dirty="0" smtClean="0"/>
              <a:t>Kantor </a:t>
            </a:r>
            <a:r>
              <a:rPr lang="en-US" sz="2200" dirty="0" err="1" smtClean="0"/>
              <a:t>Cabang</a:t>
            </a:r>
            <a:r>
              <a:rPr lang="en-US" sz="2200" dirty="0" smtClean="0"/>
              <a:t> 		</a:t>
            </a:r>
            <a:r>
              <a:rPr lang="en-US" sz="2200" dirty="0" err="1" smtClean="0"/>
              <a:t>Rp</a:t>
            </a:r>
            <a:r>
              <a:rPr lang="en-US" sz="2200" dirty="0" smtClean="0"/>
              <a:t> 1.200.000	</a:t>
            </a:r>
          </a:p>
          <a:p>
            <a:pPr>
              <a:buNone/>
            </a:pPr>
            <a:r>
              <a:rPr lang="en-US" sz="2200" dirty="0" smtClean="0"/>
              <a:t>		</a:t>
            </a:r>
            <a:r>
              <a:rPr lang="en-US" sz="2200" dirty="0" err="1" smtClean="0"/>
              <a:t>Laba-Rugi</a:t>
            </a:r>
            <a:r>
              <a:rPr lang="en-US" sz="2200" dirty="0" smtClean="0"/>
              <a:t> </a:t>
            </a:r>
            <a:r>
              <a:rPr lang="en-US" sz="2200" dirty="0" err="1" smtClean="0"/>
              <a:t>cabang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1.200.000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err="1" smtClean="0"/>
              <a:t>Laba</a:t>
            </a:r>
            <a:r>
              <a:rPr lang="en-US" sz="2200" dirty="0" smtClean="0"/>
              <a:t> </a:t>
            </a:r>
            <a:r>
              <a:rPr lang="en-US" sz="2200" dirty="0" err="1" smtClean="0"/>
              <a:t>atas</a:t>
            </a:r>
            <a:r>
              <a:rPr lang="en-US" sz="2200" dirty="0" smtClean="0"/>
              <a:t> </a:t>
            </a:r>
            <a:r>
              <a:rPr lang="en-US" sz="2200" dirty="0" err="1" smtClean="0"/>
              <a:t>persediaan</a:t>
            </a:r>
            <a:r>
              <a:rPr lang="en-US" sz="2200" dirty="0" smtClean="0"/>
              <a:t> yang </a:t>
            </a:r>
            <a:r>
              <a:rPr lang="en-US" sz="2200" dirty="0" err="1" smtClean="0"/>
              <a:t>belum</a:t>
            </a:r>
            <a:r>
              <a:rPr lang="en-US" sz="2200" dirty="0" smtClean="0"/>
              <a:t> </a:t>
            </a:r>
            <a:r>
              <a:rPr lang="en-US" sz="2200" dirty="0" err="1" smtClean="0"/>
              <a:t>direalisasi</a:t>
            </a:r>
            <a:r>
              <a:rPr lang="en-US" sz="2200" dirty="0" smtClean="0"/>
              <a:t>	</a:t>
            </a:r>
            <a:r>
              <a:rPr lang="en-US" sz="2200" dirty="0" err="1" smtClean="0"/>
              <a:t>Rp</a:t>
            </a:r>
            <a:r>
              <a:rPr lang="en-US" sz="2200" dirty="0" smtClean="0"/>
              <a:t> 1.000.000</a:t>
            </a:r>
          </a:p>
          <a:p>
            <a:pPr>
              <a:buNone/>
            </a:pPr>
            <a:r>
              <a:rPr lang="en-US" sz="2200" dirty="0" smtClean="0"/>
              <a:t>		</a:t>
            </a:r>
            <a:r>
              <a:rPr lang="en-US" sz="2200" dirty="0" err="1" smtClean="0"/>
              <a:t>Laba-Rugi</a:t>
            </a:r>
            <a:r>
              <a:rPr lang="en-US" sz="2200" dirty="0" smtClean="0"/>
              <a:t> </a:t>
            </a:r>
            <a:r>
              <a:rPr lang="en-US" sz="2200" dirty="0" err="1" smtClean="0"/>
              <a:t>cabang</a:t>
            </a:r>
            <a:r>
              <a:rPr lang="en-US" sz="2200" dirty="0" smtClean="0"/>
              <a:t>				</a:t>
            </a:r>
            <a:r>
              <a:rPr lang="en-US" sz="2200" dirty="0" err="1" smtClean="0"/>
              <a:t>Rp</a:t>
            </a:r>
            <a:r>
              <a:rPr lang="en-US" sz="2200" dirty="0" smtClean="0"/>
              <a:t> 1.000.000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err="1" smtClean="0"/>
              <a:t>Laba-Rugi</a:t>
            </a:r>
            <a:r>
              <a:rPr lang="en-US" sz="2200" dirty="0" smtClean="0"/>
              <a:t> </a:t>
            </a:r>
            <a:r>
              <a:rPr lang="en-US" sz="2200" dirty="0" err="1" smtClean="0"/>
              <a:t>cabang</a:t>
            </a:r>
            <a:r>
              <a:rPr lang="en-US" sz="2200" dirty="0" smtClean="0"/>
              <a:t>		</a:t>
            </a:r>
            <a:r>
              <a:rPr lang="en-US" sz="2200" dirty="0" err="1" smtClean="0"/>
              <a:t>Rp</a:t>
            </a:r>
            <a:r>
              <a:rPr lang="en-US" sz="2200" dirty="0" smtClean="0"/>
              <a:t> 2.200.000</a:t>
            </a:r>
          </a:p>
          <a:p>
            <a:pPr>
              <a:buNone/>
            </a:pPr>
            <a:r>
              <a:rPr lang="en-US" sz="2200" dirty="0" smtClean="0"/>
              <a:t>		</a:t>
            </a:r>
            <a:r>
              <a:rPr lang="en-US" sz="2200" dirty="0" err="1" smtClean="0"/>
              <a:t>Laba-Rugi</a:t>
            </a:r>
            <a:r>
              <a:rPr lang="en-US" sz="2200" dirty="0" smtClean="0"/>
              <a:t>			</a:t>
            </a:r>
            <a:r>
              <a:rPr lang="en-US" sz="2200" dirty="0" err="1" smtClean="0"/>
              <a:t>Rp</a:t>
            </a:r>
            <a:r>
              <a:rPr lang="en-US" sz="2200" dirty="0" smtClean="0"/>
              <a:t> 2.200.000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	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642942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Misalkan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contoh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,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P.Siantar</a:t>
            </a:r>
            <a:r>
              <a:rPr lang="en-US" sz="2000" dirty="0" smtClean="0"/>
              <a:t> </a:t>
            </a:r>
            <a:r>
              <a:rPr lang="en-US" sz="2000" dirty="0" err="1" smtClean="0"/>
              <a:t>selama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4.000.000,-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akhir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2.400.000, </a:t>
            </a:r>
            <a:r>
              <a:rPr lang="en-US" sz="2000" dirty="0" err="1" smtClean="0"/>
              <a:t>maka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perhitungan</a:t>
            </a:r>
            <a:r>
              <a:rPr lang="en-US" sz="2000" dirty="0" smtClean="0"/>
              <a:t> </a:t>
            </a:r>
            <a:r>
              <a:rPr lang="en-US" sz="2000" dirty="0" err="1" smtClean="0"/>
              <a:t>laba-rugi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: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Penjualan</a:t>
            </a:r>
            <a:r>
              <a:rPr lang="en-US" sz="2000" dirty="0" smtClean="0"/>
              <a:t>…………………………………………………………………………….</a:t>
            </a:r>
            <a:r>
              <a:rPr lang="en-US" sz="2000" dirty="0" err="1" smtClean="0"/>
              <a:t>Rp</a:t>
            </a:r>
            <a:r>
              <a:rPr lang="en-US" sz="2000" dirty="0" smtClean="0"/>
              <a:t> 4.000.000</a:t>
            </a:r>
          </a:p>
          <a:p>
            <a:pPr>
              <a:buNone/>
            </a:pP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………</a:t>
            </a:r>
            <a:r>
              <a:rPr lang="en-US" sz="2000" dirty="0" err="1" smtClean="0"/>
              <a:t>Rp</a:t>
            </a:r>
            <a:r>
              <a:rPr lang="en-US" sz="2000" dirty="0" smtClean="0"/>
              <a:t> 6.000.000</a:t>
            </a:r>
          </a:p>
          <a:p>
            <a:pPr>
              <a:buNone/>
            </a:pPr>
            <a:r>
              <a:rPr lang="en-US" sz="2000" dirty="0" err="1" smtClean="0"/>
              <a:t>Persediaan</a:t>
            </a:r>
            <a:r>
              <a:rPr lang="en-US" sz="2000" dirty="0" smtClean="0"/>
              <a:t> </a:t>
            </a:r>
            <a:r>
              <a:rPr lang="en-US" sz="2000" dirty="0" err="1" smtClean="0"/>
              <a:t>akhir</a:t>
            </a:r>
            <a:r>
              <a:rPr lang="en-US" sz="2000" dirty="0" smtClean="0"/>
              <a:t>…………………………….(</a:t>
            </a:r>
            <a:r>
              <a:rPr lang="en-US" sz="2000" u="sng" dirty="0" smtClean="0"/>
              <a:t> 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2.400.000)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Pokok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	………………………………………………….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3.600.000 – </a:t>
            </a:r>
          </a:p>
          <a:p>
            <a:pPr>
              <a:buNone/>
            </a:pPr>
            <a:r>
              <a:rPr lang="en-US" sz="2000" dirty="0" smtClean="0"/>
              <a:t>L a b a………………………………………………………………………………….</a:t>
            </a:r>
            <a:r>
              <a:rPr lang="en-US" sz="2000" dirty="0" err="1" smtClean="0"/>
              <a:t>Rp</a:t>
            </a:r>
            <a:r>
              <a:rPr lang="en-US" sz="2000" dirty="0" smtClean="0"/>
              <a:t>     400.000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642942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smtClean="0"/>
              <a:t>Kantor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  <a:r>
              <a:rPr lang="en-US" sz="2000" dirty="0" err="1" smtClean="0"/>
              <a:t>awal</a:t>
            </a:r>
            <a:r>
              <a:rPr lang="en-US" sz="2000" dirty="0" smtClean="0"/>
              <a:t>…………………….</a:t>
            </a:r>
            <a:r>
              <a:rPr lang="en-US" sz="2000" dirty="0" err="1" smtClean="0"/>
              <a:t>Rp</a:t>
            </a:r>
            <a:r>
              <a:rPr lang="en-US" sz="2000" dirty="0" smtClean="0"/>
              <a:t> 1.000.000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2.400.000</a:t>
            </a:r>
          </a:p>
          <a:p>
            <a:pPr>
              <a:buNone/>
            </a:pP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ktr.pusat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(5/6 x </a:t>
            </a:r>
            <a:r>
              <a:rPr lang="en-US" sz="2000" dirty="0" err="1" smtClean="0"/>
              <a:t>Rp</a:t>
            </a:r>
            <a:r>
              <a:rPr lang="en-US" sz="2000" dirty="0" smtClean="0"/>
              <a:t> 2.400.000)…………………….</a:t>
            </a:r>
            <a:r>
              <a:rPr lang="en-US" sz="2000" dirty="0" err="1" smtClean="0"/>
              <a:t>Rp</a:t>
            </a:r>
            <a:r>
              <a:rPr lang="en-US" sz="2000" dirty="0" smtClean="0"/>
              <a:t> 2.000.000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  <a:r>
              <a:rPr lang="en-US" sz="2000" dirty="0" err="1" smtClean="0"/>
              <a:t>akhir</a:t>
            </a:r>
            <a:r>
              <a:rPr lang="en-US" sz="2000" dirty="0" smtClean="0"/>
              <a:t>……………………. </a:t>
            </a:r>
            <a:r>
              <a:rPr lang="en-US" sz="2000" u="sng" dirty="0" err="1" smtClean="0"/>
              <a:t>Rp</a:t>
            </a:r>
            <a:r>
              <a:rPr lang="en-US" sz="2000" u="sng" dirty="0" smtClean="0"/>
              <a:t>     400.000 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…………………………………………</a:t>
            </a:r>
            <a:r>
              <a:rPr lang="en-US" sz="2000" dirty="0" err="1" smtClean="0"/>
              <a:t>Rp</a:t>
            </a:r>
            <a:r>
              <a:rPr lang="en-US" sz="2000" dirty="0" smtClean="0"/>
              <a:t>    600.000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endParaRPr lang="en-US" sz="2000" b="1" u="sng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dirty="0" err="1" smtClean="0"/>
              <a:t>Laba-rugi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400.000</a:t>
            </a:r>
          </a:p>
          <a:p>
            <a:pPr>
              <a:buNone/>
            </a:pPr>
            <a:r>
              <a:rPr lang="en-US" sz="2000" dirty="0" smtClean="0"/>
              <a:t>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400.000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42852"/>
            <a:ext cx="8786874" cy="6500858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Pembukuan</a:t>
            </a:r>
            <a:r>
              <a:rPr lang="en-US" sz="2000" b="1" u="sng" dirty="0" smtClean="0"/>
              <a:t> Kantor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smtClean="0"/>
              <a:t>Kantor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400.000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Laba-Rugi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400.000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   600.000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Laba-Rugi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600.000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Laba-Rugi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</a:t>
            </a:r>
            <a:r>
              <a:rPr lang="en-US" sz="2000" dirty="0" smtClean="0"/>
              <a:t> – </a:t>
            </a:r>
            <a:r>
              <a:rPr lang="en-US" sz="2000" dirty="0" err="1" smtClean="0"/>
              <a:t>Rugi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1.000.000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215238" cy="511156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3. </a:t>
            </a:r>
            <a:r>
              <a:rPr lang="en-US" sz="2000" b="1" dirty="0" err="1" smtClean="0"/>
              <a:t>Pembebanan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Barang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Dagangan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Harga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Pokok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857233"/>
            <a:ext cx="8858312" cy="3500462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Contoh</a:t>
            </a:r>
            <a:r>
              <a:rPr lang="en-US" sz="2000" b="1" dirty="0" smtClean="0"/>
              <a:t> : </a:t>
            </a:r>
          </a:p>
          <a:p>
            <a:pPr>
              <a:buNone/>
            </a:pPr>
            <a:r>
              <a:rPr lang="en-US" sz="2000" dirty="0" err="1" smtClean="0"/>
              <a:t>PT.Mantap</a:t>
            </a:r>
            <a:r>
              <a:rPr lang="en-US" sz="2000" dirty="0" smtClean="0"/>
              <a:t> </a:t>
            </a:r>
            <a:r>
              <a:rPr lang="en-US" sz="2000" dirty="0" err="1" smtClean="0"/>
              <a:t>memfaktur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25%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pokok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dagangan</a:t>
            </a:r>
            <a:r>
              <a:rPr lang="en-US" sz="2000" dirty="0" smtClean="0"/>
              <a:t> yang </a:t>
            </a:r>
          </a:p>
          <a:p>
            <a:pPr>
              <a:buNone/>
            </a:pPr>
            <a:r>
              <a:rPr lang="en-US" sz="2000" dirty="0" err="1" smtClean="0"/>
              <a:t>dikirim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cabang.Selama</a:t>
            </a:r>
            <a:r>
              <a:rPr lang="en-US" sz="2000" dirty="0" smtClean="0"/>
              <a:t> </a:t>
            </a:r>
            <a:r>
              <a:rPr lang="en-US" sz="2000" dirty="0" err="1" smtClean="0"/>
              <a:t>tahun</a:t>
            </a:r>
            <a:r>
              <a:rPr lang="en-US" sz="2000" dirty="0" smtClean="0"/>
              <a:t> 2009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mengirim</a:t>
            </a:r>
            <a:r>
              <a:rPr lang="en-US" sz="2000" dirty="0" smtClean="0"/>
              <a:t> </a:t>
            </a:r>
            <a:r>
              <a:rPr lang="en-US" sz="2000" dirty="0" err="1" smtClean="0"/>
              <a:t>Brg</a:t>
            </a:r>
            <a:r>
              <a:rPr lang="en-US" sz="2000" dirty="0" smtClean="0"/>
              <a:t>. </a:t>
            </a:r>
            <a:r>
              <a:rPr lang="en-US" sz="2000" dirty="0" err="1" smtClean="0"/>
              <a:t>dagangan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100.000.000.Kantor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melaporkan</a:t>
            </a:r>
            <a:r>
              <a:rPr lang="en-US" sz="2000" dirty="0" smtClean="0"/>
              <a:t> </a:t>
            </a: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berjalan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5.000.000;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dagangan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berasal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10.000.000.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err="1" smtClean="0"/>
              <a:t>Maka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ayat-ayat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jurnal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berikut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disusun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buku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kantor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pusat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err="1" smtClean="0"/>
              <a:t>berkaitan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transaksi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642942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b="1" dirty="0" err="1" smtClean="0">
                <a:cs typeface="Aharoni" pitchFamily="2" charset="-79"/>
              </a:rPr>
              <a:t>Kelebihan</a:t>
            </a:r>
            <a:r>
              <a:rPr lang="en-US" b="1" dirty="0" smtClean="0">
                <a:cs typeface="Aharoni" pitchFamily="2" charset="-79"/>
              </a:rPr>
              <a:t> </a:t>
            </a:r>
            <a:r>
              <a:rPr lang="en-US" b="1" dirty="0" err="1" smtClean="0">
                <a:cs typeface="Aharoni" pitchFamily="2" charset="-79"/>
              </a:rPr>
              <a:t>Bentuk</a:t>
            </a:r>
            <a:r>
              <a:rPr lang="en-US" b="1" dirty="0" smtClean="0">
                <a:cs typeface="Aharoni" pitchFamily="2" charset="-79"/>
              </a:rPr>
              <a:t> Usaha Persekutuan: Firma</a:t>
            </a:r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pendiriannya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pembubarannya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misalkan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berubah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perseroan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kebebebasan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keluwesan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usahanya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4. </a:t>
            </a:r>
            <a:r>
              <a:rPr lang="en-US" dirty="0" err="1" smtClean="0"/>
              <a:t>Kebebasan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5. Persekutuan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wajib</a:t>
            </a:r>
            <a:r>
              <a:rPr lang="en-US" dirty="0" smtClean="0"/>
              <a:t> </a:t>
            </a:r>
            <a:r>
              <a:rPr lang="en-US" dirty="0" err="1" smtClean="0"/>
              <a:t>melaporkan</a:t>
            </a:r>
            <a:r>
              <a:rPr lang="en-US" dirty="0" smtClean="0"/>
              <a:t> </a:t>
            </a:r>
            <a:r>
              <a:rPr lang="en-US" dirty="0" err="1" smtClean="0"/>
              <a:t>pajaknya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pembayar</a:t>
            </a:r>
            <a:r>
              <a:rPr lang="en-US" dirty="0" smtClean="0"/>
              <a:t> </a:t>
            </a:r>
            <a:r>
              <a:rPr lang="en-US" dirty="0" err="1" smtClean="0"/>
              <a:t>pajaknya</a:t>
            </a:r>
            <a:r>
              <a:rPr lang="en-US" dirty="0" smtClean="0"/>
              <a:t>     </a:t>
            </a:r>
            <a:r>
              <a:rPr lang="en-US" dirty="0" err="1" smtClean="0"/>
              <a:t>karena</a:t>
            </a:r>
            <a:r>
              <a:rPr lang="en-US" dirty="0" smtClean="0"/>
              <a:t> yang </a:t>
            </a:r>
            <a:r>
              <a:rPr lang="en-US" dirty="0" err="1" smtClean="0"/>
              <a:t>membayar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yang </a:t>
            </a: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persekutuan</a:t>
            </a:r>
            <a:r>
              <a:rPr lang="en-US" dirty="0" smtClean="0"/>
              <a:t>. </a:t>
            </a:r>
            <a:r>
              <a:rPr lang="en-US" dirty="0" err="1" smtClean="0"/>
              <a:t>Pajaknya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penghasilan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Pada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Buku</a:t>
            </a:r>
            <a:r>
              <a:rPr lang="en-US" sz="2000" b="1" u="sng" dirty="0" smtClean="0"/>
              <a:t> Kantor </a:t>
            </a:r>
            <a:r>
              <a:rPr lang="en-US" sz="2000" b="1" u="sng" dirty="0" err="1" smtClean="0"/>
              <a:t>Pusat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b="1" u="sng" dirty="0" err="1" smtClean="0"/>
              <a:t>Mencatat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pengiriman</a:t>
            </a:r>
            <a:r>
              <a:rPr lang="en-US" sz="2000" b="1" u="sng" dirty="0" smtClean="0"/>
              <a:t> BD. </a:t>
            </a:r>
            <a:r>
              <a:rPr lang="en-US" sz="2000" b="1" u="sng" dirty="0" err="1" smtClean="0"/>
              <a:t>Ke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25% </a:t>
            </a:r>
            <a:r>
              <a:rPr lang="en-US" sz="2000" b="1" u="sng" dirty="0" err="1" smtClean="0"/>
              <a:t>di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atas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Harga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Pokok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smtClean="0"/>
              <a:t>Kantor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125.000.000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100.000.000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   25.000.000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u="sng" dirty="0" err="1" smtClean="0"/>
              <a:t>Mencatat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Laba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Sesuai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Laporan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endParaRPr lang="en-US" sz="2000" b="1" u="sng" dirty="0" smtClean="0"/>
          </a:p>
          <a:p>
            <a:pPr>
              <a:buNone/>
            </a:pPr>
            <a:r>
              <a:rPr lang="en-US" sz="2000" dirty="0" smtClean="0"/>
              <a:t>Kantor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	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u="sng" dirty="0" err="1" smtClean="0"/>
              <a:t>Mencatat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realisasi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laba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atas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penjualan</a:t>
            </a:r>
            <a:r>
              <a:rPr lang="en-US" sz="2000" b="1" u="sng" dirty="0" smtClean="0"/>
              <a:t> BD </a:t>
            </a:r>
            <a:r>
              <a:rPr lang="en-US" sz="2000" b="1" u="sng" dirty="0" err="1" smtClean="0"/>
              <a:t>oleh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endParaRPr lang="en-US" sz="2000" b="1" u="sng" dirty="0" smtClean="0"/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23.000.000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23.000.000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286544"/>
          </a:xfrm>
          <a:ln w="127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b="1" u="sng" dirty="0" err="1" smtClean="0"/>
              <a:t>Perhitungan</a:t>
            </a:r>
            <a:r>
              <a:rPr lang="en-US" b="1" u="sng" dirty="0" smtClean="0"/>
              <a:t>: 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1 Jan 2009	</a:t>
            </a:r>
            <a:r>
              <a:rPr lang="en-US" sz="2000" dirty="0" err="1" smtClean="0"/>
              <a:t>Rp</a:t>
            </a:r>
            <a:r>
              <a:rPr lang="en-US" sz="2000" dirty="0" smtClean="0"/>
              <a:t>     0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pengiriman</a:t>
            </a:r>
            <a:r>
              <a:rPr lang="en-US" sz="2000" dirty="0" smtClean="0"/>
              <a:t> BD…………………………………………………..		</a:t>
            </a:r>
            <a:r>
              <a:rPr lang="en-US" sz="2000" dirty="0" err="1" smtClean="0"/>
              <a:t>Rp</a:t>
            </a:r>
            <a:r>
              <a:rPr lang="en-US" sz="2000" dirty="0" smtClean="0"/>
              <a:t> 25.000.000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  <a:r>
              <a:rPr lang="en-US" sz="2000" dirty="0" err="1" smtClean="0"/>
              <a:t>sebelum</a:t>
            </a: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Penyesuaian</a:t>
            </a:r>
            <a:r>
              <a:rPr lang="en-US" sz="2000" dirty="0" smtClean="0"/>
              <a:t> 31 des 2009………………………………………………………..</a:t>
            </a:r>
            <a:r>
              <a:rPr lang="en-US" sz="2000" dirty="0" err="1" smtClean="0"/>
              <a:t>Rp</a:t>
            </a:r>
            <a:r>
              <a:rPr lang="en-US" sz="2000" dirty="0" smtClean="0"/>
              <a:t> 25.000.000</a:t>
            </a:r>
          </a:p>
          <a:p>
            <a:pPr>
              <a:buNone/>
            </a:pP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31 Des.2009</a:t>
            </a:r>
          </a:p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{25% x ( </a:t>
            </a:r>
            <a:r>
              <a:rPr lang="en-US" sz="2000" dirty="0" err="1" smtClean="0">
                <a:latin typeface="Times New Roman"/>
                <a:cs typeface="Times New Roman"/>
              </a:rPr>
              <a:t>Rp</a:t>
            </a:r>
            <a:r>
              <a:rPr lang="en-US" sz="2000" dirty="0" smtClean="0">
                <a:latin typeface="Times New Roman"/>
                <a:cs typeface="Times New Roman"/>
              </a:rPr>
              <a:t> 10.000.000 : 12%)}………………………………(</a:t>
            </a:r>
            <a:r>
              <a:rPr lang="en-US" sz="2000" u="sng" dirty="0" smtClean="0">
                <a:latin typeface="Times New Roman"/>
                <a:cs typeface="Times New Roman"/>
              </a:rPr>
              <a:t>2.000.000 ) </a:t>
            </a:r>
          </a:p>
          <a:p>
            <a:pPr>
              <a:buNone/>
            </a:pPr>
            <a:r>
              <a:rPr lang="en-US" sz="2000" dirty="0" err="1" smtClean="0">
                <a:latin typeface="Times New Roman"/>
                <a:cs typeface="Times New Roman"/>
              </a:rPr>
              <a:t>Laba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atas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persediaan</a:t>
            </a:r>
            <a:r>
              <a:rPr lang="en-US" sz="2000" dirty="0" smtClean="0">
                <a:latin typeface="Times New Roman"/>
                <a:cs typeface="Times New Roman"/>
              </a:rPr>
              <a:t> yang </a:t>
            </a:r>
            <a:r>
              <a:rPr lang="en-US" sz="2000" dirty="0" err="1" smtClean="0">
                <a:latin typeface="Times New Roman"/>
                <a:cs typeface="Times New Roman"/>
              </a:rPr>
              <a:t>direalisasi</a:t>
            </a:r>
            <a:r>
              <a:rPr lang="en-US" sz="2000" dirty="0" smtClean="0">
                <a:latin typeface="Times New Roman"/>
                <a:cs typeface="Times New Roman"/>
              </a:rPr>
              <a:t>…………………………..</a:t>
            </a:r>
            <a:r>
              <a:rPr lang="en-US" sz="2000" dirty="0" err="1" smtClean="0">
                <a:latin typeface="Times New Roman"/>
                <a:cs typeface="Times New Roman"/>
              </a:rPr>
              <a:t>Rp</a:t>
            </a:r>
            <a:r>
              <a:rPr lang="en-US" sz="2000" dirty="0" smtClean="0">
                <a:latin typeface="Times New Roman"/>
                <a:cs typeface="Times New Roman"/>
              </a:rPr>
              <a:t> 23.000.000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Besar</a:t>
            </a:r>
            <a:r>
              <a:rPr lang="en-US" sz="2000" dirty="0" smtClean="0"/>
              <a:t> </a:t>
            </a:r>
            <a:r>
              <a:rPr lang="en-US" sz="2000" dirty="0" err="1" smtClean="0"/>
              <a:t>laba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direalisasi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juga</a:t>
            </a:r>
            <a:r>
              <a:rPr lang="en-US" sz="2000" dirty="0" smtClean="0"/>
              <a:t> </a:t>
            </a:r>
            <a:r>
              <a:rPr lang="en-US" sz="2000" dirty="0" err="1" smtClean="0"/>
              <a:t>dihitung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berikut.Harga</a:t>
            </a:r>
            <a:r>
              <a:rPr lang="en-US" sz="2000" dirty="0" smtClean="0"/>
              <a:t> </a:t>
            </a:r>
            <a:r>
              <a:rPr lang="en-US" sz="2000" dirty="0" err="1" smtClean="0"/>
              <a:t>pokok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penjualan</a:t>
            </a:r>
            <a:r>
              <a:rPr lang="en-US" sz="2000" dirty="0" smtClean="0"/>
              <a:t> 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dagangan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berasal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catatan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115.000.000(</a:t>
            </a:r>
            <a:r>
              <a:rPr lang="en-US" sz="2000" dirty="0" err="1" smtClean="0"/>
              <a:t>Rp</a:t>
            </a:r>
            <a:r>
              <a:rPr lang="en-US" sz="2000" dirty="0" smtClean="0"/>
              <a:t> 125.000.000-Rp 10.000.000),</a:t>
            </a:r>
          </a:p>
          <a:p>
            <a:pPr>
              <a:buNone/>
            </a:pPr>
            <a:r>
              <a:rPr lang="en-US" sz="2000" dirty="0" err="1" smtClean="0"/>
              <a:t>sedangkan</a:t>
            </a:r>
            <a:r>
              <a:rPr lang="en-US" sz="2000" dirty="0" smtClean="0"/>
              <a:t> </a:t>
            </a:r>
            <a:r>
              <a:rPr lang="en-US" sz="2000" dirty="0" err="1" smtClean="0"/>
              <a:t>menurut</a:t>
            </a:r>
            <a:r>
              <a:rPr lang="en-US" sz="2000" dirty="0" smtClean="0"/>
              <a:t> </a:t>
            </a:r>
            <a:r>
              <a:rPr lang="en-US" sz="2000" dirty="0" err="1" smtClean="0"/>
              <a:t>catatan</a:t>
            </a:r>
            <a:r>
              <a:rPr lang="en-US" sz="2000" dirty="0" smtClean="0"/>
              <a:t>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92.000.000(100/125 </a:t>
            </a:r>
          </a:p>
          <a:p>
            <a:pPr>
              <a:buNone/>
            </a:pPr>
            <a:r>
              <a:rPr lang="en-US" sz="2000" dirty="0" smtClean="0"/>
              <a:t>x </a:t>
            </a:r>
            <a:r>
              <a:rPr lang="en-US" sz="2000" dirty="0" err="1" smtClean="0"/>
              <a:t>Rp</a:t>
            </a:r>
            <a:r>
              <a:rPr lang="en-US" sz="2000" dirty="0" smtClean="0"/>
              <a:t> 115.000.000).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214291"/>
            <a:ext cx="8543956" cy="3429024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err="1" smtClean="0"/>
              <a:t>Pada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kantor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cabang</a:t>
            </a:r>
            <a:r>
              <a:rPr lang="en-US" sz="2000" b="1" u="sng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Pengiriman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Ktr</a:t>
            </a:r>
            <a:r>
              <a:rPr lang="en-US" sz="2000" dirty="0" smtClean="0"/>
              <a:t>. </a:t>
            </a:r>
            <a:r>
              <a:rPr lang="en-US" sz="2000" dirty="0" err="1" smtClean="0"/>
              <a:t>Pusat</a:t>
            </a:r>
            <a:r>
              <a:rPr lang="en-US" sz="2000" dirty="0" smtClean="0"/>
              <a:t>	</a:t>
            </a:r>
            <a:r>
              <a:rPr lang="en-US" sz="2000" dirty="0" err="1" smtClean="0"/>
              <a:t>Rp</a:t>
            </a:r>
            <a:r>
              <a:rPr lang="en-US" sz="2000" dirty="0" smtClean="0"/>
              <a:t> 125.000.000</a:t>
            </a:r>
          </a:p>
          <a:p>
            <a:pPr>
              <a:buNone/>
            </a:pPr>
            <a:r>
              <a:rPr lang="en-US" sz="2000" dirty="0" smtClean="0"/>
              <a:t>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125.000.000</a:t>
            </a:r>
          </a:p>
          <a:p>
            <a:pPr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Mencatat</a:t>
            </a:r>
            <a:r>
              <a:rPr lang="en-US" sz="2000" dirty="0" smtClean="0"/>
              <a:t> </a:t>
            </a:r>
            <a:r>
              <a:rPr lang="en-US" sz="2000" dirty="0" err="1" smtClean="0"/>
              <a:t>penerimaan</a:t>
            </a:r>
            <a:r>
              <a:rPr lang="en-US" sz="2000" dirty="0" smtClean="0"/>
              <a:t> BD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ktr.pusat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Ikhtisar</a:t>
            </a:r>
            <a:r>
              <a:rPr lang="en-US" sz="2000" dirty="0" smtClean="0"/>
              <a:t> </a:t>
            </a:r>
            <a:r>
              <a:rPr lang="en-US" sz="2000" dirty="0" err="1" smtClean="0"/>
              <a:t>Laba</a:t>
            </a:r>
            <a:r>
              <a:rPr lang="en-US" sz="2000" dirty="0" smtClean="0"/>
              <a:t> – </a:t>
            </a:r>
            <a:r>
              <a:rPr lang="en-US" sz="2000" dirty="0" err="1" smtClean="0"/>
              <a:t>Rugi</a:t>
            </a:r>
            <a:r>
              <a:rPr lang="en-US" sz="2000" dirty="0" smtClean="0"/>
              <a:t>		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</a:t>
            </a:r>
          </a:p>
          <a:p>
            <a:pPr>
              <a:buNone/>
            </a:pPr>
            <a:r>
              <a:rPr lang="en-US" sz="2000" dirty="0" smtClean="0"/>
              <a:t>		Kantor </a:t>
            </a:r>
            <a:r>
              <a:rPr lang="en-US" sz="2000" dirty="0" err="1" smtClean="0"/>
              <a:t>Pusat</a:t>
            </a:r>
            <a:r>
              <a:rPr lang="en-US" sz="2000" dirty="0" smtClean="0"/>
              <a:t>				</a:t>
            </a:r>
            <a:r>
              <a:rPr lang="en-US" sz="2000" dirty="0" err="1" smtClean="0"/>
              <a:t>Rp</a:t>
            </a:r>
            <a:r>
              <a:rPr lang="en-US" sz="2000" dirty="0" smtClean="0"/>
              <a:t> 5.000.000</a:t>
            </a:r>
          </a:p>
          <a:p>
            <a:pPr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memindahkan</a:t>
            </a:r>
            <a:r>
              <a:rPr lang="en-US" sz="2000" dirty="0" smtClean="0"/>
              <a:t> </a:t>
            </a:r>
            <a:r>
              <a:rPr lang="en-US" sz="2000" dirty="0" err="1" smtClean="0"/>
              <a:t>akun</a:t>
            </a:r>
            <a:r>
              <a:rPr lang="en-US" sz="2000" dirty="0" smtClean="0"/>
              <a:t> </a:t>
            </a:r>
            <a:r>
              <a:rPr lang="en-US" sz="2000" dirty="0" err="1" smtClean="0"/>
              <a:t>Ikhtisar</a:t>
            </a:r>
            <a:r>
              <a:rPr lang="en-US" sz="2000" dirty="0" smtClean="0"/>
              <a:t> </a:t>
            </a:r>
            <a:r>
              <a:rPr lang="en-US" sz="2000" dirty="0" err="1" smtClean="0"/>
              <a:t>laba-rugi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akun</a:t>
            </a:r>
            <a:r>
              <a:rPr lang="en-US" sz="2000" dirty="0" smtClean="0"/>
              <a:t> </a:t>
            </a:r>
            <a:r>
              <a:rPr lang="en-US" sz="2000" dirty="0" err="1" smtClean="0"/>
              <a:t>ktr</a:t>
            </a:r>
            <a:r>
              <a:rPr lang="en-US" sz="2000" dirty="0" smtClean="0"/>
              <a:t>. </a:t>
            </a:r>
            <a:r>
              <a:rPr lang="en-US" sz="2000" dirty="0" err="1" smtClean="0"/>
              <a:t>Pusat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571480"/>
            <a:ext cx="8401080" cy="5554683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Soal</a:t>
            </a:r>
            <a:r>
              <a:rPr lang="en-US" sz="2000" b="1" dirty="0" smtClean="0"/>
              <a:t> : </a:t>
            </a:r>
          </a:p>
          <a:p>
            <a:pPr>
              <a:buNone/>
            </a:pPr>
            <a:r>
              <a:rPr lang="en-US" sz="2000" dirty="0" err="1" smtClean="0"/>
              <a:t>PT.Andalas</a:t>
            </a:r>
            <a:r>
              <a:rPr lang="en-US" sz="2000" dirty="0" smtClean="0"/>
              <a:t> </a:t>
            </a:r>
            <a:r>
              <a:rPr lang="en-US" sz="2000" dirty="0" err="1" smtClean="0"/>
              <a:t>memfaktur</a:t>
            </a:r>
            <a:r>
              <a:rPr lang="en-US" sz="2000" dirty="0" smtClean="0"/>
              <a:t>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30%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pokok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dagangan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yang </a:t>
            </a:r>
            <a:r>
              <a:rPr lang="en-US" sz="2000" dirty="0" err="1" smtClean="0"/>
              <a:t>dikirim</a:t>
            </a:r>
            <a:r>
              <a:rPr lang="en-US" sz="2000" dirty="0" smtClean="0"/>
              <a:t>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cabang.Selama</a:t>
            </a:r>
            <a:r>
              <a:rPr lang="en-US" sz="2000" dirty="0" smtClean="0"/>
              <a:t> </a:t>
            </a:r>
            <a:r>
              <a:rPr lang="en-US" sz="2000" dirty="0" err="1" smtClean="0"/>
              <a:t>tahun</a:t>
            </a:r>
            <a:r>
              <a:rPr lang="en-US" sz="2000" dirty="0" smtClean="0"/>
              <a:t> 2009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mengirim</a:t>
            </a:r>
            <a:r>
              <a:rPr lang="en-US" sz="2000" dirty="0" smtClean="0"/>
              <a:t> </a:t>
            </a:r>
            <a:r>
              <a:rPr lang="en-US" sz="2000" dirty="0" err="1" smtClean="0"/>
              <a:t>Brg</a:t>
            </a:r>
            <a:r>
              <a:rPr lang="en-US" sz="2000" dirty="0" smtClean="0"/>
              <a:t>. </a:t>
            </a:r>
          </a:p>
          <a:p>
            <a:pPr>
              <a:buNone/>
            </a:pPr>
            <a:r>
              <a:rPr lang="en-US" sz="2000" dirty="0" err="1" smtClean="0"/>
              <a:t>dagangan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120.000.000.Kantor </a:t>
            </a:r>
            <a:r>
              <a:rPr lang="en-US" sz="2000" dirty="0" err="1" smtClean="0"/>
              <a:t>cabang</a:t>
            </a:r>
            <a:r>
              <a:rPr lang="en-US" sz="2000" dirty="0" smtClean="0"/>
              <a:t> </a:t>
            </a:r>
            <a:r>
              <a:rPr lang="en-US" sz="2000" dirty="0" err="1" smtClean="0"/>
              <a:t>melaporkan</a:t>
            </a:r>
            <a:r>
              <a:rPr lang="en-US" sz="2000" dirty="0" smtClean="0"/>
              <a:t> </a:t>
            </a:r>
            <a:r>
              <a:rPr lang="en-US" sz="2000" dirty="0" err="1" smtClean="0"/>
              <a:t>laba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berjalan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8.000.000;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persediaan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dagangan</a:t>
            </a:r>
            <a:r>
              <a:rPr lang="en-US" sz="2000" dirty="0" smtClean="0"/>
              <a:t> </a:t>
            </a:r>
            <a:r>
              <a:rPr lang="en-US" sz="2000" smtClean="0"/>
              <a:t>yang </a:t>
            </a:r>
          </a:p>
          <a:p>
            <a:pPr>
              <a:buNone/>
            </a:pPr>
            <a:r>
              <a:rPr lang="en-US" sz="2000" smtClean="0"/>
              <a:t>berasal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 </a:t>
            </a:r>
            <a:r>
              <a:rPr lang="en-US" sz="2000" dirty="0" err="1" smtClean="0"/>
              <a:t>kantor</a:t>
            </a:r>
            <a:r>
              <a:rPr lang="en-US" sz="2000" dirty="0" smtClean="0"/>
              <a:t> </a:t>
            </a:r>
            <a:r>
              <a:rPr lang="en-US" sz="2000" dirty="0" err="1" smtClean="0"/>
              <a:t>pusat</a:t>
            </a:r>
            <a:r>
              <a:rPr lang="en-US" sz="2000" dirty="0" smtClean="0"/>
              <a:t> </a:t>
            </a:r>
            <a:r>
              <a:rPr lang="en-US" sz="2000" dirty="0" err="1" smtClean="0"/>
              <a:t>Rp</a:t>
            </a:r>
            <a:r>
              <a:rPr lang="en-US" sz="2000" dirty="0" smtClean="0"/>
              <a:t> 15.000.000.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err="1" smtClean="0"/>
              <a:t>Buatlah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ayat-ayat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jurnal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diperlukan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buku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kantor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pusat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cabang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err="1" smtClean="0"/>
              <a:t>berkaitan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transaksi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atas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4.bp.blogspot.com/-PorFd6e1sKY/TeuQRVIl6bI/AAAAAAAAAFQ/S3GVSWM-_rg/s640/Kumpulan-kata-kata-bijak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ata Bijak Mutiara Cint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4282" y="4500570"/>
            <a:ext cx="8643998" cy="1938992"/>
          </a:xfrm>
          <a:prstGeom prst="rect">
            <a:avLst/>
          </a:prstGeom>
          <a:solidFill>
            <a:srgbClr val="FF00FF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Arial Black" pitchFamily="34" charset="0"/>
              </a:rPr>
              <a:t>Tuhan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sebenarnya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telah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menyediakan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penyelesaian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atas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kesulitan</a:t>
            </a:r>
            <a:r>
              <a:rPr lang="en-US" sz="2400" dirty="0" smtClean="0">
                <a:latin typeface="Arial Black" pitchFamily="34" charset="0"/>
              </a:rPr>
              <a:t> yang </a:t>
            </a:r>
            <a:r>
              <a:rPr lang="en-US" sz="2400" dirty="0" err="1" smtClean="0">
                <a:latin typeface="Arial Black" pitchFamily="34" charset="0"/>
              </a:rPr>
              <a:t>kita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hadapi</a:t>
            </a:r>
            <a:r>
              <a:rPr lang="en-US" sz="2400" dirty="0" smtClean="0">
                <a:latin typeface="Arial Black" pitchFamily="34" charset="0"/>
              </a:rPr>
              <a:t>, </a:t>
            </a:r>
            <a:r>
              <a:rPr lang="en-US" sz="2400" dirty="0" err="1" smtClean="0">
                <a:latin typeface="Arial Black" pitchFamily="34" charset="0"/>
              </a:rPr>
              <a:t>namun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Tuhan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tidak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segera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menurunkan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penyelesaiannya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karena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ingin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mengetahui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seberapa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besarnya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cinta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kita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pada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Nya</a:t>
            </a:r>
            <a:r>
              <a:rPr lang="en-US" sz="2400" dirty="0" smtClean="0">
                <a:latin typeface="Arial Black" pitchFamily="34" charset="0"/>
              </a:rPr>
              <a:t>. 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ata Kata Bijak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143668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cs typeface="Aharoni" pitchFamily="2" charset="-79"/>
              </a:rPr>
              <a:t>Kelemahan</a:t>
            </a:r>
            <a:r>
              <a:rPr lang="en-US" b="1" dirty="0" smtClean="0">
                <a:cs typeface="Aharoni" pitchFamily="2" charset="-79"/>
              </a:rPr>
              <a:t> </a:t>
            </a:r>
            <a:r>
              <a:rPr lang="en-US" b="1" dirty="0" err="1" smtClean="0">
                <a:cs typeface="Aharoni" pitchFamily="2" charset="-79"/>
              </a:rPr>
              <a:t>Bentuk</a:t>
            </a:r>
            <a:r>
              <a:rPr lang="en-US" b="1" dirty="0" smtClean="0">
                <a:cs typeface="Aharoni" pitchFamily="2" charset="-79"/>
              </a:rPr>
              <a:t> Usaha Persekutuan: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hutang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ikut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pendirian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memindahtangankan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pemilik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t1.gstatic.com/images?q=tbn:ANd9GcQs-3WB-Izn-XZBOZ8AtumvfTVkUEs4wjUd-QPNPaWOx6u5w6EbUQ7cP7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786322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2.gstatic.com/images?q=tbn:ANd9GcQ6tZ_YT_a-Ie4S8ga8KEtwJ3jczlkbQ0mea8ljXNEOq6Nw7wCbXP2r-A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072074"/>
            <a:ext cx="192882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/>
              <a:t>G.Akuntansi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Dalam</a:t>
            </a:r>
            <a:r>
              <a:rPr lang="en-US" sz="3600" b="1" dirty="0" smtClean="0"/>
              <a:t> Persekutuan</a:t>
            </a:r>
          </a:p>
          <a:p>
            <a:pPr>
              <a:buNone/>
            </a:pPr>
            <a:r>
              <a:rPr lang="en-US" sz="3600" dirty="0" err="1" smtClean="0"/>
              <a:t>Pada</a:t>
            </a:r>
            <a:r>
              <a:rPr lang="en-US" sz="3600" dirty="0" smtClean="0"/>
              <a:t> </a:t>
            </a:r>
            <a:r>
              <a:rPr lang="en-US" sz="3600" dirty="0" err="1" smtClean="0"/>
              <a:t>umumnya</a:t>
            </a:r>
            <a:r>
              <a:rPr lang="en-US" sz="3600" dirty="0" smtClean="0"/>
              <a:t> </a:t>
            </a:r>
            <a:r>
              <a:rPr lang="en-US" sz="3600" dirty="0" err="1" smtClean="0"/>
              <a:t>hubungan</a:t>
            </a:r>
            <a:r>
              <a:rPr lang="en-US" sz="3600" dirty="0" smtClean="0"/>
              <a:t> </a:t>
            </a:r>
            <a:r>
              <a:rPr lang="en-US" sz="3600" dirty="0" err="1" smtClean="0"/>
              <a:t>ekonomis</a:t>
            </a:r>
            <a:r>
              <a:rPr lang="en-US" sz="3600" dirty="0" smtClean="0"/>
              <a:t> </a:t>
            </a:r>
            <a:r>
              <a:rPr lang="en-US" sz="3600" dirty="0" err="1" smtClean="0"/>
              <a:t>antara</a:t>
            </a:r>
            <a:r>
              <a:rPr lang="en-US" sz="3600" dirty="0" smtClean="0"/>
              <a:t> </a:t>
            </a:r>
          </a:p>
          <a:p>
            <a:pPr>
              <a:buNone/>
            </a:pPr>
            <a:r>
              <a:rPr lang="en-US" sz="3600" dirty="0" err="1" smtClean="0"/>
              <a:t>persekutuan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para</a:t>
            </a:r>
            <a:r>
              <a:rPr lang="en-US" sz="3600" dirty="0" smtClean="0"/>
              <a:t> </a:t>
            </a:r>
            <a:r>
              <a:rPr lang="en-US" sz="3600" dirty="0" err="1" smtClean="0"/>
              <a:t>sekutu</a:t>
            </a:r>
            <a:r>
              <a:rPr lang="en-US" sz="3600" dirty="0" smtClean="0"/>
              <a:t> </a:t>
            </a:r>
            <a:r>
              <a:rPr lang="en-US" sz="3600" dirty="0" err="1" smtClean="0"/>
              <a:t>ditampung</a:t>
            </a:r>
            <a:r>
              <a:rPr lang="en-US" sz="3600" dirty="0" smtClean="0"/>
              <a:t> </a:t>
            </a:r>
            <a:r>
              <a:rPr lang="en-US" sz="3600" dirty="0" err="1" smtClean="0"/>
              <a:t>di</a:t>
            </a:r>
            <a:endParaRPr lang="en-US" sz="3600" dirty="0" smtClean="0"/>
          </a:p>
          <a:p>
            <a:pPr>
              <a:buNone/>
            </a:pP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tiga</a:t>
            </a:r>
            <a:r>
              <a:rPr lang="en-US" sz="3600" dirty="0" smtClean="0"/>
              <a:t> </a:t>
            </a:r>
            <a:r>
              <a:rPr lang="en-US" sz="3600" dirty="0" err="1" smtClean="0"/>
              <a:t>rekening</a:t>
            </a:r>
            <a:r>
              <a:rPr lang="en-US" sz="3600" dirty="0" smtClean="0"/>
              <a:t>, </a:t>
            </a:r>
            <a:r>
              <a:rPr lang="en-US" sz="3600" dirty="0" err="1" smtClean="0"/>
              <a:t>yaitu</a:t>
            </a:r>
            <a:r>
              <a:rPr lang="en-US" sz="3600" dirty="0" smtClean="0"/>
              <a:t> :</a:t>
            </a:r>
          </a:p>
          <a:p>
            <a:pPr>
              <a:buNone/>
            </a:pPr>
            <a:r>
              <a:rPr lang="en-US" sz="3600" dirty="0" smtClean="0"/>
              <a:t>1.Rekening Modal</a:t>
            </a:r>
          </a:p>
          <a:p>
            <a:pPr>
              <a:buNone/>
            </a:pPr>
            <a:r>
              <a:rPr lang="en-US" sz="3600" dirty="0" smtClean="0"/>
              <a:t>2.Rekening </a:t>
            </a:r>
            <a:r>
              <a:rPr lang="en-US" sz="3600" dirty="0" err="1" smtClean="0"/>
              <a:t>Prive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3.Rekening </a:t>
            </a:r>
            <a:r>
              <a:rPr lang="en-US" sz="3600" dirty="0" err="1" smtClean="0"/>
              <a:t>Utang</a:t>
            </a:r>
            <a:r>
              <a:rPr lang="en-US" sz="3600" dirty="0" smtClean="0"/>
              <a:t> / </a:t>
            </a:r>
            <a:r>
              <a:rPr lang="en-US" sz="3600" dirty="0" err="1" smtClean="0"/>
              <a:t>Piutang</a:t>
            </a:r>
            <a:endParaRPr lang="en-US" sz="36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marL="550926" indent="-514350">
              <a:buAutoNum type="arabicPeriod"/>
            </a:pPr>
            <a:endParaRPr lang="en-US" sz="2800" dirty="0" smtClean="0"/>
          </a:p>
          <a:p>
            <a:pPr>
              <a:buNone/>
            </a:pPr>
            <a:endParaRPr lang="en-US" sz="2800" b="1" dirty="0"/>
          </a:p>
        </p:txBody>
      </p:sp>
      <p:pic>
        <p:nvPicPr>
          <p:cNvPr id="4" name="Picture 3" descr="http://t2.gstatic.com/images?q=tbn:ANd9GcS4X6tS-PA2gJHjnIisVy3iVY4Z7trPDsHRSsEYiXJLjbB_taAHKpoX4_q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214554"/>
            <a:ext cx="19288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0.gstatic.com/images?q=tbn:ANd9GcTB9hAvjSDDOIhu5_npfGB6CegK_aPgBGTLsXzCbK63-TF5iwJwXO4RSF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572008"/>
            <a:ext cx="242889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 marL="550926" indent="-514350">
              <a:buNone/>
            </a:pPr>
            <a:r>
              <a:rPr lang="en-US" b="1" dirty="0" smtClean="0"/>
              <a:t>1. </a:t>
            </a:r>
            <a:r>
              <a:rPr lang="en-US" b="1" dirty="0" err="1" smtClean="0"/>
              <a:t>Rekening</a:t>
            </a:r>
            <a:r>
              <a:rPr lang="en-US" b="1" dirty="0" smtClean="0"/>
              <a:t> “ Modal ”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Rekening</a:t>
            </a:r>
            <a:r>
              <a:rPr lang="en-US" dirty="0" smtClean="0"/>
              <a:t> modal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modal </a:t>
            </a:r>
            <a:r>
              <a:rPr lang="en-US" dirty="0" err="1" smtClean="0"/>
              <a:t>sekutu</a:t>
            </a:r>
            <a:r>
              <a:rPr lang="en-US" dirty="0" smtClean="0"/>
              <a:t> yang </a:t>
            </a:r>
            <a:r>
              <a:rPr lang="en-US" dirty="0" err="1" smtClean="0"/>
              <a:t>bersangkutan</a:t>
            </a:r>
            <a:r>
              <a:rPr lang="en-US" dirty="0" smtClean="0"/>
              <a:t>. Modal </a:t>
            </a:r>
            <a:r>
              <a:rPr lang="en-US" dirty="0" err="1" smtClean="0"/>
              <a:t>bertambah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setoran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modal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modal dam </a:t>
            </a:r>
            <a:r>
              <a:rPr lang="en-US" dirty="0" err="1" smtClean="0"/>
              <a:t>pembgian</a:t>
            </a:r>
            <a:r>
              <a:rPr lang="en-US" dirty="0" smtClean="0"/>
              <a:t> </a:t>
            </a:r>
            <a:r>
              <a:rPr lang="en-US" dirty="0" err="1" smtClean="0"/>
              <a:t>rugi</a:t>
            </a:r>
            <a:r>
              <a:rPr lang="en-US" dirty="0" smtClean="0"/>
              <a:t>. </a:t>
            </a:r>
            <a:r>
              <a:rPr lang="en-US" dirty="0" err="1" smtClean="0"/>
              <a:t>Rekening</a:t>
            </a:r>
            <a:r>
              <a:rPr lang="en-US" dirty="0" smtClean="0"/>
              <a:t> modal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didebit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dikredit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bertambah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Aktiva</a:t>
            </a:r>
            <a:r>
              <a:rPr lang="en-US" dirty="0" smtClean="0"/>
              <a:t>- </a:t>
            </a:r>
            <a:r>
              <a:rPr lang="en-US" dirty="0" err="1" smtClean="0"/>
              <a:t>Kas</a:t>
            </a:r>
            <a:r>
              <a:rPr lang="en-US" dirty="0" smtClean="0"/>
              <a:t>       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Aktiva</a:t>
            </a:r>
            <a:r>
              <a:rPr lang="en-US" dirty="0" smtClean="0"/>
              <a:t> Non </a:t>
            </a:r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r>
              <a:rPr lang="en-US" dirty="0" smtClean="0"/>
              <a:t>		Modal </a:t>
            </a:r>
            <a:r>
              <a:rPr lang="en-US" dirty="0" err="1" smtClean="0"/>
              <a:t>Sekutu</a:t>
            </a:r>
            <a:r>
              <a:rPr lang="en-US" dirty="0" smtClean="0"/>
              <a:t> A </a:t>
            </a:r>
            <a:r>
              <a:rPr lang="en-US" dirty="0" err="1" smtClean="0"/>
              <a:t>Rp</a:t>
            </a:r>
            <a:r>
              <a:rPr lang="en-US" dirty="0" smtClean="0"/>
              <a:t>. XXXX </a:t>
            </a:r>
          </a:p>
          <a:p>
            <a:pPr>
              <a:buNone/>
            </a:pPr>
            <a:r>
              <a:rPr lang="en-US" dirty="0" smtClean="0"/>
              <a:t>		Modal </a:t>
            </a:r>
            <a:r>
              <a:rPr lang="en-US" dirty="0" err="1" smtClean="0"/>
              <a:t>Sekutu</a:t>
            </a:r>
            <a:r>
              <a:rPr lang="en-US" dirty="0" smtClean="0"/>
              <a:t> B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r>
              <a:rPr lang="en-US" dirty="0" smtClean="0"/>
              <a:t>		Modal </a:t>
            </a:r>
            <a:r>
              <a:rPr lang="en-US" dirty="0" err="1" smtClean="0"/>
              <a:t>Sekutu</a:t>
            </a:r>
            <a:r>
              <a:rPr lang="en-US" dirty="0" smtClean="0"/>
              <a:t> C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2. </a:t>
            </a:r>
            <a:r>
              <a:rPr lang="en-US" b="1" dirty="0" err="1" smtClean="0"/>
              <a:t>Rekening</a:t>
            </a:r>
            <a:r>
              <a:rPr lang="en-US" b="1" dirty="0" smtClean="0"/>
              <a:t> “ </a:t>
            </a:r>
            <a:r>
              <a:rPr lang="en-US" b="1" dirty="0" err="1" smtClean="0"/>
              <a:t>prive</a:t>
            </a:r>
            <a:r>
              <a:rPr lang="en-US" b="1" dirty="0" smtClean="0"/>
              <a:t> 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prive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diselenggarakan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tiap-tiap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. </a:t>
            </a:r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didebit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harta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.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dikredit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(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ditutup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rekening</a:t>
            </a:r>
            <a:r>
              <a:rPr lang="en-US" dirty="0" smtClean="0"/>
              <a:t> modal ).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Modal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Prive</a:t>
            </a:r>
            <a:r>
              <a:rPr lang="en-US" dirty="0" smtClean="0"/>
              <a:t> </a:t>
            </a:r>
            <a:r>
              <a:rPr lang="en-US" dirty="0" err="1" smtClean="0"/>
              <a:t>Rp</a:t>
            </a:r>
            <a:r>
              <a:rPr lang="en-US" dirty="0" smtClean="0"/>
              <a:t> XXXX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de-DE" b="1" dirty="0" smtClean="0"/>
              <a:t> A.DEFINISI PERSEKUTUAN (Partnership)</a:t>
            </a:r>
            <a:endParaRPr lang="en-US" dirty="0" smtClean="0"/>
          </a:p>
          <a:p>
            <a:r>
              <a:rPr lang="de-DE" dirty="0" smtClean="0"/>
              <a:t> </a:t>
            </a:r>
            <a:r>
              <a:rPr lang="de-DE" b="1" dirty="0" smtClean="0">
                <a:solidFill>
                  <a:srgbClr val="002060"/>
                </a:solidFill>
              </a:rPr>
              <a:t>Persekutuan secara umum adalah: </a:t>
            </a:r>
          </a:p>
          <a:p>
            <a:pPr>
              <a:buNone/>
            </a:pPr>
            <a:r>
              <a:rPr lang="de-DE" dirty="0" smtClean="0"/>
              <a:t>    Perusahaan yang didirikan oleh dua orang atau lebih, untuk menjalankan usaha sebagai pemilik atas kegiatan untuk mendapatkan keuntungan. 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b="1" dirty="0" smtClean="0">
                <a:solidFill>
                  <a:srgbClr val="0000CC"/>
                </a:solidFill>
              </a:rPr>
              <a:t>Dalam Kitab Undang-undang Hukum Perdata pasal 1618 yaitu:</a:t>
            </a:r>
            <a:endParaRPr lang="en-US" b="1" dirty="0" smtClean="0">
              <a:solidFill>
                <a:srgbClr val="0000CC"/>
              </a:solidFill>
            </a:endParaRPr>
          </a:p>
          <a:p>
            <a:r>
              <a:rPr lang="de-DE" dirty="0" smtClean="0"/>
              <a:t>“Suatu perjanjian dengan mana dua orang atau lebih, mengikatkan diri untuk memasukkan sesuatu ke dalam persekutuan dengan maksud untuk membagi keuntungan atau manfaat yang diperoleh karenanya“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14282" y="142852"/>
            <a:ext cx="8715436" cy="642942"/>
          </a:xfrm>
          <a:prstGeom prst="rect">
            <a:avLst/>
          </a:prstGeom>
          <a:ln w="28575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I. </a:t>
            </a:r>
            <a:r>
              <a:rPr lang="en-US" sz="2000" kern="10" spc="0" dirty="0" smtClean="0">
                <a:ln w="1905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TINJAUAN</a:t>
            </a:r>
            <a:r>
              <a:rPr lang="en-US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UMUM PERUSAHAAN PERSEKUTUAN</a:t>
            </a:r>
            <a:endParaRPr lang="en-US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3. </a:t>
            </a:r>
            <a:r>
              <a:rPr lang="en-US" dirty="0" err="1" smtClean="0"/>
              <a:t>Rekening</a:t>
            </a:r>
            <a:r>
              <a:rPr lang="en-US" dirty="0" smtClean="0"/>
              <a:t> “ 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”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debit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dikredit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bertambah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Utang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B </a:t>
            </a:r>
            <a:r>
              <a:rPr lang="en-US" dirty="0" err="1" smtClean="0"/>
              <a:t>Rp</a:t>
            </a:r>
            <a:r>
              <a:rPr lang="en-US" dirty="0" smtClean="0"/>
              <a:t>. XXXX</a:t>
            </a:r>
          </a:p>
          <a:p>
            <a:pPr>
              <a:buNone/>
            </a:pPr>
            <a:r>
              <a:rPr lang="en-US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4. </a:t>
            </a:r>
            <a:r>
              <a:rPr lang="en-US" dirty="0" err="1" smtClean="0"/>
              <a:t>Rekening</a:t>
            </a:r>
            <a:r>
              <a:rPr lang="en-US" dirty="0" smtClean="0"/>
              <a:t> ‘ </a:t>
            </a:r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”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didebit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bertambah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 </a:t>
            </a:r>
            <a:r>
              <a:rPr lang="en-US" dirty="0" err="1" smtClean="0"/>
              <a:t>dikredit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piutang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err="1" smtClean="0"/>
              <a:t>Piutang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Rp</a:t>
            </a:r>
            <a:r>
              <a:rPr lang="en-US" b="1" dirty="0" smtClean="0"/>
              <a:t> </a:t>
            </a:r>
            <a:r>
              <a:rPr lang="en-US" b="1" dirty="0" err="1" smtClean="0"/>
              <a:t>xxxx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			</a:t>
            </a:r>
            <a:r>
              <a:rPr lang="en-US" b="1" dirty="0" err="1" smtClean="0"/>
              <a:t>Kas</a:t>
            </a:r>
            <a:r>
              <a:rPr lang="en-US" b="1" dirty="0" smtClean="0"/>
              <a:t>			</a:t>
            </a:r>
            <a:r>
              <a:rPr lang="en-US" b="1" dirty="0" err="1" smtClean="0"/>
              <a:t>Rp</a:t>
            </a:r>
            <a:r>
              <a:rPr lang="en-US" b="1" dirty="0" smtClean="0"/>
              <a:t> </a:t>
            </a:r>
            <a:r>
              <a:rPr lang="en-US" b="1" dirty="0" err="1" smtClean="0"/>
              <a:t>xxxx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>
                <a:solidFill>
                  <a:srgbClr val="FF0000"/>
                </a:solidFill>
              </a:rPr>
              <a:t>Piutang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pada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pihak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tiga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err="1" smtClean="0"/>
              <a:t>Piutang</a:t>
            </a:r>
            <a:r>
              <a:rPr lang="en-US" b="1" dirty="0" smtClean="0"/>
              <a:t> </a:t>
            </a:r>
            <a:r>
              <a:rPr lang="en-US" b="1" dirty="0" err="1" smtClean="0"/>
              <a:t>Dagang</a:t>
            </a:r>
            <a:r>
              <a:rPr lang="en-US" b="1" dirty="0" smtClean="0"/>
              <a:t> </a:t>
            </a:r>
            <a:r>
              <a:rPr lang="en-US" b="1" dirty="0" err="1" smtClean="0"/>
              <a:t>Rp</a:t>
            </a:r>
            <a:r>
              <a:rPr lang="en-US" b="1" dirty="0" smtClean="0"/>
              <a:t> </a:t>
            </a:r>
            <a:r>
              <a:rPr lang="en-US" b="1" dirty="0" err="1" smtClean="0"/>
              <a:t>xxxx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			</a:t>
            </a:r>
            <a:r>
              <a:rPr lang="en-US" b="1" dirty="0" err="1" smtClean="0"/>
              <a:t>Penjualan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</a:t>
            </a:r>
            <a:r>
              <a:rPr lang="en-US" b="1" dirty="0" err="1" smtClean="0"/>
              <a:t>xxxx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  <a:ln w="381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514350" indent="-514350">
              <a:buAutoNum type="alphaUcPeriod"/>
            </a:pPr>
            <a:r>
              <a:rPr lang="en-US" b="1" dirty="0" smtClean="0"/>
              <a:t>PEMBENTUKAN PERSEKUTUAN BARU</a:t>
            </a:r>
          </a:p>
          <a:p>
            <a:pPr>
              <a:buNone/>
            </a:pPr>
            <a:r>
              <a:rPr lang="de-DE" dirty="0" smtClean="0"/>
              <a:t>	  </a:t>
            </a:r>
            <a:r>
              <a:rPr lang="de-DE" sz="3000" b="1" dirty="0" smtClean="0">
                <a:solidFill>
                  <a:srgbClr val="7030A0"/>
                </a:solidFill>
              </a:rPr>
              <a:t>Akta pendirian persekutuan  mencakup hal-hal berikut :</a:t>
            </a:r>
            <a:endParaRPr lang="en-US" sz="3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de-DE" dirty="0" smtClean="0"/>
              <a:t>      1.Nama persekutuan dan identitas sekutu.</a:t>
            </a:r>
          </a:p>
          <a:p>
            <a:pPr>
              <a:buNone/>
            </a:pPr>
            <a:r>
              <a:rPr lang="de-DE" dirty="0" smtClean="0"/>
              <a:t>      2.Sifat, tujuan, dan lingkup bisnis persekutuan.</a:t>
            </a:r>
          </a:p>
          <a:p>
            <a:pPr>
              <a:buNone/>
            </a:pPr>
            <a:r>
              <a:rPr lang="de-DE" dirty="0" smtClean="0"/>
              <a:t>	  3.Tanggal efektif organisasi</a:t>
            </a:r>
          </a:p>
          <a:p>
            <a:pPr>
              <a:buNone/>
            </a:pPr>
            <a:r>
              <a:rPr lang="de-DE" dirty="0" smtClean="0"/>
              <a:t>	  4.Jangka waktu persekutuan</a:t>
            </a:r>
          </a:p>
          <a:p>
            <a:pPr>
              <a:buNone/>
            </a:pPr>
            <a:r>
              <a:rPr lang="de-DE" dirty="0" smtClean="0"/>
              <a:t>	  5.Lokasi tempat usaha</a:t>
            </a:r>
          </a:p>
          <a:p>
            <a:pPr>
              <a:buNone/>
            </a:pPr>
            <a:r>
              <a:rPr lang="de-DE" dirty="0" smtClean="0"/>
              <a:t>      6.Besarnya investasi masing-masing sekutu.</a:t>
            </a:r>
          </a:p>
          <a:p>
            <a:pPr>
              <a:buNone/>
            </a:pPr>
            <a:r>
              <a:rPr lang="de-DE" dirty="0" smtClean="0"/>
              <a:t>	  7.Pembagian laba rugi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      8.Ketentuan penarikan untuk keperluan pribadi 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      9.Tahun fiskal persekutuan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0" y="-24"/>
            <a:ext cx="9144000" cy="654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2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en-US" sz="28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II.AKUNTANSI PEMBENTUKAN PERSEKUTUAN</a:t>
            </a:r>
            <a:endParaRPr lang="en-US" sz="2800" b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580" y="142852"/>
            <a:ext cx="6615130" cy="571504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latin typeface="Times New Roman"/>
                <a:cs typeface="Times New Roman"/>
              </a:rPr>
              <a:t>■ SETORAN KAS DAN NON KAS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>
                <a:latin typeface="Times New Roman"/>
                <a:cs typeface="Times New Roman"/>
              </a:rPr>
              <a:t>►</a:t>
            </a:r>
            <a:r>
              <a:rPr lang="de-DE" b="1" dirty="0" smtClean="0"/>
              <a:t>Setoran Kas</a:t>
            </a:r>
            <a:endParaRPr lang="en-US" dirty="0" smtClean="0"/>
          </a:p>
          <a:p>
            <a:pPr>
              <a:buNone/>
            </a:pPr>
            <a:r>
              <a:rPr lang="de-DE" b="1" dirty="0" smtClean="0"/>
              <a:t>Contoh 1 :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Poltak dan Marudut sepakat untuk mendirikan </a:t>
            </a:r>
          </a:p>
          <a:p>
            <a:pPr>
              <a:buNone/>
            </a:pPr>
            <a:r>
              <a:rPr lang="de-DE" dirty="0" smtClean="0"/>
              <a:t>persekutuan dengan investasi awal berupa uang </a:t>
            </a:r>
          </a:p>
          <a:p>
            <a:pPr>
              <a:buNone/>
            </a:pPr>
            <a:r>
              <a:rPr lang="de-DE" dirty="0" smtClean="0"/>
              <a:t>tunai, Poltak sebesar Rp 50.000.000 dan Marudut </a:t>
            </a:r>
          </a:p>
          <a:p>
            <a:pPr>
              <a:buNone/>
            </a:pPr>
            <a:r>
              <a:rPr lang="de-DE" dirty="0" smtClean="0"/>
              <a:t>sebesar Rp 40.000.000.</a:t>
            </a:r>
            <a:endParaRPr lang="en-US" dirty="0" smtClean="0"/>
          </a:p>
          <a:p>
            <a:pPr>
              <a:buNone/>
            </a:pPr>
            <a:r>
              <a:rPr lang="de-DE" b="1" i="1" dirty="0" smtClean="0"/>
              <a:t>Jurnal yang dibuat :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Kas                   Rp  90.000.000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	Modal Poltak                        Rp 50.000.000        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	Modal Marudut    </a:t>
            </a:r>
            <a:r>
              <a:rPr lang="de-DE" b="1" i="1" dirty="0" smtClean="0"/>
              <a:t>               </a:t>
            </a:r>
            <a:r>
              <a:rPr lang="de-DE" dirty="0" smtClean="0"/>
              <a:t>Rp 40.000.000</a:t>
            </a:r>
            <a:r>
              <a:rPr lang="de-DE" b="1" i="1" dirty="0" smtClean="0"/>
              <a:t>        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2844" y="1071546"/>
          <a:ext cx="8786874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37"/>
                <a:gridCol w="4393437"/>
              </a:tblGrid>
              <a:tr h="718405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                                   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Pasiva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4810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Kas</a:t>
                      </a:r>
                      <a:r>
                        <a:rPr lang="en-US" sz="2400" dirty="0" smtClean="0"/>
                        <a:t>                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90.000.000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Modal </a:t>
                      </a:r>
                      <a:r>
                        <a:rPr lang="en-US" sz="2400" dirty="0" err="1" smtClean="0"/>
                        <a:t>Poltak</a:t>
                      </a:r>
                      <a:r>
                        <a:rPr lang="en-US" sz="2400" dirty="0" smtClean="0"/>
                        <a:t>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50.000.000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Modal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Marudut</a:t>
                      </a:r>
                      <a:r>
                        <a:rPr lang="en-US" sz="2400" baseline="0" dirty="0" smtClean="0"/>
                        <a:t>      </a:t>
                      </a:r>
                      <a:r>
                        <a:rPr lang="en-US" sz="2400" baseline="0" dirty="0" err="1" smtClean="0"/>
                        <a:t>Rp</a:t>
                      </a:r>
                      <a:r>
                        <a:rPr lang="en-US" sz="2400" baseline="0" dirty="0" smtClean="0"/>
                        <a:t> 40.000.000</a:t>
                      </a:r>
                      <a:endParaRPr lang="en-US" sz="2400" dirty="0"/>
                    </a:p>
                  </a:txBody>
                  <a:tcPr/>
                </a:tc>
              </a:tr>
              <a:tr h="63388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90.000.000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90.000.000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43174" y="285728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 </a:t>
            </a:r>
            <a:r>
              <a:rPr lang="en-US" sz="2400" b="1" dirty="0" err="1" smtClean="0"/>
              <a:t>Neraca</a:t>
            </a:r>
            <a:r>
              <a:rPr lang="en-US" sz="2400" b="1" dirty="0" smtClean="0"/>
              <a:t> FA.” POL MA “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b="1" dirty="0" smtClean="0">
                <a:latin typeface="Times New Roman"/>
                <a:cs typeface="Times New Roman"/>
              </a:rPr>
              <a:t>►Setoran</a:t>
            </a:r>
            <a:r>
              <a:rPr lang="de-DE" b="1" dirty="0" smtClean="0"/>
              <a:t> Non Kas</a:t>
            </a:r>
            <a:endParaRPr lang="en-US" dirty="0" smtClean="0"/>
          </a:p>
          <a:p>
            <a:pPr>
              <a:buNone/>
            </a:pPr>
            <a:r>
              <a:rPr lang="de-DE" b="1" dirty="0" smtClean="0"/>
              <a:t>Contoh 2 :</a:t>
            </a:r>
          </a:p>
          <a:p>
            <a:pPr>
              <a:buNone/>
            </a:pPr>
            <a:r>
              <a:rPr lang="de-DE" dirty="0" smtClean="0"/>
              <a:t>Poltak dan Marudut sepakat untuk mendirikan persekutuan dengan </a:t>
            </a:r>
          </a:p>
          <a:p>
            <a:pPr>
              <a:buNone/>
            </a:pPr>
            <a:r>
              <a:rPr lang="de-DE" dirty="0" smtClean="0"/>
              <a:t>Investasi awal berupa :</a:t>
            </a:r>
          </a:p>
          <a:p>
            <a:pPr>
              <a:buNone/>
            </a:pPr>
            <a:r>
              <a:rPr lang="de-DE" dirty="0" smtClean="0"/>
              <a:t>				</a:t>
            </a:r>
          </a:p>
          <a:p>
            <a:pPr>
              <a:buNone/>
            </a:pPr>
            <a:r>
              <a:rPr lang="de-DE" b="1" dirty="0" smtClean="0"/>
              <a:t>				Poltak			Marudut</a:t>
            </a:r>
          </a:p>
          <a:p>
            <a:pPr>
              <a:buNone/>
            </a:pPr>
            <a:r>
              <a:rPr lang="de-DE" dirty="0" smtClean="0"/>
              <a:t>Kas                	      Rp 25.000.000                          -</a:t>
            </a:r>
          </a:p>
          <a:p>
            <a:pPr>
              <a:buNone/>
            </a:pPr>
            <a:r>
              <a:rPr lang="de-DE" dirty="0" smtClean="0"/>
              <a:t>Bangunan             Rp 45.000.000                           -</a:t>
            </a:r>
          </a:p>
          <a:p>
            <a:pPr>
              <a:buNone/>
            </a:pPr>
            <a:r>
              <a:rPr lang="de-DE" dirty="0" smtClean="0"/>
              <a:t>Peralatan 	                -		         Rp 80.000.000</a:t>
            </a:r>
            <a:endParaRPr lang="en-US" dirty="0" smtClean="0"/>
          </a:p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en-US" b="1" i="1" dirty="0" err="1" smtClean="0"/>
              <a:t>Jurnal</a:t>
            </a:r>
            <a:r>
              <a:rPr lang="en-US" b="1" i="1" dirty="0" smtClean="0"/>
              <a:t> yang </a:t>
            </a:r>
            <a:r>
              <a:rPr lang="en-US" b="1" i="1" dirty="0" err="1" smtClean="0"/>
              <a:t>dibuat</a:t>
            </a:r>
            <a:r>
              <a:rPr lang="en-US" b="1" i="1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Kas</a:t>
            </a:r>
            <a:r>
              <a:rPr lang="en-US" dirty="0" smtClean="0"/>
              <a:t>                         </a:t>
            </a:r>
            <a:r>
              <a:rPr lang="en-US" dirty="0" err="1" smtClean="0"/>
              <a:t>Rp</a:t>
            </a:r>
            <a:r>
              <a:rPr lang="en-US" dirty="0" smtClean="0"/>
              <a:t> 25.000.000,-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Bangunan</a:t>
            </a:r>
            <a:r>
              <a:rPr lang="en-US" dirty="0" smtClean="0"/>
              <a:t>             </a:t>
            </a:r>
            <a:r>
              <a:rPr lang="en-US" dirty="0" err="1" smtClean="0"/>
              <a:t>Rp</a:t>
            </a:r>
            <a:r>
              <a:rPr lang="en-US" dirty="0" smtClean="0"/>
              <a:t> 45.000.000,-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Peralatan</a:t>
            </a:r>
            <a:r>
              <a:rPr lang="en-US" dirty="0" smtClean="0"/>
              <a:t>	          </a:t>
            </a:r>
            <a:r>
              <a:rPr lang="en-US" dirty="0" err="1" smtClean="0"/>
              <a:t>Rp</a:t>
            </a:r>
            <a:r>
              <a:rPr lang="en-US" dirty="0" smtClean="0"/>
              <a:t> 80.000.000,-                                                     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it-IT" dirty="0" smtClean="0"/>
              <a:t>Modal Poltak                               Rp  70.000.000,-     </a:t>
            </a:r>
            <a:endParaRPr lang="en-US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de-DE" dirty="0" smtClean="0"/>
              <a:t>Modal Marudut                          Rp  80.000.000,-</a:t>
            </a:r>
          </a:p>
          <a:p>
            <a:pPr>
              <a:buNone/>
            </a:pPr>
            <a:r>
              <a:rPr lang="de-DE" dirty="0" smtClean="0"/>
              <a:t> 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397000"/>
          <a:ext cx="8786874" cy="3246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37"/>
                <a:gridCol w="4393437"/>
              </a:tblGrid>
              <a:tr h="664935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                                   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Pasiva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94804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Kas</a:t>
                      </a:r>
                      <a:r>
                        <a:rPr lang="en-US" sz="2400" dirty="0" smtClean="0"/>
                        <a:t>             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25.000.000</a:t>
                      </a:r>
                    </a:p>
                    <a:p>
                      <a:pPr>
                        <a:buNone/>
                      </a:pPr>
                      <a:r>
                        <a:rPr lang="en-US" sz="2400" dirty="0" err="1" smtClean="0"/>
                        <a:t>Bangunan</a:t>
                      </a:r>
                      <a:r>
                        <a:rPr lang="en-US" sz="2400" dirty="0" smtClean="0"/>
                        <a:t>            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 45.000.000</a:t>
                      </a:r>
                    </a:p>
                    <a:p>
                      <a:pPr algn="l">
                        <a:buNone/>
                      </a:pPr>
                      <a:r>
                        <a:rPr lang="en-US" sz="2400" dirty="0" err="1" smtClean="0"/>
                        <a:t>Peralatan</a:t>
                      </a:r>
                      <a:r>
                        <a:rPr lang="en-US" sz="2400" dirty="0" smtClean="0"/>
                        <a:t>  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80.000.000     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Modal </a:t>
                      </a:r>
                      <a:r>
                        <a:rPr lang="en-US" sz="2400" dirty="0" err="1" smtClean="0"/>
                        <a:t>Poltak</a:t>
                      </a:r>
                      <a:r>
                        <a:rPr lang="en-US" sz="2400" dirty="0" smtClean="0"/>
                        <a:t>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  70.000.000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Modal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Marudut</a:t>
                      </a:r>
                      <a:r>
                        <a:rPr lang="en-US" sz="2400" baseline="0" dirty="0" smtClean="0"/>
                        <a:t>   </a:t>
                      </a:r>
                      <a:r>
                        <a:rPr lang="en-US" sz="2400" baseline="0" dirty="0" err="1" smtClean="0"/>
                        <a:t>Rp</a:t>
                      </a:r>
                      <a:r>
                        <a:rPr lang="en-US" sz="2400" baseline="0" dirty="0" smtClean="0"/>
                        <a:t>   80.000.000</a:t>
                      </a:r>
                      <a:endParaRPr lang="en-US" sz="2400" dirty="0"/>
                    </a:p>
                  </a:txBody>
                  <a:tcPr/>
                </a:tc>
              </a:tr>
              <a:tr h="586707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150.000.000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150.000.000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71736" y="571480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 </a:t>
            </a:r>
            <a:r>
              <a:rPr lang="en-US" sz="2400" b="1" dirty="0" err="1" smtClean="0"/>
              <a:t>Neraca</a:t>
            </a:r>
            <a:r>
              <a:rPr lang="en-US" sz="2400" b="1" dirty="0" smtClean="0"/>
              <a:t> FA.” POLMA “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de-DE" b="1" dirty="0" smtClean="0"/>
              <a:t>Contoh 3 :</a:t>
            </a:r>
          </a:p>
          <a:p>
            <a:pPr>
              <a:buNone/>
            </a:pPr>
            <a:r>
              <a:rPr lang="de-DE" dirty="0" smtClean="0"/>
              <a:t>Poltak dan Marudut  sepakat untuk mendirikan persekutuan dengan Investasi </a:t>
            </a:r>
          </a:p>
          <a:p>
            <a:pPr>
              <a:buNone/>
            </a:pPr>
            <a:r>
              <a:rPr lang="de-DE" dirty="0" smtClean="0"/>
              <a:t>Awal berupa :</a:t>
            </a:r>
          </a:p>
          <a:p>
            <a:pPr>
              <a:buNone/>
            </a:pPr>
            <a:r>
              <a:rPr lang="de-DE" dirty="0" smtClean="0"/>
              <a:t>		              </a:t>
            </a:r>
            <a:r>
              <a:rPr lang="de-DE" b="1" dirty="0" smtClean="0"/>
              <a:t>   	 Poltak			Marudut	</a:t>
            </a:r>
          </a:p>
          <a:p>
            <a:pPr>
              <a:buNone/>
            </a:pPr>
            <a:r>
              <a:rPr lang="de-DE" dirty="0" smtClean="0"/>
              <a:t>Uang Tunai	             Rp 100.000.000 </a:t>
            </a:r>
            <a:r>
              <a:rPr lang="de-DE" b="1" dirty="0" smtClean="0"/>
              <a:t>	         </a:t>
            </a:r>
          </a:p>
          <a:p>
            <a:pPr>
              <a:buNone/>
            </a:pPr>
            <a:r>
              <a:rPr lang="de-DE" dirty="0" smtClean="0"/>
              <a:t>Kenderaan                       Rp </a:t>
            </a:r>
            <a:r>
              <a:rPr lang="en-US" dirty="0" smtClean="0"/>
              <a:t>200.000.000                                    -</a:t>
            </a:r>
          </a:p>
          <a:p>
            <a:pPr>
              <a:buNone/>
            </a:pPr>
            <a:r>
              <a:rPr lang="en-US" dirty="0" smtClean="0"/>
              <a:t>Tanah                                          -                            </a:t>
            </a:r>
            <a:r>
              <a:rPr lang="en-US" dirty="0" err="1" smtClean="0"/>
              <a:t>Rp</a:t>
            </a:r>
            <a:r>
              <a:rPr lang="en-US" dirty="0" smtClean="0"/>
              <a:t>    40.000.000 </a:t>
            </a:r>
          </a:p>
          <a:p>
            <a:pPr>
              <a:buNone/>
            </a:pPr>
            <a:r>
              <a:rPr lang="en-US" dirty="0" err="1" smtClean="0"/>
              <a:t>Bangunan</a:t>
            </a:r>
            <a:r>
              <a:rPr lang="en-US" dirty="0" smtClean="0"/>
              <a:t>                                   -                            </a:t>
            </a:r>
            <a:r>
              <a:rPr lang="en-US" dirty="0" err="1" smtClean="0"/>
              <a:t>Rp</a:t>
            </a:r>
            <a:r>
              <a:rPr lang="en-US" dirty="0" smtClean="0"/>
              <a:t>    60.000.000</a:t>
            </a:r>
          </a:p>
          <a:p>
            <a:pPr>
              <a:buNone/>
            </a:pPr>
            <a:r>
              <a:rPr lang="en-US" dirty="0" smtClean="0"/>
              <a:t>Para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setuju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,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wajar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appraisal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kendaraan</a:t>
            </a:r>
            <a:r>
              <a:rPr lang="en-US" dirty="0" smtClean="0"/>
              <a:t> </a:t>
            </a:r>
            <a:r>
              <a:rPr lang="en-US" dirty="0" err="1" smtClean="0"/>
              <a:t>dinilai</a:t>
            </a:r>
            <a:r>
              <a:rPr lang="en-US" dirty="0" smtClean="0"/>
              <a:t> </a:t>
            </a:r>
            <a:r>
              <a:rPr lang="en-US" dirty="0" err="1" smtClean="0"/>
              <a:t>wajar</a:t>
            </a:r>
            <a:r>
              <a:rPr lang="en-US" dirty="0" smtClean="0"/>
              <a:t> </a:t>
            </a:r>
            <a:r>
              <a:rPr lang="en-US" dirty="0" err="1" smtClean="0"/>
              <a:t>sebesar</a:t>
            </a:r>
            <a:r>
              <a:rPr lang="en-US" dirty="0" smtClean="0"/>
              <a:t> Rp157.000.000, </a:t>
            </a:r>
          </a:p>
          <a:p>
            <a:pPr>
              <a:buNone/>
            </a:pPr>
            <a:r>
              <a:rPr lang="en-US" dirty="0" err="1" smtClean="0"/>
              <a:t>tanah</a:t>
            </a:r>
            <a:r>
              <a:rPr lang="en-US" dirty="0" smtClean="0"/>
              <a:t> </a:t>
            </a:r>
            <a:r>
              <a:rPr lang="en-US" dirty="0" err="1" smtClean="0"/>
              <a:t>Rp</a:t>
            </a:r>
            <a:r>
              <a:rPr lang="en-US" dirty="0" smtClean="0"/>
              <a:t> 55.000.000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</a:t>
            </a:r>
            <a:r>
              <a:rPr lang="en-US" dirty="0" err="1" smtClean="0"/>
              <a:t>Rp</a:t>
            </a:r>
            <a:r>
              <a:rPr lang="en-US" dirty="0" smtClean="0"/>
              <a:t> 90.000.000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err="1" smtClean="0"/>
              <a:t>Jurnal</a:t>
            </a:r>
            <a:r>
              <a:rPr lang="en-US" b="1" i="1" dirty="0" smtClean="0"/>
              <a:t> yang </a:t>
            </a:r>
            <a:r>
              <a:rPr lang="en-US" b="1" i="1" dirty="0" err="1" smtClean="0"/>
              <a:t>dibuat</a:t>
            </a:r>
            <a:r>
              <a:rPr lang="en-US" b="1" i="1" dirty="0" smtClean="0"/>
              <a:t>:</a:t>
            </a:r>
          </a:p>
          <a:p>
            <a:pPr>
              <a:buNone/>
            </a:pPr>
            <a:r>
              <a:rPr lang="en-US" b="1" i="1" dirty="0" smtClean="0"/>
              <a:t>	</a:t>
            </a:r>
            <a:r>
              <a:rPr lang="en-US" dirty="0" err="1" smtClean="0"/>
              <a:t>Kas</a:t>
            </a:r>
            <a:r>
              <a:rPr lang="en-US" dirty="0" smtClean="0"/>
              <a:t>			      </a:t>
            </a:r>
            <a:r>
              <a:rPr lang="en-US" dirty="0" err="1" smtClean="0"/>
              <a:t>Rp</a:t>
            </a:r>
            <a:r>
              <a:rPr lang="en-US" dirty="0" smtClean="0"/>
              <a:t> 100.000.000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Kendaraan</a:t>
            </a:r>
            <a:r>
              <a:rPr lang="en-US" dirty="0" smtClean="0"/>
              <a:t>                         </a:t>
            </a:r>
            <a:r>
              <a:rPr lang="en-US" dirty="0" err="1" smtClean="0"/>
              <a:t>Rp</a:t>
            </a:r>
            <a:r>
              <a:rPr lang="en-US" dirty="0" smtClean="0"/>
              <a:t> 157.000.000</a:t>
            </a:r>
          </a:p>
          <a:p>
            <a:pPr>
              <a:buNone/>
            </a:pPr>
            <a:r>
              <a:rPr lang="en-US" dirty="0" smtClean="0"/>
              <a:t>	Tanah                                 </a:t>
            </a:r>
            <a:r>
              <a:rPr lang="en-US" dirty="0" err="1" smtClean="0"/>
              <a:t>Rp</a:t>
            </a:r>
            <a:r>
              <a:rPr lang="en-US" dirty="0" smtClean="0"/>
              <a:t>    55.000.000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Bangunan</a:t>
            </a:r>
            <a:r>
              <a:rPr lang="en-US" dirty="0" smtClean="0"/>
              <a:t>                          </a:t>
            </a:r>
            <a:r>
              <a:rPr lang="en-US" dirty="0" err="1" smtClean="0"/>
              <a:t>Rp</a:t>
            </a:r>
            <a:r>
              <a:rPr lang="en-US" dirty="0" smtClean="0"/>
              <a:t>    90.000.000                                                     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it-IT" dirty="0" smtClean="0"/>
              <a:t>Modal Poltak                                          Rp 257.000.000     </a:t>
            </a:r>
            <a:endParaRPr lang="en-US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de-DE" dirty="0" smtClean="0"/>
              <a:t>Modal Marudut                                     Rp 145.000.000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 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METODE PENCATATAN SETORAN SEKUTU</a:t>
            </a:r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Metode</a:t>
            </a:r>
            <a:r>
              <a:rPr lang="en-US" dirty="0" smtClean="0"/>
              <a:t> Bonus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Metode</a:t>
            </a:r>
            <a:r>
              <a:rPr lang="en-US" dirty="0" smtClean="0"/>
              <a:t> goodwill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■ </a:t>
            </a:r>
            <a:r>
              <a:rPr lang="en-US" sz="2800" b="1" dirty="0" err="1" smtClean="0">
                <a:latin typeface="Times New Roman"/>
                <a:cs typeface="Times New Roman"/>
              </a:rPr>
              <a:t>Metode</a:t>
            </a:r>
            <a:r>
              <a:rPr lang="en-US" sz="2800" b="1" dirty="0" smtClean="0">
                <a:latin typeface="Times New Roman"/>
                <a:cs typeface="Times New Roman"/>
              </a:rPr>
              <a:t> Bonus ;</a:t>
            </a:r>
            <a:r>
              <a:rPr lang="en-US" sz="2800" dirty="0" err="1" smtClean="0">
                <a:latin typeface="Times New Roman"/>
                <a:cs typeface="Times New Roman"/>
              </a:rPr>
              <a:t>Kepentingan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para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sekutu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sama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besarnya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Setoran</a:t>
            </a:r>
            <a:r>
              <a:rPr lang="en-US" dirty="0" smtClean="0"/>
              <a:t> </a:t>
            </a:r>
            <a:r>
              <a:rPr lang="de-DE" dirty="0" smtClean="0"/>
              <a:t>Poltak 		Rp 50.000.000 </a:t>
            </a:r>
          </a:p>
          <a:p>
            <a:pPr>
              <a:buNone/>
            </a:pPr>
            <a:r>
              <a:rPr lang="de-DE" dirty="0" smtClean="0"/>
              <a:t>Setoran Marudut         Rp 40.000.000</a:t>
            </a:r>
          </a:p>
          <a:p>
            <a:pPr>
              <a:buNone/>
            </a:pP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pendirian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proporsi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pengakuan</a:t>
            </a:r>
            <a:r>
              <a:rPr lang="en-US" dirty="0" smtClean="0"/>
              <a:t> modal,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bonus </a:t>
            </a:r>
          </a:p>
          <a:p>
            <a:pPr>
              <a:buNone/>
            </a:pPr>
            <a:r>
              <a:rPr lang="en-US" dirty="0" err="1" smtClean="0"/>
              <a:t>proporsi</a:t>
            </a:r>
            <a:r>
              <a:rPr lang="en-US" dirty="0" smtClean="0"/>
              <a:t> </a:t>
            </a:r>
            <a:r>
              <a:rPr lang="en-US" b="1" dirty="0" smtClean="0"/>
              <a:t>modal </a:t>
            </a:r>
            <a:r>
              <a:rPr lang="en-US" b="1" dirty="0" err="1" smtClean="0"/>
              <a:t>dibagi</a:t>
            </a:r>
            <a:r>
              <a:rPr lang="en-US" b="1" dirty="0" smtClean="0"/>
              <a:t> rata.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 smtClean="0"/>
              <a:t>Perhitungan</a:t>
            </a:r>
            <a:r>
              <a:rPr lang="en-US" sz="2800" b="1" dirty="0" smtClean="0"/>
              <a:t>:</a:t>
            </a:r>
          </a:p>
          <a:p>
            <a:pPr>
              <a:buNone/>
            </a:pPr>
            <a:r>
              <a:rPr lang="en-US" sz="2800" dirty="0" smtClean="0"/>
              <a:t>Total modal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</a:t>
            </a:r>
            <a:r>
              <a:rPr lang="en-US" sz="2800" dirty="0" err="1" smtClean="0"/>
              <a:t>sebesar</a:t>
            </a:r>
            <a:r>
              <a:rPr lang="en-US" sz="2800" dirty="0" smtClean="0"/>
              <a:t> </a:t>
            </a:r>
            <a:r>
              <a:rPr lang="en-US" sz="2800" dirty="0" err="1" smtClean="0"/>
              <a:t>Rp</a:t>
            </a:r>
            <a:r>
              <a:rPr lang="en-US" sz="2800" dirty="0" smtClean="0"/>
              <a:t> 90.000.000</a:t>
            </a:r>
          </a:p>
          <a:p>
            <a:pPr>
              <a:buNone/>
            </a:pP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perbandingan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sama</a:t>
            </a:r>
            <a:r>
              <a:rPr lang="en-US" sz="2800" dirty="0" smtClean="0"/>
              <a:t> :</a:t>
            </a:r>
          </a:p>
          <a:p>
            <a:pPr>
              <a:buNone/>
            </a:pPr>
            <a:r>
              <a:rPr lang="en-US" sz="2800" dirty="0" smtClean="0"/>
              <a:t>Rata-rata modal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= </a:t>
            </a:r>
            <a:r>
              <a:rPr lang="en-US" sz="2800" dirty="0" err="1" smtClean="0"/>
              <a:t>Rp</a:t>
            </a:r>
            <a:r>
              <a:rPr lang="en-US" sz="2800" dirty="0" smtClean="0"/>
              <a:t> 90.000.000/2 = </a:t>
            </a:r>
            <a:r>
              <a:rPr lang="en-US" sz="2800" dirty="0" err="1" smtClean="0"/>
              <a:t>Rp</a:t>
            </a:r>
            <a:r>
              <a:rPr lang="en-US" sz="2800" dirty="0" smtClean="0"/>
              <a:t> 45.000.000</a:t>
            </a:r>
          </a:p>
          <a:p>
            <a:pPr>
              <a:buNone/>
            </a:pPr>
            <a:r>
              <a:rPr lang="en-US" sz="2800" dirty="0" err="1" smtClean="0"/>
              <a:t>Kelebihan</a:t>
            </a:r>
            <a:r>
              <a:rPr lang="en-US" sz="2800" dirty="0" smtClean="0"/>
              <a:t> modal </a:t>
            </a:r>
            <a:r>
              <a:rPr lang="en-US" sz="2800" dirty="0" err="1" smtClean="0"/>
              <a:t>Poltak</a:t>
            </a:r>
            <a:r>
              <a:rPr lang="en-US" sz="2800" dirty="0" smtClean="0"/>
              <a:t> 	      </a:t>
            </a:r>
            <a:r>
              <a:rPr lang="en-US" sz="2800" dirty="0" err="1" smtClean="0"/>
              <a:t>Rp</a:t>
            </a:r>
            <a:r>
              <a:rPr lang="en-US" sz="2800" dirty="0" smtClean="0"/>
              <a:t> 5.000.000</a:t>
            </a:r>
          </a:p>
          <a:p>
            <a:pPr>
              <a:buNone/>
            </a:pPr>
            <a:r>
              <a:rPr lang="en-US" sz="2800" dirty="0" err="1" smtClean="0"/>
              <a:t>Kekurangan</a:t>
            </a:r>
            <a:r>
              <a:rPr lang="en-US" sz="2800" dirty="0" smtClean="0"/>
              <a:t> modal </a:t>
            </a:r>
            <a:r>
              <a:rPr lang="en-US" sz="2800" dirty="0" err="1" smtClean="0"/>
              <a:t>Marudut</a:t>
            </a:r>
            <a:r>
              <a:rPr lang="en-US" sz="2800" dirty="0" smtClean="0"/>
              <a:t> </a:t>
            </a:r>
            <a:r>
              <a:rPr lang="en-US" sz="2800" dirty="0" err="1" smtClean="0"/>
              <a:t>Rp</a:t>
            </a:r>
            <a:r>
              <a:rPr lang="en-US" sz="2800" dirty="0" smtClean="0"/>
              <a:t> 5.000.000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3600" b="1" dirty="0" err="1" smtClean="0"/>
              <a:t>Maka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pencatatannya</a:t>
            </a:r>
            <a:r>
              <a:rPr lang="en-US" sz="3600" b="1" dirty="0" smtClean="0"/>
              <a:t> :</a:t>
            </a:r>
          </a:p>
          <a:p>
            <a:pPr>
              <a:buNone/>
            </a:pPr>
            <a:r>
              <a:rPr lang="en-US" sz="3600" dirty="0" smtClean="0"/>
              <a:t>	Modal </a:t>
            </a:r>
            <a:r>
              <a:rPr lang="en-US" sz="3600" dirty="0" err="1" smtClean="0"/>
              <a:t>Poltak</a:t>
            </a:r>
            <a:r>
              <a:rPr lang="en-US" sz="3600" dirty="0" smtClean="0"/>
              <a:t> </a:t>
            </a:r>
            <a:r>
              <a:rPr lang="en-US" sz="3600" dirty="0" err="1" smtClean="0"/>
              <a:t>Rp</a:t>
            </a:r>
            <a:r>
              <a:rPr lang="en-US" sz="3600" dirty="0" smtClean="0"/>
              <a:t> 5.000.000</a:t>
            </a:r>
          </a:p>
          <a:p>
            <a:pPr>
              <a:buNone/>
            </a:pPr>
            <a:r>
              <a:rPr lang="en-US" sz="3600" dirty="0" smtClean="0"/>
              <a:t>		Modal </a:t>
            </a:r>
            <a:r>
              <a:rPr lang="en-US" sz="3600" dirty="0" err="1" smtClean="0"/>
              <a:t>Marudut</a:t>
            </a:r>
            <a:r>
              <a:rPr lang="en-US" sz="3600" dirty="0" smtClean="0"/>
              <a:t>		</a:t>
            </a:r>
            <a:r>
              <a:rPr lang="en-US" sz="3600" dirty="0" err="1" smtClean="0"/>
              <a:t>Rp</a:t>
            </a:r>
            <a:r>
              <a:rPr lang="en-US" sz="3600" dirty="0" smtClean="0"/>
              <a:t> 5.000.000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aryramadhon.files.wordpress.com/2008/05/b17633.jpg?w=482&amp;h=26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357562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B. </a:t>
            </a:r>
            <a:r>
              <a:rPr lang="en-US" b="1" dirty="0" err="1" smtClean="0"/>
              <a:t>Unsur</a:t>
            </a:r>
            <a:r>
              <a:rPr lang="en-US" b="1" dirty="0" smtClean="0"/>
              <a:t> </a:t>
            </a:r>
            <a:r>
              <a:rPr lang="en-US" b="1" dirty="0" err="1" smtClean="0"/>
              <a:t>Pokok</a:t>
            </a:r>
            <a:r>
              <a:rPr lang="en-US" b="1" dirty="0" smtClean="0"/>
              <a:t> Persekutuan :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/>
              <a:t>1. </a:t>
            </a:r>
            <a:r>
              <a:rPr lang="en-US" b="1" dirty="0" err="1" smtClean="0"/>
              <a:t>Gabungan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asosiasi</a:t>
            </a:r>
            <a:r>
              <a:rPr lang="en-US" b="1" dirty="0" smtClean="0"/>
              <a:t> </a:t>
            </a:r>
            <a:r>
              <a:rPr lang="en-US" b="1" dirty="0" err="1" smtClean="0"/>
              <a:t>para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asosiasi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( </a:t>
            </a:r>
            <a:r>
              <a:rPr lang="en-US" dirty="0" err="1" smtClean="0"/>
              <a:t>individu</a:t>
            </a:r>
            <a:r>
              <a:rPr lang="en-US" dirty="0" smtClean="0"/>
              <a:t> )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dipisahkan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kesepakatan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mendirikan</a:t>
            </a:r>
            <a:r>
              <a:rPr lang="en-US" dirty="0" smtClean="0"/>
              <a:t>, </a:t>
            </a:r>
            <a:r>
              <a:rPr lang="en-US" dirty="0" err="1" smtClean="0"/>
              <a:t>memiliki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mengelola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2. </a:t>
            </a:r>
            <a:r>
              <a:rPr lang="en-US" b="1" dirty="0" err="1" smtClean="0"/>
              <a:t>Pemilikan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pengelolaan</a:t>
            </a:r>
            <a:r>
              <a:rPr lang="en-US" b="1" dirty="0" smtClean="0"/>
              <a:t> </a:t>
            </a:r>
            <a:r>
              <a:rPr lang="en-US" b="1" dirty="0" err="1" smtClean="0"/>
              <a:t>bersama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Didalam</a:t>
            </a:r>
            <a:r>
              <a:rPr lang="en-US" dirty="0" smtClean="0"/>
              <a:t> Persekutuan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dituntut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kebersamaan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       a. Persekutuan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b. Persekutuan </a:t>
            </a:r>
            <a:r>
              <a:rPr lang="en-US" dirty="0" err="1" smtClean="0"/>
              <a:t>dikelola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c. </a:t>
            </a:r>
            <a:r>
              <a:rPr lang="en-US" dirty="0" err="1" smtClean="0"/>
              <a:t>Kalau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d. </a:t>
            </a:r>
            <a:r>
              <a:rPr lang="en-US" dirty="0" err="1" smtClean="0"/>
              <a:t>Kalau</a:t>
            </a:r>
            <a:r>
              <a:rPr lang="en-US" dirty="0" smtClean="0"/>
              <a:t> </a:t>
            </a: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3. </a:t>
            </a:r>
            <a:r>
              <a:rPr lang="en-US" b="1" dirty="0" err="1" smtClean="0"/>
              <a:t>Tujuan</a:t>
            </a:r>
            <a:r>
              <a:rPr lang="en-US" b="1" dirty="0" smtClean="0"/>
              <a:t>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memperoleh</a:t>
            </a:r>
            <a:r>
              <a:rPr lang="en-US" b="1" dirty="0" smtClean="0"/>
              <a:t> </a:t>
            </a:r>
            <a:r>
              <a:rPr lang="en-US" b="1" dirty="0" err="1" smtClean="0"/>
              <a:t>laba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Laba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adil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rasio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laba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disepakati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hube13.files.wordpress.com/2012/04/ongkos-dan-penerimaan.jpg?w=480&amp;h=43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4509" y="428604"/>
            <a:ext cx="204949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837378"/>
          <a:ext cx="8715436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324363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                                              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Pasiva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9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Kas</a:t>
                      </a:r>
                      <a:r>
                        <a:rPr lang="en-US" sz="2400" dirty="0" smtClean="0"/>
                        <a:t>              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90.000.000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Modal </a:t>
                      </a:r>
                      <a:r>
                        <a:rPr lang="en-US" sz="2400" dirty="0" err="1" smtClean="0"/>
                        <a:t>Poltak</a:t>
                      </a:r>
                      <a:r>
                        <a:rPr lang="en-US" sz="2400" dirty="0" smtClean="0"/>
                        <a:t>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45.000.000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Modal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Marudut</a:t>
                      </a:r>
                      <a:r>
                        <a:rPr lang="en-US" sz="2400" baseline="0" dirty="0" smtClean="0"/>
                        <a:t>   </a:t>
                      </a:r>
                      <a:r>
                        <a:rPr lang="en-US" sz="2400" baseline="0" dirty="0" err="1" smtClean="0"/>
                        <a:t>Rp</a:t>
                      </a:r>
                      <a:r>
                        <a:rPr lang="en-US" sz="2400" baseline="0" dirty="0" smtClean="0"/>
                        <a:t> 45.000.000</a:t>
                      </a:r>
                      <a:endParaRPr lang="en-US" sz="2400" dirty="0"/>
                    </a:p>
                  </a:txBody>
                  <a:tcPr/>
                </a:tc>
              </a:tr>
              <a:tr h="5598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90.000.000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90.000.000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71802" y="714356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 </a:t>
            </a:r>
          </a:p>
          <a:p>
            <a:r>
              <a:rPr lang="en-US" sz="2400" b="1" dirty="0" err="1" smtClean="0"/>
              <a:t>Neraca</a:t>
            </a:r>
            <a:r>
              <a:rPr lang="en-US" sz="2400" b="1" dirty="0" smtClean="0"/>
              <a:t> FA.” P &amp; M “ 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21429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Neraca</a:t>
            </a:r>
            <a:r>
              <a:rPr lang="en-US" b="1" dirty="0" smtClean="0"/>
              <a:t> </a:t>
            </a:r>
            <a:r>
              <a:rPr lang="en-US" b="1" dirty="0" err="1" smtClean="0"/>
              <a:t>Metode</a:t>
            </a:r>
            <a:r>
              <a:rPr lang="en-US" b="1" dirty="0" smtClean="0"/>
              <a:t> Bonus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Times New Roman"/>
                <a:cs typeface="Times New Roman"/>
              </a:rPr>
              <a:t>■ </a:t>
            </a:r>
            <a:r>
              <a:rPr lang="en-US" b="1" dirty="0" err="1" smtClean="0">
                <a:latin typeface="Times New Roman"/>
                <a:cs typeface="Times New Roman"/>
              </a:rPr>
              <a:t>Metode</a:t>
            </a:r>
            <a:r>
              <a:rPr lang="en-US" b="1" dirty="0" smtClean="0">
                <a:latin typeface="Times New Roman"/>
                <a:cs typeface="Times New Roman"/>
              </a:rPr>
              <a:t> Goodwill ; </a:t>
            </a:r>
            <a:r>
              <a:rPr lang="en-US" dirty="0" err="1" smtClean="0">
                <a:latin typeface="Times New Roman"/>
                <a:cs typeface="Times New Roman"/>
              </a:rPr>
              <a:t>Pembentukan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aktiva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tidak</a:t>
            </a:r>
            <a:r>
              <a:rPr lang="en-US" dirty="0" smtClean="0">
                <a:latin typeface="Times New Roman"/>
                <a:cs typeface="Times New Roman"/>
              </a:rPr>
              <a:t>  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                                </a:t>
            </a:r>
            <a:r>
              <a:rPr lang="en-US" dirty="0" err="1" smtClean="0">
                <a:latin typeface="Times New Roman"/>
                <a:cs typeface="Times New Roman"/>
              </a:rPr>
              <a:t>berwujud</a:t>
            </a:r>
            <a:r>
              <a:rPr lang="en-US" dirty="0" smtClean="0">
                <a:latin typeface="Times New Roman"/>
                <a:cs typeface="Times New Roman"/>
              </a:rPr>
              <a:t> (goodwill) </a:t>
            </a:r>
            <a:r>
              <a:rPr lang="en-US" dirty="0" err="1" smtClean="0">
                <a:latin typeface="Times New Roman"/>
                <a:cs typeface="Times New Roman"/>
              </a:rPr>
              <a:t>persekutuan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>
              <a:buNone/>
            </a:pPr>
            <a:r>
              <a:rPr lang="en-US" b="1" dirty="0" err="1" smtClean="0">
                <a:latin typeface="Times New Roman"/>
                <a:cs typeface="Times New Roman"/>
              </a:rPr>
              <a:t>Pencatatannya</a:t>
            </a:r>
            <a:r>
              <a:rPr lang="en-US" b="1" dirty="0" smtClean="0">
                <a:latin typeface="Times New Roman"/>
                <a:cs typeface="Times New Roman"/>
              </a:rPr>
              <a:t> : 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	Goodwill	</a:t>
            </a:r>
            <a:r>
              <a:rPr lang="en-US" dirty="0" err="1" smtClean="0">
                <a:latin typeface="Times New Roman"/>
                <a:cs typeface="Times New Roman"/>
              </a:rPr>
              <a:t>Rp</a:t>
            </a:r>
            <a:r>
              <a:rPr lang="en-US" dirty="0" smtClean="0">
                <a:latin typeface="Times New Roman"/>
                <a:cs typeface="Times New Roman"/>
              </a:rPr>
              <a:t> 10.000.000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		Modal </a:t>
            </a:r>
            <a:r>
              <a:rPr lang="en-US" dirty="0" err="1" smtClean="0">
                <a:latin typeface="Times New Roman"/>
                <a:cs typeface="Times New Roman"/>
              </a:rPr>
              <a:t>Marudut</a:t>
            </a:r>
            <a:r>
              <a:rPr lang="en-US" dirty="0" smtClean="0">
                <a:latin typeface="Times New Roman"/>
                <a:cs typeface="Times New Roman"/>
              </a:rPr>
              <a:t>		     </a:t>
            </a:r>
            <a:r>
              <a:rPr lang="en-US" dirty="0" err="1" smtClean="0">
                <a:latin typeface="Times New Roman"/>
                <a:cs typeface="Times New Roman"/>
              </a:rPr>
              <a:t>Rp</a:t>
            </a:r>
            <a:r>
              <a:rPr lang="en-US" dirty="0" smtClean="0">
                <a:latin typeface="Times New Roman"/>
                <a:cs typeface="Times New Roman"/>
              </a:rPr>
              <a:t> 10.000.000</a:t>
            </a:r>
          </a:p>
          <a:p>
            <a:pPr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4" y="3984008"/>
          <a:ext cx="8786842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21"/>
                <a:gridCol w="43934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Pasiva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Kas</a:t>
                      </a:r>
                      <a:r>
                        <a:rPr lang="en-US" sz="2400" dirty="0" smtClean="0"/>
                        <a:t>            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90.000.000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Goodwill   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10.000.000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Modal </a:t>
                      </a:r>
                      <a:r>
                        <a:rPr lang="en-US" sz="2400" dirty="0" err="1" smtClean="0"/>
                        <a:t>Poltak</a:t>
                      </a:r>
                      <a:r>
                        <a:rPr lang="en-US" sz="2400" dirty="0" smtClean="0"/>
                        <a:t>          </a:t>
                      </a:r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 50.000.000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Modal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Marudut</a:t>
                      </a:r>
                      <a:r>
                        <a:rPr lang="en-US" sz="2400" baseline="0" dirty="0" smtClean="0"/>
                        <a:t>     </a:t>
                      </a:r>
                      <a:r>
                        <a:rPr lang="en-US" sz="2400" baseline="0" dirty="0" err="1" smtClean="0"/>
                        <a:t>Rp</a:t>
                      </a:r>
                      <a:r>
                        <a:rPr lang="en-US" sz="2400" baseline="0" dirty="0" smtClean="0"/>
                        <a:t> 50.000.000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100.000.000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r>
                        <a:rPr lang="en-US" sz="2400" b="1" dirty="0" smtClean="0"/>
                        <a:t>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100.000.000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71736" y="3253087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 </a:t>
            </a:r>
            <a:r>
              <a:rPr lang="en-US" sz="2400" b="1" dirty="0" err="1" smtClean="0"/>
              <a:t>Neraca</a:t>
            </a:r>
            <a:r>
              <a:rPr lang="en-US" sz="2400" b="1" dirty="0" smtClean="0"/>
              <a:t> FA.” POLMA “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err="1" smtClean="0"/>
              <a:t>Perhitungan:Metode</a:t>
            </a:r>
            <a:r>
              <a:rPr lang="en-US" b="1" u="sng" dirty="0" smtClean="0"/>
              <a:t> goodwill</a:t>
            </a:r>
          </a:p>
          <a:p>
            <a:pPr>
              <a:buNone/>
            </a:pPr>
            <a:r>
              <a:rPr lang="en-US" dirty="0" smtClean="0"/>
              <a:t>Modal yang </a:t>
            </a:r>
            <a:r>
              <a:rPr lang="en-US" dirty="0" err="1" smtClean="0"/>
              <a:t>disepakati</a:t>
            </a:r>
            <a:r>
              <a:rPr lang="en-US" dirty="0" smtClean="0"/>
              <a:t>		    </a:t>
            </a:r>
            <a:r>
              <a:rPr lang="en-US" dirty="0" err="1" smtClean="0"/>
              <a:t>Rp</a:t>
            </a:r>
            <a:r>
              <a:rPr lang="en-US" dirty="0" smtClean="0"/>
              <a:t> 100.000.000</a:t>
            </a:r>
          </a:p>
          <a:p>
            <a:pPr>
              <a:buNone/>
            </a:pPr>
            <a:r>
              <a:rPr lang="en-US" dirty="0" smtClean="0"/>
              <a:t>Modal Riel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Setoran</a:t>
            </a:r>
            <a:r>
              <a:rPr lang="en-US" dirty="0" smtClean="0"/>
              <a:t> </a:t>
            </a:r>
            <a:r>
              <a:rPr lang="en-US" dirty="0" err="1" smtClean="0"/>
              <a:t>Poltak</a:t>
            </a:r>
            <a:r>
              <a:rPr lang="en-US" dirty="0" smtClean="0"/>
              <a:t> 	</a:t>
            </a:r>
            <a:r>
              <a:rPr lang="en-US" dirty="0" err="1" smtClean="0"/>
              <a:t>Rp</a:t>
            </a:r>
            <a:r>
              <a:rPr lang="en-US" dirty="0" smtClean="0"/>
              <a:t> 50.000.000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Setoran</a:t>
            </a:r>
            <a:r>
              <a:rPr lang="en-US" dirty="0" smtClean="0"/>
              <a:t> </a:t>
            </a:r>
            <a:r>
              <a:rPr lang="en-US" dirty="0" err="1" smtClean="0"/>
              <a:t>Marudut</a:t>
            </a:r>
            <a:r>
              <a:rPr lang="en-US" dirty="0" smtClean="0"/>
              <a:t>	</a:t>
            </a:r>
            <a:r>
              <a:rPr lang="en-US" u="sng" dirty="0" err="1" smtClean="0"/>
              <a:t>Rp</a:t>
            </a:r>
            <a:r>
              <a:rPr lang="en-US" u="sng" dirty="0" smtClean="0"/>
              <a:t> 40.000.000</a:t>
            </a:r>
          </a:p>
          <a:p>
            <a:pPr>
              <a:buNone/>
            </a:pPr>
            <a:r>
              <a:rPr lang="en-US" dirty="0" smtClean="0"/>
              <a:t>Modal </a:t>
            </a:r>
            <a:r>
              <a:rPr lang="en-US" dirty="0" err="1" smtClean="0"/>
              <a:t>persekutuan</a:t>
            </a:r>
            <a:r>
              <a:rPr lang="en-US" dirty="0" smtClean="0"/>
              <a:t>			    (</a:t>
            </a:r>
            <a:r>
              <a:rPr lang="en-US" u="sng" dirty="0" err="1" smtClean="0"/>
              <a:t>Rp</a:t>
            </a:r>
            <a:r>
              <a:rPr lang="en-US" u="sng" dirty="0" smtClean="0"/>
              <a:t>  90.000.000)</a:t>
            </a:r>
          </a:p>
          <a:p>
            <a:pPr>
              <a:buNone/>
            </a:pPr>
            <a:r>
              <a:rPr lang="en-US" b="1" dirty="0" smtClean="0"/>
              <a:t>Goodwill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Marudut</a:t>
            </a:r>
            <a:r>
              <a:rPr lang="en-US" b="1" dirty="0" smtClean="0"/>
              <a:t>		     </a:t>
            </a:r>
            <a:r>
              <a:rPr lang="en-US" b="1" dirty="0" err="1" smtClean="0"/>
              <a:t>Rp</a:t>
            </a:r>
            <a:r>
              <a:rPr lang="en-US" b="1" dirty="0" smtClean="0"/>
              <a:t>   10.000.000</a:t>
            </a:r>
          </a:p>
          <a:p>
            <a:pPr>
              <a:buNone/>
            </a:pPr>
            <a:r>
              <a:rPr lang="en-US" dirty="0" smtClean="0"/>
              <a:t>               </a:t>
            </a:r>
            <a:endParaRPr lang="en-US" dirty="0"/>
          </a:p>
        </p:txBody>
      </p:sp>
      <p:pic>
        <p:nvPicPr>
          <p:cNvPr id="4" name="Picture 4" descr="http://1.bp.blogspot.com/-Iir5t54GbgQ/Tb_f620Jo7I/AAAAAAAAACI/fmKsLNaxkNw/s320/thinkpositi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4199957"/>
            <a:ext cx="4000496" cy="2515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2844" y="1247772"/>
          <a:ext cx="8786876" cy="2895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719"/>
                <a:gridCol w="2196719"/>
                <a:gridCol w="2196719"/>
                <a:gridCol w="2196719"/>
              </a:tblGrid>
              <a:tr h="1074177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Setoran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modal 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      (1)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Metode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Goodwill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             (2)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Besarnya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Goodwill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     (2 – 1)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07144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Poltak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50.000.000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50.000.000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</a:tr>
              <a:tr h="607144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Marudut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40.000.000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50.000.000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10.000.000</a:t>
                      </a:r>
                      <a:endParaRPr lang="en-US" sz="2400" dirty="0"/>
                    </a:p>
                  </a:txBody>
                  <a:tcPr/>
                </a:tc>
              </a:tr>
              <a:tr h="607144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Jumlah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90.000.000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100.000.000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10.000.000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24" y="214290"/>
            <a:ext cx="4857784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Perhitungan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metode</a:t>
            </a:r>
            <a:r>
              <a:rPr lang="en-US" sz="2800" b="1" dirty="0" smtClean="0"/>
              <a:t> Goodwill</a:t>
            </a:r>
            <a:endParaRPr lang="en-US" sz="2800" b="1" dirty="0"/>
          </a:p>
        </p:txBody>
      </p:sp>
      <p:pic>
        <p:nvPicPr>
          <p:cNvPr id="6" name="Picture 5" descr="http://t3.gstatic.com/images?q=tbn:ANd9GcR8ahj-1S16x94ZPkSqeZOUEC__no2cxlkR_MS4j30R_fLZOFLn_wVTkYc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572008"/>
            <a:ext cx="364333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latin typeface="Times New Roman"/>
                <a:cs typeface="Times New Roman"/>
              </a:rPr>
              <a:t>■ </a:t>
            </a:r>
            <a:r>
              <a:rPr lang="en-US" b="1" dirty="0" err="1" smtClean="0">
                <a:latin typeface="Times New Roman"/>
                <a:cs typeface="Times New Roman"/>
              </a:rPr>
              <a:t>Metode</a:t>
            </a:r>
            <a:r>
              <a:rPr lang="en-US" b="1" dirty="0" smtClean="0">
                <a:latin typeface="Times New Roman"/>
                <a:cs typeface="Times New Roman"/>
              </a:rPr>
              <a:t> Bonus</a:t>
            </a:r>
          </a:p>
          <a:p>
            <a:pPr>
              <a:buNone/>
            </a:pPr>
            <a:r>
              <a:rPr lang="en-US" dirty="0" err="1" smtClean="0"/>
              <a:t>Setoran</a:t>
            </a:r>
            <a:r>
              <a:rPr lang="en-US" dirty="0" smtClean="0"/>
              <a:t> </a:t>
            </a:r>
            <a:r>
              <a:rPr lang="de-DE" dirty="0" smtClean="0"/>
              <a:t>Poltak 		Rp   70.000.000 </a:t>
            </a:r>
          </a:p>
          <a:p>
            <a:pPr>
              <a:buNone/>
            </a:pPr>
            <a:r>
              <a:rPr lang="de-DE" dirty="0" smtClean="0"/>
              <a:t>Setoran Marudut         </a:t>
            </a:r>
            <a:r>
              <a:rPr lang="de-DE" u="sng" dirty="0" smtClean="0"/>
              <a:t>Rp   80.000.000</a:t>
            </a:r>
          </a:p>
          <a:p>
            <a:pPr>
              <a:buNone/>
            </a:pPr>
            <a:r>
              <a:rPr lang="de-DE" dirty="0" smtClean="0"/>
              <a:t>Modal Persekutuan     Rp 150.000.000</a:t>
            </a:r>
          </a:p>
          <a:p>
            <a:pPr>
              <a:buNone/>
            </a:pPr>
            <a:r>
              <a:rPr lang="de-DE" sz="2400" dirty="0" smtClean="0"/>
              <a:t>Disepakati kepentingan mereka sama-sama 50%</a:t>
            </a:r>
          </a:p>
          <a:p>
            <a:pPr>
              <a:buNone/>
            </a:pPr>
            <a:r>
              <a:rPr lang="en-US" sz="2400" dirty="0" err="1" smtClean="0"/>
              <a:t>Kepentingan</a:t>
            </a:r>
            <a:r>
              <a:rPr lang="en-US" sz="2400" dirty="0" smtClean="0"/>
              <a:t> </a:t>
            </a:r>
            <a:r>
              <a:rPr lang="en-US" sz="2400" dirty="0" err="1" smtClean="0"/>
              <a:t>Poltak</a:t>
            </a:r>
            <a:r>
              <a:rPr lang="en-US" sz="2400" dirty="0" smtClean="0"/>
              <a:t>      = 50% x </a:t>
            </a:r>
            <a:r>
              <a:rPr lang="en-US" sz="2400" dirty="0" err="1" smtClean="0"/>
              <a:t>Rp</a:t>
            </a:r>
            <a:r>
              <a:rPr lang="en-US" sz="2400" dirty="0" smtClean="0"/>
              <a:t> 150.000.000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75.000.000</a:t>
            </a:r>
          </a:p>
          <a:p>
            <a:pPr>
              <a:buNone/>
            </a:pPr>
            <a:r>
              <a:rPr lang="en-US" sz="2400" dirty="0" err="1" smtClean="0"/>
              <a:t>Kepentingan</a:t>
            </a:r>
            <a:r>
              <a:rPr lang="en-US" sz="2400" dirty="0" smtClean="0"/>
              <a:t> </a:t>
            </a:r>
            <a:r>
              <a:rPr lang="en-US" sz="2400" dirty="0" err="1" smtClean="0"/>
              <a:t>Marudut</a:t>
            </a:r>
            <a:r>
              <a:rPr lang="en-US" sz="2400" dirty="0" smtClean="0"/>
              <a:t> = 50% x </a:t>
            </a:r>
            <a:r>
              <a:rPr lang="en-US" sz="2400" dirty="0" err="1" smtClean="0"/>
              <a:t>Rp</a:t>
            </a:r>
            <a:r>
              <a:rPr lang="en-US" sz="2400" dirty="0" smtClean="0"/>
              <a:t> 150.000.000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75.000.000</a:t>
            </a:r>
          </a:p>
          <a:p>
            <a:pPr>
              <a:buNone/>
            </a:pPr>
            <a:r>
              <a:rPr lang="en-US" sz="2400" dirty="0" err="1" smtClean="0"/>
              <a:t>Setoran</a:t>
            </a:r>
            <a:r>
              <a:rPr lang="en-US" sz="2400" dirty="0" smtClean="0"/>
              <a:t> </a:t>
            </a:r>
            <a:r>
              <a:rPr lang="de-DE" sz="2400" dirty="0" smtClean="0"/>
              <a:t>Poltak 	Rp   70.000.000 </a:t>
            </a:r>
          </a:p>
          <a:p>
            <a:pPr>
              <a:buNone/>
            </a:pPr>
            <a:r>
              <a:rPr lang="de-DE" sz="2400" dirty="0" smtClean="0"/>
              <a:t>Kepentingan Poltak     </a:t>
            </a:r>
            <a:r>
              <a:rPr lang="de-DE" sz="2400" u="sng" dirty="0" smtClean="0"/>
              <a:t>Rp   75.000.000</a:t>
            </a:r>
          </a:p>
          <a:p>
            <a:pPr>
              <a:buNone/>
            </a:pPr>
            <a:r>
              <a:rPr lang="en-US" sz="2400" dirty="0" smtClean="0"/>
              <a:t>Bonus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Poltak</a:t>
            </a:r>
            <a:r>
              <a:rPr lang="en-US" sz="2400" dirty="0" smtClean="0"/>
              <a:t>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    5.000.000</a:t>
            </a:r>
          </a:p>
          <a:p>
            <a:pPr>
              <a:buNone/>
            </a:pPr>
            <a:r>
              <a:rPr lang="en-US" sz="2400" b="1" dirty="0" err="1" smtClean="0"/>
              <a:t>Pencatatan</a:t>
            </a:r>
            <a:r>
              <a:rPr lang="en-US" sz="2400" b="1" dirty="0" smtClean="0"/>
              <a:t>:</a:t>
            </a:r>
          </a:p>
          <a:p>
            <a:pPr>
              <a:buNone/>
            </a:pPr>
            <a:r>
              <a:rPr lang="en-US" sz="2400" b="1" dirty="0" smtClean="0"/>
              <a:t>	Modal </a:t>
            </a:r>
            <a:r>
              <a:rPr lang="en-US" sz="2400" b="1" dirty="0" err="1" smtClean="0"/>
              <a:t>Marudut</a:t>
            </a:r>
            <a:r>
              <a:rPr lang="en-US" sz="2400" b="1" dirty="0" smtClean="0"/>
              <a:t>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5.000.000</a:t>
            </a:r>
          </a:p>
          <a:p>
            <a:pPr>
              <a:buNone/>
            </a:pPr>
            <a:r>
              <a:rPr lang="en-US" sz="2400" b="1" dirty="0" smtClean="0"/>
              <a:t>		Modal </a:t>
            </a:r>
            <a:r>
              <a:rPr lang="en-US" sz="2400" b="1" dirty="0" err="1" smtClean="0"/>
              <a:t>Poltak</a:t>
            </a:r>
            <a:r>
              <a:rPr lang="en-US" sz="2400" b="1" dirty="0" smtClean="0"/>
              <a:t>			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5.000.000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www.shnews.co/foto_suplemen/27UTAMA--Audito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357166"/>
            <a:ext cx="20002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■ </a:t>
            </a:r>
            <a:r>
              <a:rPr lang="en-US" sz="2800" b="1" dirty="0" err="1" smtClean="0">
                <a:latin typeface="Times New Roman"/>
                <a:cs typeface="Times New Roman"/>
              </a:rPr>
              <a:t>Metode</a:t>
            </a:r>
            <a:r>
              <a:rPr lang="en-US" sz="2800" b="1" dirty="0" smtClean="0">
                <a:latin typeface="Times New Roman"/>
                <a:cs typeface="Times New Roman"/>
              </a:rPr>
              <a:t> Goodwill</a:t>
            </a:r>
          </a:p>
          <a:p>
            <a:pPr>
              <a:buNone/>
            </a:pPr>
            <a:r>
              <a:rPr lang="en-US" sz="2400" dirty="0" smtClean="0"/>
              <a:t>Modal </a:t>
            </a:r>
            <a:r>
              <a:rPr lang="en-US" sz="2400" dirty="0" err="1" smtClean="0"/>
              <a:t>persekutuan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disepakati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80.000.000 : 50% =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                        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160.000.000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Modal Riel ; </a:t>
            </a:r>
            <a:r>
              <a:rPr lang="en-US" sz="2400" dirty="0" err="1" smtClean="0"/>
              <a:t>Setoran</a:t>
            </a:r>
            <a:r>
              <a:rPr lang="en-US" sz="2400" dirty="0" smtClean="0"/>
              <a:t> </a:t>
            </a:r>
            <a:r>
              <a:rPr lang="de-DE" sz="2400" dirty="0" smtClean="0"/>
              <a:t>Poltak 		Rp   70.000.000 </a:t>
            </a:r>
          </a:p>
          <a:p>
            <a:pPr>
              <a:buNone/>
            </a:pPr>
            <a:r>
              <a:rPr lang="de-DE" sz="2400" dirty="0" smtClean="0"/>
              <a:t>                       Setoran Marudut             </a:t>
            </a:r>
            <a:r>
              <a:rPr lang="de-DE" sz="2400" u="sng" dirty="0" smtClean="0"/>
              <a:t>Rp   80.000.000</a:t>
            </a:r>
          </a:p>
          <a:p>
            <a:pPr>
              <a:buNone/>
            </a:pPr>
            <a:r>
              <a:rPr lang="de-DE" sz="2400" dirty="0" smtClean="0"/>
              <a:t>Modal Persekutuan                                                              </a:t>
            </a:r>
            <a:r>
              <a:rPr lang="de-DE" sz="2400" u="sng" dirty="0" smtClean="0"/>
              <a:t>(Rp 150.000.000)</a:t>
            </a:r>
          </a:p>
          <a:p>
            <a:pPr>
              <a:buNone/>
            </a:pPr>
            <a:r>
              <a:rPr lang="de-DE" sz="2400" b="1" dirty="0" smtClean="0"/>
              <a:t>Goodwill untuk Poltak			                  Rp   10.000.000</a:t>
            </a:r>
          </a:p>
          <a:p>
            <a:pPr>
              <a:buNone/>
            </a:pPr>
            <a:r>
              <a:rPr lang="de-DE" sz="2400" b="1" dirty="0" smtClean="0"/>
              <a:t>Jurnalnya: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Kas</a:t>
            </a:r>
            <a:r>
              <a:rPr lang="en-US" sz="2400" dirty="0" smtClean="0"/>
              <a:t>                         </a:t>
            </a:r>
            <a:r>
              <a:rPr lang="en-US" sz="2400" dirty="0" err="1" smtClean="0"/>
              <a:t>Rp</a:t>
            </a:r>
            <a:r>
              <a:rPr lang="en-US" sz="2400" dirty="0" smtClean="0"/>
              <a:t> 25.000.000,-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Bangunan</a:t>
            </a:r>
            <a:r>
              <a:rPr lang="en-US" sz="2400" dirty="0" smtClean="0"/>
              <a:t>             </a:t>
            </a:r>
            <a:r>
              <a:rPr lang="en-US" sz="2400" dirty="0" err="1" smtClean="0"/>
              <a:t>Rp</a:t>
            </a:r>
            <a:r>
              <a:rPr lang="en-US" sz="2400" dirty="0" smtClean="0"/>
              <a:t> 45.000.000,-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Peralatan</a:t>
            </a:r>
            <a:r>
              <a:rPr lang="en-US" sz="2400" dirty="0" smtClean="0"/>
              <a:t>	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80.000.000,-  </a:t>
            </a:r>
          </a:p>
          <a:p>
            <a:pPr>
              <a:buNone/>
            </a:pPr>
            <a:r>
              <a:rPr lang="en-US" sz="2400" dirty="0" smtClean="0"/>
              <a:t>	Goodwill	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10.000.000,-                                                   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it-IT" sz="2400" dirty="0" smtClean="0"/>
              <a:t>Modal Poltak                               Rp  80.000.000,-     </a:t>
            </a:r>
            <a:endParaRPr lang="en-US" sz="2400" dirty="0" smtClean="0"/>
          </a:p>
          <a:p>
            <a:pPr>
              <a:buNone/>
            </a:pPr>
            <a:r>
              <a:rPr lang="it-IT" sz="2400" dirty="0" smtClean="0"/>
              <a:t>		</a:t>
            </a:r>
            <a:r>
              <a:rPr lang="de-DE" sz="2400" dirty="0" smtClean="0"/>
              <a:t>Modal Marudut                          Rp  80.000.000,-</a:t>
            </a:r>
          </a:p>
          <a:p>
            <a:pPr>
              <a:buNone/>
            </a:pPr>
            <a:r>
              <a:rPr lang="de-DE" sz="2400" dirty="0" smtClean="0"/>
              <a:t> </a:t>
            </a:r>
            <a:endParaRPr lang="en-US" sz="2400" dirty="0" smtClean="0"/>
          </a:p>
          <a:p>
            <a:pPr>
              <a:buNone/>
            </a:pPr>
            <a:endParaRPr lang="de-DE" sz="2400" b="1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3" descr="http://t3.gstatic.com/images?q=tbn:ANd9GcRv2XTT-ADHqRFgo7dE9TfSiEkzXrFquOEa57ivN7eTjrNTpkYU_7pwt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143380"/>
            <a:ext cx="1928826" cy="1928826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1214478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071602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642974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129581"/>
            <a:ext cx="1714512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LATIHAN</a:t>
            </a:r>
            <a:endParaRPr lang="en-US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0" y="785794"/>
            <a:ext cx="9144000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de-DE" sz="2400" dirty="0" smtClean="0"/>
              <a:t>Lambok dan Martua sepakat untuk mendirikan persekutuan </a:t>
            </a:r>
          </a:p>
          <a:p>
            <a:pPr>
              <a:buNone/>
            </a:pPr>
            <a:r>
              <a:rPr lang="de-DE" sz="2400" dirty="0" smtClean="0"/>
              <a:t>FA.“LAM MARTUA“ dengan Investasi awal  masing-masing berupa :</a:t>
            </a:r>
          </a:p>
          <a:p>
            <a:pPr>
              <a:buNone/>
            </a:pPr>
            <a:r>
              <a:rPr lang="de-DE" sz="2400" dirty="0" smtClean="0"/>
              <a:t>	</a:t>
            </a:r>
            <a:r>
              <a:rPr lang="de-DE" sz="2400" b="1" dirty="0" smtClean="0"/>
              <a:t>		             Lambok		    Martua</a:t>
            </a:r>
          </a:p>
          <a:p>
            <a:pPr>
              <a:buNone/>
            </a:pPr>
            <a:r>
              <a:rPr lang="de-DE" sz="2400" dirty="0" smtClean="0"/>
              <a:t>Kas                	                    Rp    40.000.000                Rp 30.000.000</a:t>
            </a:r>
          </a:p>
          <a:p>
            <a:pPr>
              <a:buNone/>
            </a:pPr>
            <a:r>
              <a:rPr lang="de-DE" sz="2400" dirty="0" smtClean="0"/>
              <a:t>Bangunan                             Rp 100.000.000                             -</a:t>
            </a:r>
          </a:p>
          <a:p>
            <a:pPr>
              <a:buNone/>
            </a:pPr>
            <a:r>
              <a:rPr lang="de-DE" sz="2400" dirty="0" smtClean="0"/>
              <a:t>Peralatan 	                                  -                              Rp 50.000.000</a:t>
            </a:r>
          </a:p>
          <a:p>
            <a:pPr>
              <a:buNone/>
            </a:pPr>
            <a:r>
              <a:rPr lang="de-DE" sz="2400" dirty="0" smtClean="0"/>
              <a:t>Kenderaan			       -                              Rp 90.000.000</a:t>
            </a:r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r>
              <a:rPr lang="de-DE" sz="2400" b="1" dirty="0" smtClean="0"/>
              <a:t>Diminta :</a:t>
            </a:r>
          </a:p>
          <a:p>
            <a:pPr>
              <a:buNone/>
            </a:pPr>
            <a:r>
              <a:rPr lang="de-DE" sz="2400" dirty="0" smtClean="0"/>
              <a:t>1.Catatlah investasi tersebut dan buat neracanya</a:t>
            </a:r>
          </a:p>
          <a:p>
            <a:pPr>
              <a:buNone/>
            </a:pPr>
            <a:r>
              <a:rPr lang="de-DE" sz="2400" dirty="0" smtClean="0"/>
              <a:t>2.Catatlah investasi tersebut dengan metode bonus dan metode </a:t>
            </a:r>
          </a:p>
          <a:p>
            <a:pPr>
              <a:buNone/>
            </a:pPr>
            <a:r>
              <a:rPr lang="de-DE" sz="2400" dirty="0" smtClean="0"/>
              <a:t>    goodwill dan buat neracanya				                </a:t>
            </a:r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0" name="Picture 9" descr="http://t2.gstatic.com/images?q=tbn:ANd9GcThkGPyumNlqX2skvboQVXo2t-_zUhgKXdAAPOpbKGoHijcagCzHxUZ_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929198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5857884" cy="1214446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en-US" sz="2400" b="1" u="sng" dirty="0" smtClean="0">
                <a:solidFill>
                  <a:srgbClr val="7030A0"/>
                </a:solidFill>
              </a:rPr>
              <a:t>B. MELANJUTKAN USAHA PERSEORANGAN</a:t>
            </a:r>
            <a:br>
              <a:rPr lang="en-US" sz="2400" b="1" u="sng" dirty="0" smtClean="0">
                <a:solidFill>
                  <a:srgbClr val="7030A0"/>
                </a:solidFill>
              </a:rPr>
            </a:br>
            <a:r>
              <a:rPr lang="en-US" sz="2400" b="1" dirty="0" smtClean="0"/>
              <a:t>1.Menggunakan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lama</a:t>
            </a:r>
            <a:br>
              <a:rPr lang="en-US" sz="2400" b="1" dirty="0" smtClean="0"/>
            </a:br>
            <a:r>
              <a:rPr lang="en-US" sz="2400" b="1" dirty="0" smtClean="0"/>
              <a:t>2.Menggunakan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baru</a:t>
            </a: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endParaRPr lang="en-US" sz="24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0" y="1779148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/>
              <a:t>Bony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Bona </a:t>
            </a:r>
            <a:r>
              <a:rPr lang="en-US" sz="2000" b="1" dirty="0" err="1" smtClean="0"/>
              <a:t>sepakat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membentuk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persekutuan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Selama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ini</a:t>
            </a:r>
            <a:r>
              <a:rPr lang="en-US" sz="2000" b="1" dirty="0" smtClean="0"/>
              <a:t> Bony </a:t>
            </a:r>
            <a:r>
              <a:rPr lang="en-US" sz="2000" b="1" dirty="0" err="1" smtClean="0"/>
              <a:t>telah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mengelola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usaha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perseorangan,sedangkan</a:t>
            </a:r>
            <a:r>
              <a:rPr lang="en-US" sz="2000" b="1" dirty="0" smtClean="0"/>
              <a:t> Bona </a:t>
            </a:r>
            <a:r>
              <a:rPr lang="en-US" sz="2000" b="1" dirty="0" err="1" smtClean="0"/>
              <a:t>menyerahkan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tunai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sebesar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000" b="1" dirty="0" err="1" smtClean="0"/>
              <a:t>Rp</a:t>
            </a:r>
            <a:r>
              <a:rPr lang="en-US" sz="2000" b="1" dirty="0" smtClean="0"/>
              <a:t> 260.  </a:t>
            </a:r>
            <a:r>
              <a:rPr lang="en-US" sz="2000" b="1" dirty="0" err="1" smtClean="0"/>
              <a:t>Berikut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adalah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neraca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perusahaan</a:t>
            </a:r>
            <a:r>
              <a:rPr lang="en-US" sz="2000" b="1" dirty="0" smtClean="0"/>
              <a:t> Bony. (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jutaan</a:t>
            </a:r>
            <a:r>
              <a:rPr lang="en-US" sz="2000" b="1" dirty="0" smtClean="0"/>
              <a:t> rupiah)</a:t>
            </a:r>
          </a:p>
          <a:p>
            <a:pPr>
              <a:buNone/>
            </a:pP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4282" y="3857628"/>
          <a:ext cx="8715436" cy="2071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380942">
                <a:tc>
                  <a:txBody>
                    <a:bodyPr/>
                    <a:lstStyle/>
                    <a:p>
                      <a:r>
                        <a:rPr lang="en-US" dirty="0" smtClean="0"/>
                        <a:t>AKTIVA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PASIVA</a:t>
                      </a:r>
                      <a:endParaRPr lang="en-US" dirty="0"/>
                    </a:p>
                  </a:txBody>
                  <a:tcPr/>
                </a:tc>
              </a:tr>
              <a:tr h="1033242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Kas</a:t>
                      </a:r>
                      <a:r>
                        <a:rPr lang="en-US" sz="2000" b="1" dirty="0" smtClean="0"/>
                        <a:t>                                   </a:t>
                      </a:r>
                      <a:r>
                        <a:rPr lang="en-US" sz="2000" b="1" baseline="0" dirty="0" smtClean="0"/>
                        <a:t>           </a:t>
                      </a:r>
                      <a:r>
                        <a:rPr lang="en-US" sz="2000" b="1" baseline="0" dirty="0" err="1" smtClean="0"/>
                        <a:t>Rp</a:t>
                      </a:r>
                      <a:r>
                        <a:rPr lang="en-US" sz="2000" b="1" baseline="0" dirty="0" smtClean="0"/>
                        <a:t>   50</a:t>
                      </a:r>
                      <a:endParaRPr lang="en-US" sz="2000" b="1" dirty="0" smtClean="0"/>
                    </a:p>
                    <a:p>
                      <a:r>
                        <a:rPr lang="en-US" sz="2000" b="1" dirty="0" err="1" smtClean="0"/>
                        <a:t>Piutan</a:t>
                      </a:r>
                      <a:r>
                        <a:rPr lang="en-US" sz="2000" b="1" baseline="0" dirty="0" err="1" smtClean="0"/>
                        <a:t>g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baseline="0" dirty="0" err="1" smtClean="0"/>
                        <a:t>usaha</a:t>
                      </a:r>
                      <a:r>
                        <a:rPr lang="en-US" sz="2000" b="1" baseline="0" dirty="0" smtClean="0"/>
                        <a:t>                          </a:t>
                      </a:r>
                      <a:r>
                        <a:rPr lang="en-US" sz="2000" b="1" baseline="0" dirty="0" err="1" smtClean="0"/>
                        <a:t>Rp</a:t>
                      </a:r>
                      <a:r>
                        <a:rPr lang="en-US" sz="2000" b="1" baseline="0" dirty="0" smtClean="0"/>
                        <a:t> 300</a:t>
                      </a:r>
                    </a:p>
                    <a:p>
                      <a:r>
                        <a:rPr lang="en-US" sz="2000" b="1" baseline="0" dirty="0" err="1" smtClean="0"/>
                        <a:t>Persediaan</a:t>
                      </a:r>
                      <a:r>
                        <a:rPr lang="en-US" sz="2000" b="1" baseline="0" dirty="0" smtClean="0"/>
                        <a:t> BD                          </a:t>
                      </a:r>
                      <a:r>
                        <a:rPr lang="en-US" sz="2000" b="1" u="sng" baseline="0" dirty="0" err="1" smtClean="0"/>
                        <a:t>Rp</a:t>
                      </a:r>
                      <a:r>
                        <a:rPr lang="en-US" sz="2000" b="1" u="sng" baseline="0" dirty="0" smtClean="0"/>
                        <a:t> 250 </a:t>
                      </a:r>
                      <a:r>
                        <a:rPr lang="en-US" sz="2000" b="1" baseline="0" dirty="0" smtClean="0"/>
                        <a:t>             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Utang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usaha</a:t>
                      </a:r>
                      <a:r>
                        <a:rPr lang="en-US" sz="2000" b="1" dirty="0" smtClean="0"/>
                        <a:t>                         </a:t>
                      </a:r>
                      <a:r>
                        <a:rPr lang="en-US" sz="2000" b="1" dirty="0" err="1" smtClean="0"/>
                        <a:t>Rp</a:t>
                      </a:r>
                      <a:r>
                        <a:rPr lang="en-US" sz="2000" b="1" dirty="0" smtClean="0"/>
                        <a:t> 100</a:t>
                      </a:r>
                    </a:p>
                    <a:p>
                      <a:endParaRPr lang="en-US" sz="2000" b="1" dirty="0" smtClean="0"/>
                    </a:p>
                    <a:p>
                      <a:r>
                        <a:rPr lang="en-US" sz="2000" b="1" dirty="0" smtClean="0"/>
                        <a:t>Modal Bony                          </a:t>
                      </a:r>
                      <a:r>
                        <a:rPr lang="en-US" sz="2000" b="1" u="sng" dirty="0" err="1" smtClean="0"/>
                        <a:t>Rp</a:t>
                      </a:r>
                      <a:r>
                        <a:rPr lang="en-US" sz="2000" b="1" u="sng" dirty="0" smtClean="0"/>
                        <a:t> 500</a:t>
                      </a:r>
                      <a:endParaRPr lang="en-US" sz="2000" b="1" u="sng" dirty="0"/>
                    </a:p>
                  </a:txBody>
                  <a:tcPr/>
                </a:tc>
              </a:tr>
              <a:tr h="657518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Total </a:t>
                      </a:r>
                      <a:r>
                        <a:rPr lang="en-US" sz="1800" b="1" dirty="0" err="1" smtClean="0"/>
                        <a:t>Aktiva</a:t>
                      </a:r>
                      <a:r>
                        <a:rPr lang="en-US" sz="1800" b="1" dirty="0" smtClean="0"/>
                        <a:t>                                    </a:t>
                      </a:r>
                      <a:r>
                        <a:rPr lang="en-US" sz="1800" b="1" u="sng" dirty="0" err="1" smtClean="0"/>
                        <a:t>Rp</a:t>
                      </a:r>
                      <a:r>
                        <a:rPr lang="en-US" sz="1800" b="1" u="sng" dirty="0" smtClean="0"/>
                        <a:t> 600</a:t>
                      </a:r>
                      <a:endParaRPr lang="en-US" sz="1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Total </a:t>
                      </a:r>
                      <a:r>
                        <a:rPr lang="en-US" sz="1800" b="1" dirty="0" err="1" smtClean="0"/>
                        <a:t>Pasiva</a:t>
                      </a:r>
                      <a:r>
                        <a:rPr lang="en-US" sz="1800" b="1" dirty="0" smtClean="0"/>
                        <a:t>                                </a:t>
                      </a:r>
                      <a:r>
                        <a:rPr lang="en-US" sz="1800" b="1" dirty="0" err="1" smtClean="0"/>
                        <a:t>Rp</a:t>
                      </a:r>
                      <a:r>
                        <a:rPr lang="en-US" sz="1800" b="1" dirty="0" smtClean="0"/>
                        <a:t> 600</a:t>
                      </a:r>
                    </a:p>
                    <a:p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71802" y="2857496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UD. Bony</a:t>
            </a:r>
          </a:p>
          <a:p>
            <a:pPr algn="ctr"/>
            <a:r>
              <a:rPr lang="en-US" b="1" dirty="0" err="1" smtClean="0"/>
              <a:t>Neraca</a:t>
            </a:r>
            <a:endParaRPr lang="en-US" b="1" dirty="0" smtClean="0"/>
          </a:p>
          <a:p>
            <a:pPr algn="ctr"/>
            <a:r>
              <a:rPr lang="en-US" b="1" dirty="0" smtClean="0"/>
              <a:t>31 </a:t>
            </a:r>
            <a:r>
              <a:rPr lang="en-US" b="1" dirty="0" err="1" smtClean="0"/>
              <a:t>Desember</a:t>
            </a:r>
            <a:r>
              <a:rPr lang="en-US" b="1" dirty="0" smtClean="0"/>
              <a:t> 2010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135729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■ </a:t>
            </a:r>
            <a:r>
              <a:rPr lang="en-US" sz="2400" b="1" dirty="0" err="1" smtClean="0">
                <a:latin typeface="Times New Roman"/>
                <a:cs typeface="Times New Roman"/>
              </a:rPr>
              <a:t>Menggunakan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buku</a:t>
            </a:r>
            <a:r>
              <a:rPr lang="en-US" sz="2400" b="1" dirty="0" smtClean="0">
                <a:latin typeface="Times New Roman"/>
                <a:cs typeface="Times New Roman"/>
              </a:rPr>
              <a:t> lama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785794"/>
            <a:ext cx="6786610" cy="4357718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latin typeface="Times New Roman"/>
                <a:cs typeface="Times New Roman"/>
              </a:rPr>
              <a:t>Dalam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hal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bergabungnya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sekutu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atau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err="1" smtClean="0">
                <a:latin typeface="Times New Roman"/>
                <a:cs typeface="Times New Roman"/>
              </a:rPr>
              <a:t>persekutuan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dirty="0" err="1" smtClean="0">
                <a:latin typeface="Times New Roman"/>
                <a:cs typeface="Times New Roman"/>
              </a:rPr>
              <a:t>ada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dua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hal</a:t>
            </a:r>
            <a:r>
              <a:rPr lang="en-US" dirty="0" smtClean="0">
                <a:latin typeface="Times New Roman"/>
                <a:cs typeface="Times New Roman"/>
              </a:rPr>
              <a:t> yang </a:t>
            </a:r>
            <a:r>
              <a:rPr lang="en-US" dirty="0" err="1" smtClean="0">
                <a:latin typeface="Times New Roman"/>
                <a:cs typeface="Times New Roman"/>
              </a:rPr>
              <a:t>perlu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err="1" smtClean="0">
                <a:latin typeface="Times New Roman"/>
                <a:cs typeface="Times New Roman"/>
              </a:rPr>
              <a:t>diperhatikan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1.TIDAK DILAKUKAN  REVALUASI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2.DILAKUKAN REVALUASI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   </a:t>
            </a:r>
            <a:r>
              <a:rPr lang="en-US" dirty="0" err="1" smtClean="0">
                <a:latin typeface="Times New Roman"/>
                <a:cs typeface="Times New Roman"/>
              </a:rPr>
              <a:t>Atas</a:t>
            </a:r>
            <a:r>
              <a:rPr lang="en-US" dirty="0" smtClean="0">
                <a:latin typeface="Times New Roman"/>
                <a:cs typeface="Times New Roman"/>
              </a:rPr>
              <a:t> assets </a:t>
            </a:r>
            <a:r>
              <a:rPr lang="en-US" dirty="0" err="1" smtClean="0">
                <a:latin typeface="Times New Roman"/>
                <a:cs typeface="Times New Roman"/>
              </a:rPr>
              <a:t>dan</a:t>
            </a:r>
            <a:r>
              <a:rPr lang="en-US" dirty="0" smtClean="0">
                <a:latin typeface="Times New Roman"/>
                <a:cs typeface="Times New Roman"/>
              </a:rPr>
              <a:t> liabilities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/>
              <a:t>1.TIDAK ADA REVALUASI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►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Ayat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jurnal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pendirian</a:t>
            </a:r>
            <a:endParaRPr lang="en-US" sz="2800" b="1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b="1" u="sng" dirty="0" err="1" smtClean="0">
                <a:latin typeface="Times New Roman"/>
                <a:cs typeface="Times New Roman"/>
              </a:rPr>
              <a:t>Buku</a:t>
            </a:r>
            <a:r>
              <a:rPr lang="en-US" sz="2800" b="1" u="sng" dirty="0" smtClean="0">
                <a:latin typeface="Times New Roman"/>
                <a:cs typeface="Times New Roman"/>
              </a:rPr>
              <a:t> Bony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dipakai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sebagai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buku</a:t>
            </a:r>
            <a:r>
              <a:rPr lang="en-US" sz="2800" b="1" u="sng" dirty="0" smtClean="0">
                <a:latin typeface="Times New Roman"/>
                <a:cs typeface="Times New Roman"/>
              </a:rPr>
              <a:t> firma</a:t>
            </a:r>
          </a:p>
          <a:p>
            <a:pPr marL="457200" indent="-457200">
              <a:buNone/>
            </a:pPr>
            <a:r>
              <a:rPr lang="en-US" sz="28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1.Mencatat </a:t>
            </a:r>
            <a:r>
              <a:rPr lang="en-US" sz="2800" b="1" u="sng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kepentingan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Bony</a:t>
            </a:r>
          </a:p>
          <a:p>
            <a:pPr marL="457200" indent="-45720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Kas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50</a:t>
            </a:r>
          </a:p>
          <a:p>
            <a:pPr marL="457200" indent="-45720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Piutang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usaha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300</a:t>
            </a:r>
          </a:p>
          <a:p>
            <a:pPr marL="457200" indent="-45720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Persediaan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BD 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250</a:t>
            </a:r>
          </a:p>
          <a:p>
            <a:pPr marL="457200" indent="-45720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Utang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usaha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100</a:t>
            </a:r>
          </a:p>
          <a:p>
            <a:pPr marL="457200" indent="-45720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Modal Bony		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500		</a:t>
            </a:r>
          </a:p>
          <a:p>
            <a:pPr marL="457200" indent="-457200">
              <a:buNone/>
            </a:pPr>
            <a:endParaRPr lang="en-US" sz="2800" b="1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800" b="1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2.Mencatat </a:t>
            </a:r>
            <a:r>
              <a:rPr lang="en-US" sz="2800" b="1" u="sng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investasi</a:t>
            </a:r>
            <a:r>
              <a:rPr lang="en-US" sz="2800" b="1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 Bona</a:t>
            </a:r>
          </a:p>
          <a:p>
            <a:pPr marL="457200" indent="-457200"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Kas</a:t>
            </a: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260 </a:t>
            </a:r>
          </a:p>
          <a:p>
            <a:pPr marL="457200" indent="-457200"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Modal Bona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260</a:t>
            </a:r>
            <a:endParaRPr lang="en-US" sz="28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</a:p>
          <a:p>
            <a:pPr marL="457200" indent="-457200">
              <a:buNone/>
            </a:pP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b="1" dirty="0" smtClean="0"/>
              <a:t>C. </a:t>
            </a:r>
            <a:r>
              <a:rPr lang="en-US" sz="3400" b="1" dirty="0" err="1" smtClean="0"/>
              <a:t>Ketentuan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dalam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Perjanjian</a:t>
            </a:r>
            <a:r>
              <a:rPr lang="en-US" sz="3400" b="1" dirty="0" smtClean="0"/>
              <a:t>   </a:t>
            </a:r>
          </a:p>
          <a:p>
            <a:pPr>
              <a:buNone/>
            </a:pPr>
            <a:r>
              <a:rPr lang="en-US" sz="3400" b="1" dirty="0" smtClean="0"/>
              <a:t>    Persekutuan </a:t>
            </a:r>
          </a:p>
          <a:p>
            <a:pPr>
              <a:buNone/>
            </a:pPr>
            <a:r>
              <a:rPr lang="en-US" sz="2900" dirty="0" smtClean="0"/>
              <a:t>    </a:t>
            </a:r>
            <a:r>
              <a:rPr lang="en-US" sz="2900" dirty="0" err="1" smtClean="0"/>
              <a:t>Perjanjian</a:t>
            </a:r>
            <a:r>
              <a:rPr lang="en-US" sz="2900" dirty="0" smtClean="0"/>
              <a:t> </a:t>
            </a:r>
            <a:r>
              <a:rPr lang="en-US" sz="2900" dirty="0" err="1" smtClean="0"/>
              <a:t>persekutuan</a:t>
            </a:r>
            <a:r>
              <a:rPr lang="en-US" sz="2900" dirty="0" smtClean="0"/>
              <a:t> </a:t>
            </a:r>
            <a:r>
              <a:rPr lang="en-US" sz="2900" dirty="0" err="1" smtClean="0"/>
              <a:t>akan</a:t>
            </a:r>
            <a:r>
              <a:rPr lang="en-US" sz="2900" dirty="0" smtClean="0"/>
              <a:t> </a:t>
            </a:r>
            <a:r>
              <a:rPr lang="en-US" sz="2900" dirty="0" err="1" smtClean="0"/>
              <a:t>berisi</a:t>
            </a:r>
            <a:r>
              <a:rPr lang="en-US" sz="2900" dirty="0" smtClean="0"/>
              <a:t> </a:t>
            </a:r>
            <a:r>
              <a:rPr lang="en-US" sz="2900" dirty="0" err="1" smtClean="0"/>
              <a:t>ketentuan-ketentuan</a:t>
            </a:r>
            <a:r>
              <a:rPr lang="en-US" sz="2900" dirty="0" smtClean="0"/>
              <a:t> yang </a:t>
            </a:r>
            <a:r>
              <a:rPr lang="en-US" sz="2900" dirty="0" err="1" smtClean="0"/>
              <a:t>disepakati</a:t>
            </a:r>
            <a:r>
              <a:rPr lang="en-US" sz="2900" dirty="0" smtClean="0"/>
              <a:t> </a:t>
            </a:r>
            <a:r>
              <a:rPr lang="en-US" sz="2900" dirty="0" err="1" smtClean="0"/>
              <a:t>oleh</a:t>
            </a:r>
            <a:r>
              <a:rPr lang="en-US" sz="2900" dirty="0" smtClean="0"/>
              <a:t> </a:t>
            </a:r>
            <a:r>
              <a:rPr lang="en-US" sz="2900" dirty="0" err="1" smtClean="0"/>
              <a:t>para</a:t>
            </a:r>
            <a:r>
              <a:rPr lang="en-US" sz="2900" dirty="0" smtClean="0"/>
              <a:t> </a:t>
            </a:r>
            <a:r>
              <a:rPr lang="en-US" sz="2900" dirty="0" err="1" smtClean="0"/>
              <a:t>sekutu</a:t>
            </a:r>
            <a:r>
              <a:rPr lang="en-US" sz="2900" dirty="0" smtClean="0"/>
              <a:t> </a:t>
            </a:r>
            <a:r>
              <a:rPr lang="en-US" sz="2900" dirty="0" err="1" smtClean="0"/>
              <a:t>mengenai</a:t>
            </a:r>
            <a:r>
              <a:rPr lang="en-US" sz="2900" dirty="0" smtClean="0"/>
              <a:t> </a:t>
            </a:r>
            <a:r>
              <a:rPr lang="en-US" sz="2900" dirty="0" err="1" smtClean="0"/>
              <a:t>segala</a:t>
            </a:r>
            <a:r>
              <a:rPr lang="en-US" sz="2900" dirty="0" smtClean="0"/>
              <a:t> </a:t>
            </a:r>
            <a:r>
              <a:rPr lang="en-US" sz="2900" dirty="0" err="1" smtClean="0"/>
              <a:t>sesuatu</a:t>
            </a:r>
            <a:r>
              <a:rPr lang="en-US" sz="2900" dirty="0" smtClean="0"/>
              <a:t> yang </a:t>
            </a:r>
            <a:r>
              <a:rPr lang="en-US" sz="2900" dirty="0" err="1" smtClean="0"/>
              <a:t>berhubungan</a:t>
            </a:r>
            <a:r>
              <a:rPr lang="en-US" sz="2900" dirty="0" smtClean="0"/>
              <a:t> </a:t>
            </a:r>
            <a:r>
              <a:rPr lang="en-US" sz="2900" dirty="0" err="1" smtClean="0"/>
              <a:t>dengan</a:t>
            </a:r>
            <a:r>
              <a:rPr lang="en-US" sz="2900" dirty="0" smtClean="0"/>
              <a:t> </a:t>
            </a:r>
            <a:r>
              <a:rPr lang="en-US" sz="2900" dirty="0" err="1" smtClean="0"/>
              <a:t>kehidupan</a:t>
            </a:r>
            <a:r>
              <a:rPr lang="en-US" sz="2900" dirty="0" smtClean="0"/>
              <a:t> </a:t>
            </a:r>
            <a:r>
              <a:rPr lang="en-US" sz="2900" dirty="0" err="1" smtClean="0"/>
              <a:t>persekutuan</a:t>
            </a:r>
            <a:r>
              <a:rPr lang="en-US" sz="2900" dirty="0" smtClean="0"/>
              <a:t> </a:t>
            </a:r>
            <a:r>
              <a:rPr lang="en-US" sz="2900" dirty="0" err="1" smtClean="0"/>
              <a:t>sampai</a:t>
            </a:r>
            <a:r>
              <a:rPr lang="en-US" sz="2900" dirty="0" smtClean="0"/>
              <a:t> </a:t>
            </a:r>
            <a:r>
              <a:rPr lang="en-US" sz="2900" dirty="0" err="1" smtClean="0"/>
              <a:t>pembubarannya</a:t>
            </a:r>
            <a:r>
              <a:rPr lang="en-US" sz="2900" dirty="0" smtClean="0"/>
              <a:t>.</a:t>
            </a:r>
          </a:p>
          <a:p>
            <a:pPr>
              <a:buNone/>
            </a:pPr>
            <a:endParaRPr lang="en-US" sz="2900" dirty="0" smtClean="0"/>
          </a:p>
          <a:p>
            <a:pPr>
              <a:buNone/>
            </a:pPr>
            <a:r>
              <a:rPr lang="en-US" sz="2900" dirty="0" smtClean="0"/>
              <a:t> </a:t>
            </a:r>
          </a:p>
          <a:p>
            <a:pPr>
              <a:buNone/>
            </a:pPr>
            <a:r>
              <a:rPr lang="en-US" sz="2900" dirty="0" smtClean="0"/>
              <a:t>	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http://t2.gstatic.com/images?q=tbn:ANd9GcQXLlE8vfkIvbRettUlMV-5MMcLrf56jCrXQvobSNjYD1aOWFXSV066OG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876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2.bp.blogspot.com/_to3-dQx0lU8/RsWps3IHHlI/AAAAAAAAAEc/J-z-hpAWdFs/s200/childrenoftheworld-73664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876"/>
            <a:ext cx="350997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2071670" y="642918"/>
            <a:ext cx="4143404" cy="155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800" b="1" dirty="0" smtClean="0"/>
              <a:t>Firma. </a:t>
            </a:r>
            <a:r>
              <a:rPr lang="en-US" sz="2800" b="1" dirty="0" err="1" smtClean="0"/>
              <a:t>Bobo</a:t>
            </a:r>
            <a:endParaRPr lang="en-US" sz="2800" b="1" dirty="0" smtClean="0"/>
          </a:p>
          <a:p>
            <a:pPr algn="ctr">
              <a:buNone/>
            </a:pPr>
            <a:r>
              <a:rPr lang="en-US" sz="2800" b="1" dirty="0" err="1" smtClean="0"/>
              <a:t>Neraca</a:t>
            </a:r>
            <a:endParaRPr lang="en-US" sz="2800" b="1" dirty="0" smtClean="0"/>
          </a:p>
          <a:p>
            <a:pPr algn="ctr">
              <a:buNone/>
            </a:pPr>
            <a:r>
              <a:rPr lang="en-US" sz="2800" b="1" dirty="0" smtClean="0"/>
              <a:t>1 </a:t>
            </a:r>
            <a:r>
              <a:rPr lang="en-US" sz="2800" b="1" dirty="0" err="1" smtClean="0"/>
              <a:t>Januari</a:t>
            </a:r>
            <a:r>
              <a:rPr lang="en-US" sz="2800" b="1" dirty="0" smtClean="0"/>
              <a:t> 2011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4282" y="2285992"/>
          <a:ext cx="8715436" cy="3014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455904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                                               PASIVA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874273">
                <a:tc>
                  <a:txBody>
                    <a:bodyPr/>
                    <a:lstStyle/>
                    <a:p>
                      <a:r>
                        <a:rPr lang="en-US" sz="2200" b="1" dirty="0" err="1" smtClean="0"/>
                        <a:t>Kas</a:t>
                      </a:r>
                      <a:r>
                        <a:rPr lang="en-US" sz="2200" b="1" dirty="0" smtClean="0"/>
                        <a:t>                                </a:t>
                      </a:r>
                      <a:r>
                        <a:rPr lang="en-US" sz="2200" b="1" baseline="0" dirty="0" smtClean="0"/>
                        <a:t>           </a:t>
                      </a:r>
                      <a:r>
                        <a:rPr lang="en-US" sz="2200" b="1" baseline="0" dirty="0" err="1" smtClean="0"/>
                        <a:t>Rp</a:t>
                      </a:r>
                      <a:r>
                        <a:rPr lang="en-US" sz="2200" b="1" baseline="0" dirty="0" smtClean="0"/>
                        <a:t>  310</a:t>
                      </a:r>
                    </a:p>
                    <a:p>
                      <a:endParaRPr lang="en-US" sz="2200" b="1" dirty="0" smtClean="0"/>
                    </a:p>
                    <a:p>
                      <a:r>
                        <a:rPr lang="en-US" sz="2200" b="1" dirty="0" err="1" smtClean="0"/>
                        <a:t>Piutan</a:t>
                      </a:r>
                      <a:r>
                        <a:rPr lang="en-US" sz="2200" b="1" baseline="0" dirty="0" err="1" smtClean="0"/>
                        <a:t>g</a:t>
                      </a:r>
                      <a:r>
                        <a:rPr lang="en-US" sz="2200" b="1" baseline="0" dirty="0" smtClean="0"/>
                        <a:t> </a:t>
                      </a:r>
                      <a:r>
                        <a:rPr lang="en-US" sz="2200" b="1" baseline="0" dirty="0" err="1" smtClean="0"/>
                        <a:t>usaha</a:t>
                      </a:r>
                      <a:r>
                        <a:rPr lang="en-US" sz="2200" b="1" baseline="0" dirty="0" smtClean="0"/>
                        <a:t>                        </a:t>
                      </a:r>
                      <a:r>
                        <a:rPr lang="en-US" sz="2200" b="1" baseline="0" dirty="0" err="1" smtClean="0"/>
                        <a:t>Rp</a:t>
                      </a:r>
                      <a:r>
                        <a:rPr lang="en-US" sz="2200" b="1" baseline="0" dirty="0" smtClean="0"/>
                        <a:t> 300</a:t>
                      </a:r>
                    </a:p>
                    <a:p>
                      <a:endParaRPr lang="en-US" sz="2200" b="1" baseline="0" dirty="0" smtClean="0"/>
                    </a:p>
                    <a:p>
                      <a:r>
                        <a:rPr lang="en-US" sz="2200" b="1" baseline="0" dirty="0" err="1" smtClean="0"/>
                        <a:t>Persediaan</a:t>
                      </a:r>
                      <a:r>
                        <a:rPr lang="en-US" sz="2200" b="1" baseline="0" dirty="0" smtClean="0"/>
                        <a:t> BD                       </a:t>
                      </a:r>
                      <a:r>
                        <a:rPr lang="en-US" sz="2200" b="1" u="sng" baseline="0" dirty="0" err="1" smtClean="0"/>
                        <a:t>Rp</a:t>
                      </a:r>
                      <a:r>
                        <a:rPr lang="en-US" sz="2200" b="1" u="sng" baseline="0" dirty="0" smtClean="0"/>
                        <a:t> 250 </a:t>
                      </a:r>
                      <a:r>
                        <a:rPr lang="en-US" sz="2200" b="1" baseline="0" dirty="0" smtClean="0"/>
                        <a:t> </a:t>
                      </a:r>
                    </a:p>
                    <a:p>
                      <a:r>
                        <a:rPr lang="en-US" sz="2200" b="1" baseline="0" dirty="0" smtClean="0"/>
                        <a:t>             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err="1" smtClean="0"/>
                        <a:t>Utang</a:t>
                      </a:r>
                      <a:r>
                        <a:rPr lang="en-US" sz="2200" b="1" dirty="0" smtClean="0"/>
                        <a:t> </a:t>
                      </a:r>
                      <a:r>
                        <a:rPr lang="en-US" sz="2200" b="1" dirty="0" err="1" smtClean="0"/>
                        <a:t>usaha</a:t>
                      </a:r>
                      <a:r>
                        <a:rPr lang="en-US" sz="2200" b="1" dirty="0" smtClean="0"/>
                        <a:t>                          </a:t>
                      </a:r>
                      <a:r>
                        <a:rPr lang="en-US" sz="2200" b="1" dirty="0" err="1" smtClean="0"/>
                        <a:t>Rp</a:t>
                      </a:r>
                      <a:r>
                        <a:rPr lang="en-US" sz="2200" b="1" dirty="0" smtClean="0"/>
                        <a:t> 100</a:t>
                      </a:r>
                    </a:p>
                    <a:p>
                      <a:endParaRPr lang="en-US" sz="2200" b="1" dirty="0" smtClean="0"/>
                    </a:p>
                    <a:p>
                      <a:r>
                        <a:rPr lang="en-US" sz="2200" b="1" dirty="0" smtClean="0"/>
                        <a:t>Modal Bony                           </a:t>
                      </a:r>
                      <a:r>
                        <a:rPr lang="en-US" sz="2200" b="1" u="none" dirty="0" err="1" smtClean="0"/>
                        <a:t>Rp</a:t>
                      </a:r>
                      <a:r>
                        <a:rPr lang="en-US" sz="2200" b="1" u="none" dirty="0" smtClean="0"/>
                        <a:t> 500</a:t>
                      </a:r>
                    </a:p>
                    <a:p>
                      <a:endParaRPr lang="en-US" sz="2200" b="1" u="none" dirty="0" smtClean="0"/>
                    </a:p>
                    <a:p>
                      <a:r>
                        <a:rPr lang="en-US" sz="2200" b="1" u="none" dirty="0" smtClean="0"/>
                        <a:t>Modal Bona                           </a:t>
                      </a:r>
                      <a:r>
                        <a:rPr lang="en-US" sz="2200" b="1" u="sng" dirty="0" err="1" smtClean="0"/>
                        <a:t>Rp</a:t>
                      </a:r>
                      <a:r>
                        <a:rPr lang="en-US" sz="2200" b="1" u="sng" baseline="0" dirty="0" smtClean="0"/>
                        <a:t> 260</a:t>
                      </a:r>
                      <a:r>
                        <a:rPr lang="en-US" sz="2200" b="1" u="none" dirty="0" smtClean="0"/>
                        <a:t>                  </a:t>
                      </a:r>
                    </a:p>
                    <a:p>
                      <a:r>
                        <a:rPr lang="en-US" sz="2200" b="1" u="sng" dirty="0" smtClean="0"/>
                        <a:t> </a:t>
                      </a:r>
                      <a:endParaRPr lang="en-US" sz="2200" b="1" u="sng" dirty="0"/>
                    </a:p>
                  </a:txBody>
                  <a:tcPr/>
                </a:tc>
              </a:tr>
              <a:tr h="455904">
                <a:tc>
                  <a:txBody>
                    <a:bodyPr/>
                    <a:lstStyle/>
                    <a:p>
                      <a:r>
                        <a:rPr lang="en-US" sz="2200" b="1" u="none" dirty="0" smtClean="0">
                          <a:solidFill>
                            <a:schemeClr val="tx1"/>
                          </a:solidFill>
                        </a:rPr>
                        <a:t>Total </a:t>
                      </a:r>
                      <a:r>
                        <a:rPr lang="en-US" sz="2200" b="1" u="none" dirty="0" err="1" smtClean="0">
                          <a:solidFill>
                            <a:schemeClr val="tx1"/>
                          </a:solidFill>
                        </a:rPr>
                        <a:t>Aktiva</a:t>
                      </a:r>
                      <a:r>
                        <a:rPr lang="en-US" sz="2200" b="1" u="none" dirty="0" smtClean="0">
                          <a:solidFill>
                            <a:schemeClr val="tx1"/>
                          </a:solidFill>
                        </a:rPr>
                        <a:t>                            </a:t>
                      </a:r>
                      <a:r>
                        <a:rPr lang="en-US" sz="2200" b="1" u="none" dirty="0" err="1" smtClean="0">
                          <a:solidFill>
                            <a:schemeClr val="tx1"/>
                          </a:solidFill>
                        </a:rPr>
                        <a:t>Rp</a:t>
                      </a:r>
                      <a:r>
                        <a:rPr lang="en-US" sz="2200" b="1" u="none" dirty="0" smtClean="0">
                          <a:solidFill>
                            <a:schemeClr val="tx1"/>
                          </a:solidFill>
                        </a:rPr>
                        <a:t>  860</a:t>
                      </a:r>
                      <a:endParaRPr lang="en-US" sz="2200" b="1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Total </a:t>
                      </a:r>
                      <a:r>
                        <a:rPr lang="en-US" sz="2200" b="1" dirty="0" err="1" smtClean="0">
                          <a:solidFill>
                            <a:schemeClr val="tx1"/>
                          </a:solidFill>
                        </a:rPr>
                        <a:t>Pasiva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                            </a:t>
                      </a:r>
                      <a:r>
                        <a:rPr lang="en-US" sz="2200" b="1" dirty="0" err="1" smtClean="0">
                          <a:solidFill>
                            <a:schemeClr val="tx1"/>
                          </a:solidFill>
                        </a:rPr>
                        <a:t>Rp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 860</a:t>
                      </a:r>
                      <a:endParaRPr lang="en-US" sz="2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2844" y="142852"/>
            <a:ext cx="3643338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NERACA PENGGABUNGAN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98"/>
            <a:ext cx="8429684" cy="2643182"/>
          </a:xfrm>
          <a:ln w="28575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err="1" smtClean="0"/>
              <a:t>Keterangan</a:t>
            </a:r>
            <a:r>
              <a:rPr lang="en-US" u="sng" dirty="0" smtClean="0"/>
              <a:t>:</a:t>
            </a:r>
          </a:p>
          <a:p>
            <a:pPr>
              <a:buNone/>
            </a:pPr>
            <a:r>
              <a:rPr lang="en-US" dirty="0" err="1" smtClean="0"/>
              <a:t>Neraca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Bobo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 lama.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u="sng" dirty="0" smtClean="0"/>
              <a:t>2.DILAKUKAN REVALUASI</a:t>
            </a:r>
            <a:endParaRPr lang="en-US" sz="36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0" y="1024954"/>
            <a:ext cx="9144000" cy="341632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3600" b="1" dirty="0" smtClean="0"/>
              <a:t>Bony </a:t>
            </a:r>
            <a:r>
              <a:rPr lang="en-US" sz="3600" b="1" dirty="0" err="1" smtClean="0"/>
              <a:t>dan</a:t>
            </a:r>
            <a:r>
              <a:rPr lang="en-US" sz="3600" b="1" dirty="0" smtClean="0"/>
              <a:t> Bona </a:t>
            </a:r>
            <a:r>
              <a:rPr lang="en-US" sz="3600" b="1" dirty="0" err="1" smtClean="0"/>
              <a:t>sepakat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untuk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membentuk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persekutuan</a:t>
            </a:r>
            <a:r>
              <a:rPr lang="en-US" sz="3600" b="1" dirty="0" smtClean="0"/>
              <a:t>. </a:t>
            </a:r>
            <a:r>
              <a:rPr lang="en-US" sz="3600" b="1" dirty="0" err="1" smtClean="0"/>
              <a:t>Selama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ini</a:t>
            </a:r>
            <a:r>
              <a:rPr lang="en-US" sz="3600" b="1" dirty="0" smtClean="0"/>
              <a:t> Bony </a:t>
            </a:r>
            <a:r>
              <a:rPr lang="en-US" sz="3600" b="1" dirty="0" err="1" smtClean="0"/>
              <a:t>telah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mengelola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usaha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perseorangan,sedangkan</a:t>
            </a:r>
            <a:r>
              <a:rPr lang="en-US" sz="3600" b="1" dirty="0" smtClean="0"/>
              <a:t> Bona </a:t>
            </a:r>
            <a:r>
              <a:rPr lang="en-US" sz="3600" b="1" dirty="0" err="1" smtClean="0"/>
              <a:t>menyerahkan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uang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tunai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sebesar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Rp</a:t>
            </a:r>
            <a:r>
              <a:rPr lang="en-US" sz="3600" b="1" dirty="0" smtClean="0"/>
              <a:t> 260. </a:t>
            </a:r>
            <a:r>
              <a:rPr lang="en-US" sz="3600" b="1" dirty="0" err="1" smtClean="0"/>
              <a:t>Berikut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adalah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neraca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perusahaan</a:t>
            </a:r>
            <a:r>
              <a:rPr lang="en-US" sz="3600" b="1" dirty="0" smtClean="0"/>
              <a:t> Bony.(</a:t>
            </a:r>
            <a:r>
              <a:rPr lang="en-US" sz="3600" b="1" dirty="0" err="1" smtClean="0"/>
              <a:t>Dalam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jutaan</a:t>
            </a:r>
            <a:r>
              <a:rPr lang="en-US" sz="3600" b="1" dirty="0" smtClean="0"/>
              <a:t> rupiah)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71414"/>
            <a:ext cx="8229600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400" b="1" dirty="0" smtClean="0"/>
              <a:t>UD. Bony</a:t>
            </a:r>
          </a:p>
          <a:p>
            <a:pPr algn="ctr">
              <a:buNone/>
            </a:pPr>
            <a:r>
              <a:rPr lang="en-US" sz="2400" b="1" dirty="0" err="1" smtClean="0"/>
              <a:t>Neraca</a:t>
            </a:r>
            <a:endParaRPr lang="en-US" sz="2400" b="1" dirty="0" smtClean="0"/>
          </a:p>
          <a:p>
            <a:pPr algn="ctr">
              <a:buNone/>
            </a:pPr>
            <a:r>
              <a:rPr lang="en-US" sz="2400" b="1" dirty="0" smtClean="0"/>
              <a:t>31 </a:t>
            </a:r>
            <a:r>
              <a:rPr lang="en-US" sz="2400" b="1" dirty="0" err="1" smtClean="0"/>
              <a:t>Desember</a:t>
            </a:r>
            <a:r>
              <a:rPr lang="en-US" sz="2400" b="1" dirty="0" smtClean="0"/>
              <a:t> 2010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428736"/>
          <a:ext cx="8715436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558515">
                <a:tc>
                  <a:txBody>
                    <a:bodyPr/>
                    <a:lstStyle/>
                    <a:p>
                      <a:r>
                        <a:rPr lang="en-US" dirty="0" smtClean="0"/>
                        <a:t>AKTIVA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PASIVA</a:t>
                      </a:r>
                      <a:endParaRPr lang="en-US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Kas</a:t>
                      </a:r>
                      <a:r>
                        <a:rPr lang="en-US" sz="2400" b="1" dirty="0" smtClean="0"/>
                        <a:t>                                </a:t>
                      </a:r>
                      <a:r>
                        <a:rPr lang="en-US" sz="2400" b="1" baseline="0" dirty="0" smtClean="0"/>
                        <a:t>          </a:t>
                      </a:r>
                      <a:r>
                        <a:rPr lang="en-US" sz="2400" b="1" baseline="0" dirty="0" err="1" smtClean="0"/>
                        <a:t>Rp</a:t>
                      </a:r>
                      <a:r>
                        <a:rPr lang="en-US" sz="2400" b="1" baseline="0" dirty="0" smtClean="0"/>
                        <a:t>   50</a:t>
                      </a:r>
                      <a:endParaRPr lang="en-US" sz="2400" b="1" dirty="0" smtClean="0"/>
                    </a:p>
                    <a:p>
                      <a:r>
                        <a:rPr lang="en-US" sz="2400" b="1" dirty="0" err="1" smtClean="0"/>
                        <a:t>Piutan</a:t>
                      </a:r>
                      <a:r>
                        <a:rPr lang="en-US" sz="2400" b="1" baseline="0" dirty="0" err="1" smtClean="0"/>
                        <a:t>g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usaha</a:t>
                      </a:r>
                      <a:r>
                        <a:rPr lang="en-US" sz="2400" b="1" baseline="0" dirty="0" smtClean="0"/>
                        <a:t>                      </a:t>
                      </a:r>
                      <a:r>
                        <a:rPr lang="en-US" sz="2400" b="1" baseline="0" dirty="0" err="1" smtClean="0"/>
                        <a:t>Rp</a:t>
                      </a:r>
                      <a:r>
                        <a:rPr lang="en-US" sz="2400" b="1" baseline="0" dirty="0" smtClean="0"/>
                        <a:t> 300</a:t>
                      </a:r>
                    </a:p>
                    <a:p>
                      <a:r>
                        <a:rPr lang="en-US" sz="2400" b="1" baseline="0" dirty="0" err="1" smtClean="0"/>
                        <a:t>Persediaan</a:t>
                      </a:r>
                      <a:r>
                        <a:rPr lang="en-US" sz="2400" b="1" baseline="0" dirty="0" smtClean="0"/>
                        <a:t> BD                     </a:t>
                      </a:r>
                      <a:r>
                        <a:rPr lang="en-US" sz="2400" b="1" u="sng" baseline="0" dirty="0" err="1" smtClean="0"/>
                        <a:t>Rp</a:t>
                      </a:r>
                      <a:r>
                        <a:rPr lang="en-US" sz="2400" b="1" u="sng" baseline="0" dirty="0" smtClean="0"/>
                        <a:t> 250 </a:t>
                      </a:r>
                      <a:r>
                        <a:rPr lang="en-US" sz="2400" b="1" baseline="0" dirty="0" smtClean="0"/>
                        <a:t>             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Utang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usaha</a:t>
                      </a:r>
                      <a:r>
                        <a:rPr lang="en-US" sz="2400" b="1" dirty="0" smtClean="0"/>
                        <a:t>    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100</a:t>
                      </a:r>
                    </a:p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Modal Bony                        </a:t>
                      </a:r>
                      <a:r>
                        <a:rPr lang="en-US" sz="2400" b="1" u="sng" dirty="0" err="1" smtClean="0"/>
                        <a:t>Rp</a:t>
                      </a:r>
                      <a:r>
                        <a:rPr lang="en-US" sz="2400" b="1" u="sng" dirty="0" smtClean="0"/>
                        <a:t> 500</a:t>
                      </a:r>
                      <a:endParaRPr lang="en-US" sz="2400" b="1" u="sng" dirty="0"/>
                    </a:p>
                  </a:txBody>
                  <a:tcPr/>
                </a:tc>
              </a:tr>
              <a:tr h="97740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 </a:t>
                      </a:r>
                      <a:r>
                        <a:rPr lang="en-US" sz="2400" b="1" dirty="0" err="1" smtClean="0"/>
                        <a:t>Aktiva</a:t>
                      </a:r>
                      <a:r>
                        <a:rPr lang="en-US" sz="2400" b="1" dirty="0" smtClean="0"/>
                        <a:t>                          </a:t>
                      </a:r>
                      <a:r>
                        <a:rPr lang="en-US" sz="2400" b="1" u="sng" dirty="0" err="1" smtClean="0"/>
                        <a:t>Rp</a:t>
                      </a:r>
                      <a:r>
                        <a:rPr lang="en-US" sz="2400" b="1" u="sng" dirty="0" smtClean="0"/>
                        <a:t> 600</a:t>
                      </a:r>
                      <a:endParaRPr lang="en-US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Total </a:t>
                      </a:r>
                      <a:r>
                        <a:rPr lang="en-US" sz="2400" b="1" dirty="0" err="1" smtClean="0"/>
                        <a:t>Pasiva</a:t>
                      </a:r>
                      <a:r>
                        <a:rPr lang="en-US" sz="2400" b="1" dirty="0" smtClean="0"/>
                        <a:t>       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600</a:t>
                      </a:r>
                    </a:p>
                    <a:p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4500570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Disetujui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diadakan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revaluasi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atas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Bony </a:t>
            </a:r>
            <a:r>
              <a:rPr lang="en-US" sz="2400" b="1" dirty="0" err="1" smtClean="0"/>
              <a:t>sbb</a:t>
            </a:r>
            <a:r>
              <a:rPr lang="en-US" sz="2400" b="1" dirty="0" smtClean="0"/>
              <a:t>:</a:t>
            </a:r>
          </a:p>
          <a:p>
            <a:r>
              <a:rPr lang="en-US" sz="2400" b="1" dirty="0" err="1" smtClean="0"/>
              <a:t>a.Persediaan</a:t>
            </a:r>
            <a:r>
              <a:rPr lang="en-US" sz="2400" b="1" dirty="0" smtClean="0"/>
              <a:t>  BD </a:t>
            </a:r>
            <a:r>
              <a:rPr lang="en-US" sz="2400" b="1" dirty="0" err="1" smtClean="0"/>
              <a:t>dinilai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350</a:t>
            </a:r>
          </a:p>
          <a:p>
            <a:r>
              <a:rPr lang="en-US" sz="2400" b="1" dirty="0" err="1" smtClean="0"/>
              <a:t>b.Piutang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dapat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ditagih</a:t>
            </a:r>
            <a:r>
              <a:rPr lang="en-US" sz="2400" b="1" dirty="0" smtClean="0"/>
              <a:t>     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25</a:t>
            </a:r>
          </a:p>
          <a:p>
            <a:endParaRPr lang="en-US" sz="2400" b="1" dirty="0" smtClean="0"/>
          </a:p>
          <a:p>
            <a:r>
              <a:rPr lang="en-US" sz="2400" b="1" dirty="0" err="1" smtClean="0"/>
              <a:t>Diminta</a:t>
            </a:r>
            <a:r>
              <a:rPr lang="en-US" sz="2400" b="1" dirty="0" smtClean="0"/>
              <a:t> : </a:t>
            </a:r>
            <a:r>
              <a:rPr lang="en-US" sz="2400" b="1" dirty="0" err="1" smtClean="0"/>
              <a:t>Buat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ayat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revaluasi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Bony.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● </a:t>
            </a:r>
            <a:r>
              <a:rPr lang="en-US" sz="2800" b="1" dirty="0" err="1" smtClean="0">
                <a:latin typeface="Times New Roman"/>
                <a:cs typeface="Times New Roman"/>
              </a:rPr>
              <a:t>Menggunakan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buku</a:t>
            </a:r>
            <a:r>
              <a:rPr lang="en-US" sz="2800" b="1" dirty="0" smtClean="0">
                <a:latin typeface="Times New Roman"/>
                <a:cs typeface="Times New Roman"/>
              </a:rPr>
              <a:t> Bony (</a:t>
            </a:r>
            <a:r>
              <a:rPr lang="en-US" sz="2800" b="1" dirty="0" err="1" smtClean="0">
                <a:latin typeface="Times New Roman"/>
                <a:cs typeface="Times New Roman"/>
              </a:rPr>
              <a:t>Buku</a:t>
            </a:r>
            <a:r>
              <a:rPr lang="en-US" sz="2800" b="1" dirty="0" smtClean="0">
                <a:latin typeface="Times New Roman"/>
                <a:cs typeface="Times New Roman"/>
              </a:rPr>
              <a:t> Lama)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   ►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Ayat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jurnal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revaluasi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untuk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kepentingan</a:t>
            </a:r>
            <a:r>
              <a:rPr lang="en-US" sz="2800" b="1" u="sng" dirty="0" smtClean="0">
                <a:latin typeface="Times New Roman"/>
                <a:cs typeface="Times New Roman"/>
              </a:rPr>
              <a:t> Bony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    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dirty="0" err="1" smtClean="0">
                <a:latin typeface="Times New Roman"/>
                <a:cs typeface="Times New Roman"/>
              </a:rPr>
              <a:t>a.Persediaan</a:t>
            </a:r>
            <a:r>
              <a:rPr lang="en-US" sz="2800" dirty="0" smtClean="0">
                <a:latin typeface="Times New Roman"/>
                <a:cs typeface="Times New Roman"/>
              </a:rPr>
              <a:t> BD	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100</a:t>
            </a: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			Modal	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100</a:t>
            </a:r>
          </a:p>
          <a:p>
            <a:pPr>
              <a:buNone/>
            </a:pPr>
            <a:endParaRPr lang="en-US" sz="28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	</a:t>
            </a:r>
            <a:r>
              <a:rPr lang="en-US" sz="2800" dirty="0" err="1" smtClean="0">
                <a:latin typeface="Times New Roman"/>
                <a:cs typeface="Times New Roman"/>
              </a:rPr>
              <a:t>b.Modal</a:t>
            </a:r>
            <a:r>
              <a:rPr lang="en-US" sz="2800" dirty="0" smtClean="0">
                <a:latin typeface="Times New Roman"/>
                <a:cs typeface="Times New Roman"/>
              </a:rPr>
              <a:t>		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 25</a:t>
            </a: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			</a:t>
            </a:r>
            <a:r>
              <a:rPr lang="en-US" sz="2800" dirty="0" err="1" smtClean="0">
                <a:latin typeface="Times New Roman"/>
                <a:cs typeface="Times New Roman"/>
              </a:rPr>
              <a:t>Cadangan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kerugian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piutang</a:t>
            </a:r>
            <a:r>
              <a:rPr lang="en-US" sz="2800" dirty="0" smtClean="0">
                <a:latin typeface="Times New Roman"/>
                <a:cs typeface="Times New Roman"/>
              </a:rPr>
              <a:t>	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25</a:t>
            </a:r>
          </a:p>
          <a:p>
            <a:pPr>
              <a:buNone/>
            </a:pPr>
            <a:endParaRPr lang="en-US" sz="28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	</a:t>
            </a:r>
            <a:r>
              <a:rPr lang="en-US" sz="2800" b="1" dirty="0" err="1" smtClean="0">
                <a:latin typeface="Times New Roman"/>
                <a:cs typeface="Times New Roman"/>
              </a:rPr>
              <a:t>c.Modal</a:t>
            </a: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75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Modal	Bony 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75</a:t>
            </a: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					 </a:t>
            </a:r>
            <a:endParaRPr lang="en-US" sz="2800" b="1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►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Mencatat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investasi</a:t>
            </a:r>
            <a:r>
              <a:rPr lang="en-US" sz="2800" b="1" u="sng" dirty="0" smtClean="0">
                <a:latin typeface="Times New Roman"/>
                <a:cs typeface="Times New Roman"/>
              </a:rPr>
              <a:t> Bona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b="1" dirty="0" err="1" smtClean="0"/>
              <a:t>Kas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260</a:t>
            </a:r>
          </a:p>
          <a:p>
            <a:pPr>
              <a:buNone/>
            </a:pPr>
            <a:r>
              <a:rPr lang="en-US" sz="2800" b="1" dirty="0" smtClean="0"/>
              <a:t>		Modal Bona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260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1643050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UD. </a:t>
            </a:r>
            <a:r>
              <a:rPr lang="en-US" sz="2400" b="1" dirty="0" err="1" smtClean="0"/>
              <a:t>Bobo</a:t>
            </a:r>
            <a:endParaRPr lang="en-US" sz="2400" b="1" dirty="0" smtClean="0"/>
          </a:p>
          <a:p>
            <a:pPr algn="ctr"/>
            <a:r>
              <a:rPr lang="en-US" sz="2400" b="1" dirty="0" err="1" smtClean="0"/>
              <a:t>Neraca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1 </a:t>
            </a:r>
            <a:r>
              <a:rPr lang="en-US" sz="2400" b="1" dirty="0" err="1" smtClean="0"/>
              <a:t>Januari</a:t>
            </a:r>
            <a:r>
              <a:rPr lang="en-US" sz="2400" b="1" dirty="0" smtClean="0"/>
              <a:t> 2011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282" y="2714621"/>
          <a:ext cx="8715436" cy="4081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3869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AKTIVA</a:t>
                      </a:r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                                                     PASIVA</a:t>
                      </a:r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731392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Kas</a:t>
                      </a:r>
                      <a:r>
                        <a:rPr lang="en-US" sz="2400" b="1" dirty="0" smtClean="0"/>
                        <a:t>                              </a:t>
                      </a:r>
                      <a:r>
                        <a:rPr lang="en-US" sz="2400" b="1" baseline="0" dirty="0" smtClean="0"/>
                        <a:t>           </a:t>
                      </a:r>
                      <a:r>
                        <a:rPr lang="en-US" sz="2400" b="1" baseline="0" dirty="0" err="1" smtClean="0"/>
                        <a:t>Rp</a:t>
                      </a:r>
                      <a:r>
                        <a:rPr lang="en-US" sz="2400" b="1" baseline="0" dirty="0" smtClean="0"/>
                        <a:t>  310</a:t>
                      </a:r>
                    </a:p>
                    <a:p>
                      <a:r>
                        <a:rPr lang="en-US" sz="2400" b="1" dirty="0" err="1" smtClean="0"/>
                        <a:t>Piutan</a:t>
                      </a:r>
                      <a:r>
                        <a:rPr lang="en-US" sz="2400" b="1" baseline="0" dirty="0" err="1" smtClean="0"/>
                        <a:t>g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usaha</a:t>
                      </a:r>
                      <a:r>
                        <a:rPr lang="en-US" sz="2400" b="1" baseline="0" dirty="0" smtClean="0"/>
                        <a:t>                     </a:t>
                      </a:r>
                      <a:r>
                        <a:rPr lang="en-US" sz="2400" b="1" baseline="0" dirty="0" err="1" smtClean="0"/>
                        <a:t>Rp</a:t>
                      </a:r>
                      <a:r>
                        <a:rPr lang="en-US" sz="2400" b="1" baseline="0" dirty="0" smtClean="0"/>
                        <a:t> 300</a:t>
                      </a:r>
                    </a:p>
                    <a:p>
                      <a:r>
                        <a:rPr lang="en-US" sz="2400" b="1" baseline="0" dirty="0" err="1" smtClean="0"/>
                        <a:t>Cad.Ker.Piutang</a:t>
                      </a:r>
                      <a:r>
                        <a:rPr lang="en-US" sz="2400" b="1" baseline="0" dirty="0" smtClean="0"/>
                        <a:t>                  (     25 ) </a:t>
                      </a:r>
                    </a:p>
                    <a:p>
                      <a:endParaRPr lang="en-US" sz="2400" b="1" baseline="0" dirty="0" smtClean="0"/>
                    </a:p>
                    <a:p>
                      <a:r>
                        <a:rPr lang="en-US" sz="2400" b="1" baseline="0" dirty="0" err="1" smtClean="0"/>
                        <a:t>Persediaan</a:t>
                      </a:r>
                      <a:r>
                        <a:rPr lang="en-US" sz="2400" b="1" baseline="0" dirty="0" smtClean="0"/>
                        <a:t> BD                     </a:t>
                      </a:r>
                      <a:r>
                        <a:rPr lang="en-US" sz="2400" b="1" u="sng" baseline="0" dirty="0" err="1" smtClean="0"/>
                        <a:t>Rp</a:t>
                      </a:r>
                      <a:r>
                        <a:rPr lang="en-US" sz="2400" b="1" u="sng" baseline="0" dirty="0" smtClean="0"/>
                        <a:t> 350</a:t>
                      </a:r>
                    </a:p>
                    <a:p>
                      <a:endParaRPr lang="en-US" sz="2400" b="1" u="sng" baseline="0" dirty="0" smtClean="0"/>
                    </a:p>
                    <a:p>
                      <a:r>
                        <a:rPr lang="en-US" sz="2400" b="1" u="none" baseline="0" dirty="0" smtClean="0"/>
                        <a:t>Total </a:t>
                      </a:r>
                      <a:r>
                        <a:rPr lang="en-US" sz="2400" b="1" u="none" baseline="0" dirty="0" err="1" smtClean="0"/>
                        <a:t>Aktiva</a:t>
                      </a:r>
                      <a:r>
                        <a:rPr lang="en-US" sz="2400" b="1" u="none" baseline="0" dirty="0" smtClean="0"/>
                        <a:t>                         </a:t>
                      </a:r>
                      <a:r>
                        <a:rPr lang="en-US" sz="2400" b="1" u="none" baseline="0" dirty="0" err="1" smtClean="0"/>
                        <a:t>Rp</a:t>
                      </a:r>
                      <a:r>
                        <a:rPr lang="en-US" sz="2400" b="1" u="none" baseline="0" dirty="0" smtClean="0"/>
                        <a:t> 935    </a:t>
                      </a:r>
                    </a:p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Utang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usaha</a:t>
                      </a:r>
                      <a:r>
                        <a:rPr lang="en-US" sz="2400" b="1" dirty="0" smtClean="0"/>
                        <a:t>        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100</a:t>
                      </a:r>
                    </a:p>
                    <a:p>
                      <a:r>
                        <a:rPr lang="en-US" sz="2400" b="1" dirty="0" smtClean="0"/>
                        <a:t>Modal Bony                        </a:t>
                      </a:r>
                      <a:r>
                        <a:rPr lang="en-US" sz="2400" b="1" u="none" dirty="0" err="1" smtClean="0"/>
                        <a:t>Rp</a:t>
                      </a:r>
                      <a:r>
                        <a:rPr lang="en-US" sz="2400" b="1" u="none" dirty="0" smtClean="0"/>
                        <a:t> 575</a:t>
                      </a:r>
                    </a:p>
                    <a:p>
                      <a:r>
                        <a:rPr lang="en-US" sz="2400" b="1" u="none" dirty="0" smtClean="0"/>
                        <a:t>Modal Bona                        </a:t>
                      </a:r>
                      <a:r>
                        <a:rPr lang="en-US" sz="2400" b="1" u="sng" dirty="0" err="1" smtClean="0"/>
                        <a:t>Rp</a:t>
                      </a:r>
                      <a:r>
                        <a:rPr lang="en-US" sz="2400" b="1" u="sng" baseline="0" dirty="0" smtClean="0"/>
                        <a:t> 260</a:t>
                      </a:r>
                      <a:r>
                        <a:rPr lang="en-US" sz="2400" b="1" u="none" dirty="0" smtClean="0"/>
                        <a:t>                  </a:t>
                      </a:r>
                    </a:p>
                    <a:p>
                      <a:r>
                        <a:rPr lang="en-US" sz="2400" b="1" u="sng" dirty="0" smtClean="0"/>
                        <a:t> </a:t>
                      </a:r>
                    </a:p>
                    <a:p>
                      <a:endParaRPr lang="en-US" sz="2400" b="1" u="sng" dirty="0" smtClean="0"/>
                    </a:p>
                    <a:p>
                      <a:endParaRPr lang="en-US" sz="2400" b="1" u="sng" dirty="0" smtClean="0"/>
                    </a:p>
                    <a:p>
                      <a:r>
                        <a:rPr lang="en-US" sz="2400" b="1" u="none" dirty="0" smtClean="0"/>
                        <a:t>Total</a:t>
                      </a:r>
                      <a:r>
                        <a:rPr lang="en-US" sz="2400" b="1" u="none" baseline="0" dirty="0" smtClean="0"/>
                        <a:t> </a:t>
                      </a:r>
                      <a:r>
                        <a:rPr lang="en-US" sz="2400" b="1" u="none" baseline="0" dirty="0" err="1" smtClean="0"/>
                        <a:t>Pasiva</a:t>
                      </a:r>
                      <a:r>
                        <a:rPr lang="en-US" sz="2400" b="1" u="none" baseline="0" dirty="0" smtClean="0"/>
                        <a:t>                        </a:t>
                      </a:r>
                      <a:r>
                        <a:rPr lang="en-US" sz="2400" b="1" u="none" baseline="0" dirty="0" err="1" smtClean="0"/>
                        <a:t>Rp</a:t>
                      </a:r>
                      <a:r>
                        <a:rPr lang="en-US" sz="2400" b="1" u="none" baseline="0" dirty="0" smtClean="0"/>
                        <a:t> 935</a:t>
                      </a:r>
                      <a:endParaRPr lang="en-US" sz="2400" b="1" u="none" dirty="0"/>
                    </a:p>
                  </a:txBody>
                  <a:tcPr/>
                </a:tc>
              </a:tr>
              <a:tr h="667877">
                <a:tc>
                  <a:txBody>
                    <a:bodyPr/>
                    <a:lstStyle/>
                    <a:p>
                      <a:endParaRPr lang="en-US" sz="2400" b="1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8" y="2100196"/>
            <a:ext cx="2000232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Neraca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revaluasi</a:t>
            </a:r>
            <a:endParaRPr lang="en-US" sz="2000" b="1" dirty="0"/>
          </a:p>
        </p:txBody>
      </p:sp>
      <p:pic>
        <p:nvPicPr>
          <p:cNvPr id="8" name="Picture 7" descr="http://4.bp.blogspot.com/_iIaZBfaRjl0/TMd4uXkJ0vI/AAAAAAAAALM/Ylo3nDkfsNw/s400/Neraca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14290"/>
            <a:ext cx="2714644" cy="214314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Times New Roman"/>
                <a:cs typeface="Times New Roman"/>
              </a:rPr>
              <a:t>● </a:t>
            </a:r>
            <a:r>
              <a:rPr lang="en-US" b="1" dirty="0" err="1" smtClean="0">
                <a:latin typeface="Times New Roman"/>
                <a:cs typeface="Times New Roman"/>
              </a:rPr>
              <a:t>Menggunakan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latin typeface="Times New Roman"/>
                <a:cs typeface="Times New Roman"/>
              </a:rPr>
              <a:t>buku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latin typeface="Times New Roman"/>
                <a:cs typeface="Times New Roman"/>
              </a:rPr>
              <a:t>baru</a:t>
            </a:r>
            <a:endParaRPr lang="en-US" b="1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400" b="1" u="sng" dirty="0" err="1" smtClean="0">
                <a:latin typeface="Times New Roman"/>
                <a:cs typeface="Times New Roman"/>
              </a:rPr>
              <a:t>a.Mencatat</a:t>
            </a:r>
            <a:r>
              <a:rPr lang="en-US" sz="2400" b="1" u="sng" dirty="0" smtClean="0">
                <a:latin typeface="Times New Roman"/>
                <a:cs typeface="Times New Roman"/>
              </a:rPr>
              <a:t> </a:t>
            </a:r>
            <a:r>
              <a:rPr lang="en-US" sz="2400" b="1" u="sng" dirty="0" err="1" smtClean="0">
                <a:latin typeface="Times New Roman"/>
                <a:cs typeface="Times New Roman"/>
              </a:rPr>
              <a:t>investasi</a:t>
            </a:r>
            <a:r>
              <a:rPr lang="en-US" sz="2400" b="1" u="sng" dirty="0" smtClean="0">
                <a:latin typeface="Times New Roman"/>
                <a:cs typeface="Times New Roman"/>
              </a:rPr>
              <a:t> Bony</a:t>
            </a:r>
          </a:p>
          <a:p>
            <a:pPr>
              <a:buNone/>
            </a:pPr>
            <a:r>
              <a:rPr lang="en-US" b="1" dirty="0" smtClean="0">
                <a:latin typeface="Times New Roman"/>
                <a:cs typeface="Times New Roman"/>
              </a:rPr>
              <a:t>	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0" y="128586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Kas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50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Piutang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usaha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300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Persediaan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BD 	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350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Cadangan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Kerugian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piutang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25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Utang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usaha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 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100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	Modal Bony			 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575</a:t>
            </a:r>
          </a:p>
          <a:p>
            <a:pPr marL="457200" indent="-457200">
              <a:buNone/>
            </a:pPr>
            <a:endParaRPr lang="en-US" sz="24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u="sng" dirty="0" err="1" smtClean="0">
                <a:latin typeface="Times New Roman"/>
                <a:cs typeface="Times New Roman"/>
              </a:rPr>
              <a:t>b.Mencatat</a:t>
            </a:r>
            <a:r>
              <a:rPr lang="en-US" sz="2400" b="1" u="sng" dirty="0" smtClean="0">
                <a:latin typeface="Times New Roman"/>
                <a:cs typeface="Times New Roman"/>
              </a:rPr>
              <a:t> </a:t>
            </a:r>
            <a:r>
              <a:rPr lang="en-US" sz="2400" b="1" u="sng" dirty="0" err="1" smtClean="0">
                <a:latin typeface="Times New Roman"/>
                <a:cs typeface="Times New Roman"/>
              </a:rPr>
              <a:t>investasi</a:t>
            </a:r>
            <a:r>
              <a:rPr lang="en-US" sz="2400" b="1" u="sng" dirty="0" smtClean="0">
                <a:latin typeface="Times New Roman"/>
                <a:cs typeface="Times New Roman"/>
              </a:rPr>
              <a:t> Bona</a:t>
            </a:r>
          </a:p>
          <a:p>
            <a:pPr marL="457200" indent="-457200">
              <a:buNone/>
            </a:pPr>
            <a:endParaRPr lang="en-US" sz="2400" b="1" dirty="0" smtClean="0"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	</a:t>
            </a:r>
            <a:r>
              <a:rPr lang="en-US" sz="2400" b="1" dirty="0" err="1" smtClean="0">
                <a:latin typeface="Times New Roman"/>
                <a:cs typeface="Times New Roman"/>
              </a:rPr>
              <a:t>Kas</a:t>
            </a:r>
            <a:r>
              <a:rPr lang="en-US" sz="2400" b="1" dirty="0" smtClean="0">
                <a:latin typeface="Times New Roman"/>
                <a:cs typeface="Times New Roman"/>
              </a:rPr>
              <a:t>		</a:t>
            </a:r>
            <a:r>
              <a:rPr lang="en-US" sz="2400" b="1" dirty="0" err="1" smtClean="0"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latin typeface="Times New Roman"/>
                <a:cs typeface="Times New Roman"/>
              </a:rPr>
              <a:t> 260</a:t>
            </a:r>
          </a:p>
          <a:p>
            <a:pPr marL="457200" indent="-457200">
              <a:buNone/>
            </a:pPr>
            <a:endParaRPr lang="en-US" sz="2400" b="1" dirty="0" smtClean="0"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			Modal Bona		</a:t>
            </a:r>
            <a:r>
              <a:rPr lang="en-US" sz="2400" b="1" dirty="0" err="1" smtClean="0"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latin typeface="Times New Roman"/>
                <a:cs typeface="Times New Roman"/>
              </a:rPr>
              <a:t> 260</a:t>
            </a:r>
          </a:p>
          <a:p>
            <a:pPr marL="457200" indent="-457200">
              <a:buNone/>
            </a:pPr>
            <a:endParaRPr lang="en-US" sz="2400" b="1" dirty="0" smtClean="0"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		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42876" y="214313"/>
            <a:ext cx="8858280" cy="3429001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err="1" smtClean="0"/>
              <a:t>Keterangan</a:t>
            </a:r>
            <a:r>
              <a:rPr lang="en-US" u="sng" dirty="0" smtClean="0"/>
              <a:t>:</a:t>
            </a:r>
          </a:p>
          <a:p>
            <a:pPr>
              <a:buNone/>
            </a:pPr>
            <a:r>
              <a:rPr lang="en-US" dirty="0" err="1" smtClean="0"/>
              <a:t>Neraca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</a:t>
            </a:r>
            <a:r>
              <a:rPr lang="en-US" dirty="0" err="1" smtClean="0"/>
              <a:t>Bobo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neraca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 lama.</a:t>
            </a:r>
          </a:p>
          <a:p>
            <a:pPr>
              <a:buNone/>
            </a:pPr>
            <a:r>
              <a:rPr lang="en-US" dirty="0" smtClean="0"/>
              <a:t>Dan </a:t>
            </a:r>
            <a:r>
              <a:rPr lang="en-US" dirty="0" err="1" smtClean="0"/>
              <a:t>buku</a:t>
            </a:r>
            <a:r>
              <a:rPr lang="en-US" dirty="0" smtClean="0"/>
              <a:t> </a:t>
            </a:r>
            <a:r>
              <a:rPr lang="en-US" dirty="0" err="1" smtClean="0"/>
              <a:t>perseorangan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ditutup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Curved Down Ribbon 5"/>
          <p:cNvSpPr/>
          <p:nvPr/>
        </p:nvSpPr>
        <p:spPr>
          <a:xfrm>
            <a:off x="0" y="3786190"/>
            <a:ext cx="9144000" cy="2857520"/>
          </a:xfrm>
          <a:prstGeom prst="ellipseRibbon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5984" y="4500570"/>
            <a:ext cx="45005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 smtClean="0">
                <a:latin typeface="Arial Black" pitchFamily="34" charset="0"/>
              </a:rPr>
              <a:t>Apa</a:t>
            </a:r>
            <a:r>
              <a:rPr lang="en-US" sz="2200" b="1" dirty="0" smtClean="0">
                <a:latin typeface="Arial Black" pitchFamily="34" charset="0"/>
              </a:rPr>
              <a:t> yang </a:t>
            </a:r>
            <a:r>
              <a:rPr lang="en-US" sz="2200" b="1" dirty="0" err="1" smtClean="0">
                <a:latin typeface="Arial Black" pitchFamily="34" charset="0"/>
              </a:rPr>
              <a:t>anda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lakukan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hari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ini</a:t>
            </a:r>
            <a:r>
              <a:rPr lang="en-US" sz="2200" b="1" dirty="0" smtClean="0">
                <a:latin typeface="Arial Black" pitchFamily="34" charset="0"/>
              </a:rPr>
              <a:t>, </a:t>
            </a:r>
            <a:r>
              <a:rPr lang="en-US" sz="2200" b="1" dirty="0" err="1" smtClean="0">
                <a:latin typeface="Arial Black" pitchFamily="34" charset="0"/>
              </a:rPr>
              <a:t>merupakan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kunci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kebaikan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ataupun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juga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kehancuran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hari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esok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anda</a:t>
            </a:r>
            <a:r>
              <a:rPr lang="en-US" sz="2200" b="1" dirty="0" smtClean="0">
                <a:latin typeface="Arial Black" pitchFamily="34" charset="0"/>
              </a:rPr>
              <a:t>. </a:t>
            </a:r>
            <a:r>
              <a:rPr lang="en-US" sz="2200" b="1" dirty="0" err="1" smtClean="0">
                <a:latin typeface="Arial Black" pitchFamily="34" charset="0"/>
              </a:rPr>
              <a:t>Lakukanlah</a:t>
            </a:r>
            <a:r>
              <a:rPr lang="en-US" sz="2200" b="1" dirty="0" smtClean="0">
                <a:latin typeface="Arial Black" pitchFamily="34" charset="0"/>
              </a:rPr>
              <a:t> yang </a:t>
            </a:r>
            <a:r>
              <a:rPr lang="en-US" sz="2200" b="1" dirty="0" err="1" smtClean="0">
                <a:latin typeface="Arial Black" pitchFamily="34" charset="0"/>
              </a:rPr>
              <a:t>terbaik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untuk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hari</a:t>
            </a:r>
            <a:r>
              <a:rPr lang="en-US" sz="2200" b="1" dirty="0" smtClean="0">
                <a:latin typeface="Arial Black" pitchFamily="34" charset="0"/>
              </a:rPr>
              <a:t> </a:t>
            </a:r>
            <a:r>
              <a:rPr lang="en-US" sz="2200" b="1" dirty="0" err="1" smtClean="0">
                <a:latin typeface="Arial Black" pitchFamily="34" charset="0"/>
              </a:rPr>
              <a:t>ini</a:t>
            </a:r>
            <a:r>
              <a:rPr lang="en-US" sz="2200" b="1" dirty="0" smtClean="0">
                <a:latin typeface="Arial Black" pitchFamily="34" charset="0"/>
              </a:rPr>
              <a:t>. </a:t>
            </a:r>
            <a:endParaRPr lang="en-US" sz="2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err="1" smtClean="0"/>
              <a:t>Soal</a:t>
            </a:r>
            <a:endParaRPr lang="en-US" b="1" u="sng" dirty="0" smtClean="0"/>
          </a:p>
          <a:p>
            <a:pPr>
              <a:buNone/>
            </a:pPr>
            <a:r>
              <a:rPr lang="en-US" sz="2400" b="1" dirty="0" smtClean="0"/>
              <a:t>Paul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Ullus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sepakat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membentuk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persekutuan</a:t>
            </a:r>
            <a:r>
              <a:rPr lang="en-US" sz="2400" b="1" dirty="0" smtClean="0"/>
              <a:t>. </a:t>
            </a:r>
            <a:r>
              <a:rPr lang="en-US" sz="2400" b="1" dirty="0" err="1" smtClean="0"/>
              <a:t>Selama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Paul </a:t>
            </a:r>
            <a:r>
              <a:rPr lang="en-US" sz="2400" b="1" dirty="0" err="1" smtClean="0"/>
              <a:t>telah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mengelola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usaha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perseorangan</a:t>
            </a:r>
            <a:r>
              <a:rPr lang="en-US" sz="2400" b="1" dirty="0" smtClean="0"/>
              <a:t>. </a:t>
            </a:r>
            <a:r>
              <a:rPr lang="en-US" sz="2400" b="1" dirty="0" err="1" smtClean="0"/>
              <a:t>Berikut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neraca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perusahaan</a:t>
            </a:r>
            <a:r>
              <a:rPr lang="en-US" sz="2400" b="1" dirty="0" smtClean="0"/>
              <a:t> Paul.(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ribuan</a:t>
            </a:r>
            <a:r>
              <a:rPr lang="en-US" sz="2400" b="1" dirty="0" smtClean="0"/>
              <a:t> rupiah)</a:t>
            </a:r>
            <a:endParaRPr lang="en-US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3357562"/>
          <a:ext cx="8715436" cy="292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5385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AKTIVA</a:t>
                      </a:r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</a:t>
                      </a:r>
                      <a:r>
                        <a:rPr lang="en-US" sz="2000" dirty="0" smtClean="0"/>
                        <a:t>PASIVA</a:t>
                      </a:r>
                      <a:endParaRPr lang="en-US" sz="2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1460790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Kas</a:t>
                      </a:r>
                      <a:r>
                        <a:rPr lang="en-US" sz="2400" b="1" dirty="0" smtClean="0"/>
                        <a:t>                              </a:t>
                      </a:r>
                      <a:r>
                        <a:rPr lang="en-US" sz="2400" b="1" baseline="0" dirty="0" err="1" smtClean="0"/>
                        <a:t>Rp</a:t>
                      </a:r>
                      <a:r>
                        <a:rPr lang="en-US" sz="2400" b="1" baseline="0" dirty="0" smtClean="0"/>
                        <a:t>   104.000</a:t>
                      </a:r>
                      <a:endParaRPr lang="en-US" sz="2400" b="1" dirty="0" smtClean="0"/>
                    </a:p>
                    <a:p>
                      <a:r>
                        <a:rPr lang="en-US" sz="2400" b="1" dirty="0" err="1" smtClean="0"/>
                        <a:t>Piutan</a:t>
                      </a:r>
                      <a:r>
                        <a:rPr lang="en-US" sz="2400" b="1" baseline="0" dirty="0" err="1" smtClean="0"/>
                        <a:t>g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usaha</a:t>
                      </a:r>
                      <a:r>
                        <a:rPr lang="en-US" sz="2400" b="1" baseline="0" dirty="0" smtClean="0"/>
                        <a:t>          </a:t>
                      </a:r>
                      <a:r>
                        <a:rPr lang="en-US" sz="2400" b="1" baseline="0" dirty="0" err="1" smtClean="0"/>
                        <a:t>Rp</a:t>
                      </a:r>
                      <a:r>
                        <a:rPr lang="en-US" sz="2400" b="1" baseline="0" dirty="0" smtClean="0"/>
                        <a:t>    480.000</a:t>
                      </a:r>
                    </a:p>
                    <a:p>
                      <a:r>
                        <a:rPr lang="en-US" sz="2400" b="1" baseline="0" dirty="0" err="1" smtClean="0"/>
                        <a:t>Persediaan</a:t>
                      </a:r>
                      <a:r>
                        <a:rPr lang="en-US" sz="2400" b="1" baseline="0" dirty="0" smtClean="0"/>
                        <a:t> BD         </a:t>
                      </a:r>
                      <a:r>
                        <a:rPr lang="en-US" sz="2400" b="1" u="sng" baseline="0" dirty="0" err="1" smtClean="0"/>
                        <a:t>Rp</a:t>
                      </a:r>
                      <a:r>
                        <a:rPr lang="en-US" sz="2400" b="1" u="sng" baseline="0" dirty="0" smtClean="0"/>
                        <a:t>   720.000 </a:t>
                      </a:r>
                      <a:r>
                        <a:rPr lang="en-US" sz="2400" b="1" baseline="0" dirty="0" smtClean="0"/>
                        <a:t>             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Utang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usaha</a:t>
                      </a:r>
                      <a:r>
                        <a:rPr lang="en-US" sz="2400" b="1" dirty="0" smtClean="0"/>
                        <a:t>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   248.000</a:t>
                      </a:r>
                    </a:p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Modal Paul                </a:t>
                      </a:r>
                      <a:r>
                        <a:rPr lang="en-US" sz="2400" b="1" u="sng" dirty="0" err="1" smtClean="0"/>
                        <a:t>Rp</a:t>
                      </a:r>
                      <a:r>
                        <a:rPr lang="en-US" sz="2400" b="1" u="sng" dirty="0" smtClean="0"/>
                        <a:t> 1.056.000</a:t>
                      </a:r>
                      <a:endParaRPr lang="en-US" sz="2400" b="1" u="sng" dirty="0"/>
                    </a:p>
                  </a:txBody>
                  <a:tcPr/>
                </a:tc>
              </a:tr>
              <a:tr h="929594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 </a:t>
                      </a:r>
                      <a:r>
                        <a:rPr lang="en-US" sz="2400" b="1" dirty="0" err="1" smtClean="0"/>
                        <a:t>Aktiva</a:t>
                      </a:r>
                      <a:r>
                        <a:rPr lang="en-US" sz="2400" b="1" dirty="0" smtClean="0"/>
                        <a:t>             </a:t>
                      </a:r>
                      <a:r>
                        <a:rPr lang="en-US" sz="2400" b="1" u="sng" dirty="0" err="1" smtClean="0"/>
                        <a:t>Rp</a:t>
                      </a:r>
                      <a:r>
                        <a:rPr lang="en-US" sz="2400" b="1" u="sng" dirty="0" smtClean="0"/>
                        <a:t> 1.304.000</a:t>
                      </a:r>
                      <a:endParaRPr lang="en-US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Total </a:t>
                      </a:r>
                      <a:r>
                        <a:rPr lang="en-US" sz="2400" b="1" dirty="0" err="1" smtClean="0"/>
                        <a:t>Pasiva</a:t>
                      </a:r>
                      <a:r>
                        <a:rPr lang="en-US" sz="2400" b="1" dirty="0" smtClean="0"/>
                        <a:t>               </a:t>
                      </a:r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 1.304.000</a:t>
                      </a:r>
                    </a:p>
                    <a:p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71802" y="1857364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UD. PAUL</a:t>
            </a:r>
          </a:p>
          <a:p>
            <a:pPr algn="ctr"/>
            <a:r>
              <a:rPr lang="en-US" sz="2400" b="1" dirty="0" err="1" smtClean="0"/>
              <a:t>Neraca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31 </a:t>
            </a:r>
            <a:r>
              <a:rPr lang="en-US" sz="2400" b="1" dirty="0" err="1" smtClean="0"/>
              <a:t>Desember</a:t>
            </a:r>
            <a:r>
              <a:rPr lang="en-US" sz="2400" b="1" dirty="0" smtClean="0"/>
              <a:t> 2010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0" y="1"/>
            <a:ext cx="9144000" cy="681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1" dirty="0" err="1" smtClean="0"/>
              <a:t>Sebelum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bergabung,untuk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menentukan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kepentingan</a:t>
            </a:r>
            <a:r>
              <a:rPr lang="en-US" sz="2400" b="1" dirty="0" smtClean="0"/>
              <a:t> Paul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persekutuan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disepakati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sebagai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berikut</a:t>
            </a:r>
            <a:r>
              <a:rPr lang="en-US" sz="2400" b="1" dirty="0" smtClean="0"/>
              <a:t>:</a:t>
            </a:r>
          </a:p>
          <a:p>
            <a:pPr>
              <a:buNone/>
            </a:pPr>
            <a:r>
              <a:rPr lang="en-US" sz="2400" b="1" dirty="0" smtClean="0"/>
              <a:t>1.Ditetapkan </a:t>
            </a:r>
            <a:r>
              <a:rPr lang="en-US" sz="2400" b="1" dirty="0" err="1" smtClean="0"/>
              <a:t>cadangan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kerugian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piutang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2%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saldo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piutang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usaha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2.Persediaan BD </a:t>
            </a:r>
            <a:r>
              <a:rPr lang="en-US" sz="2400" b="1" dirty="0" err="1" smtClean="0"/>
              <a:t>dinilai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sesuai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harga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pasarnya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840.000</a:t>
            </a:r>
          </a:p>
          <a:p>
            <a:pPr>
              <a:buNone/>
            </a:pPr>
            <a:r>
              <a:rPr lang="en-US" sz="2400" b="1" dirty="0" smtClean="0"/>
              <a:t>3.Ditetapkan </a:t>
            </a:r>
            <a:r>
              <a:rPr lang="en-US" sz="2400" b="1" dirty="0" err="1" smtClean="0"/>
              <a:t>biaya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dibayar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dimuka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50.000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biaya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masih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    </a:t>
            </a:r>
            <a:r>
              <a:rPr lang="en-US" sz="2400" b="1" dirty="0" err="1" smtClean="0"/>
              <a:t>harus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dibayar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36.400</a:t>
            </a:r>
          </a:p>
          <a:p>
            <a:pPr>
              <a:buNone/>
            </a:pPr>
            <a:r>
              <a:rPr lang="en-US" sz="2400" b="1" dirty="0" smtClean="0"/>
              <a:t>4.Paul </a:t>
            </a:r>
            <a:r>
              <a:rPr lang="en-US" sz="2400" b="1" dirty="0" err="1" smtClean="0"/>
              <a:t>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mendapat</a:t>
            </a:r>
            <a:r>
              <a:rPr lang="en-US" sz="2400" b="1" dirty="0" smtClean="0"/>
              <a:t> goodwill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</a:t>
            </a:r>
          </a:p>
          <a:p>
            <a:pPr>
              <a:buNone/>
            </a:pPr>
            <a:r>
              <a:rPr lang="en-US" sz="2800" b="1" dirty="0" err="1" smtClean="0"/>
              <a:t>Ullus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harus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uang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tunai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sebesar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400.000</a:t>
            </a:r>
          </a:p>
          <a:p>
            <a:pPr>
              <a:buNone/>
            </a:pPr>
            <a:r>
              <a:rPr lang="en-US" sz="2800" b="1" dirty="0" err="1" smtClean="0"/>
              <a:t>Diminta</a:t>
            </a:r>
            <a:r>
              <a:rPr lang="en-US" sz="2800" b="1" dirty="0" smtClean="0"/>
              <a:t>:</a:t>
            </a:r>
          </a:p>
          <a:p>
            <a:pPr>
              <a:buNone/>
            </a:pPr>
            <a:r>
              <a:rPr lang="en-US" sz="2400" b="1" dirty="0" smtClean="0"/>
              <a:t>1.Buatlah </a:t>
            </a:r>
            <a:r>
              <a:rPr lang="en-US" sz="2400" b="1" dirty="0" err="1" smtClean="0"/>
              <a:t>ayat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revaluasi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2.Buat </a:t>
            </a:r>
            <a:r>
              <a:rPr lang="en-US" sz="2400" b="1" dirty="0" err="1" smtClean="0"/>
              <a:t>ayat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pendirian</a:t>
            </a:r>
            <a:r>
              <a:rPr lang="en-US" sz="2400" b="1" dirty="0" smtClean="0"/>
              <a:t> Firma </a:t>
            </a:r>
            <a:r>
              <a:rPr lang="en-US" sz="2400" b="1" dirty="0" err="1" smtClean="0"/>
              <a:t>apabila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b="1" dirty="0" smtClean="0"/>
              <a:t>    </a:t>
            </a:r>
            <a:r>
              <a:rPr lang="en-US" sz="2400" b="1" dirty="0" err="1" smtClean="0"/>
              <a:t>a.Digunakan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lama</a:t>
            </a:r>
          </a:p>
          <a:p>
            <a:pPr>
              <a:buNone/>
            </a:pPr>
            <a:r>
              <a:rPr lang="en-US" sz="2400" b="1" dirty="0" smtClean="0"/>
              <a:t>    </a:t>
            </a:r>
            <a:r>
              <a:rPr lang="en-US" sz="2400" b="1" dirty="0" err="1" smtClean="0"/>
              <a:t>b.Dibuat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baru</a:t>
            </a:r>
            <a:r>
              <a:rPr lang="en-US" sz="2400" b="1" dirty="0" smtClean="0"/>
              <a:t>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500834"/>
          </a:xfrm>
        </p:spPr>
        <p:txBody>
          <a:bodyPr/>
          <a:lstStyle/>
          <a:p>
            <a:pPr>
              <a:buNone/>
            </a:pPr>
            <a:r>
              <a:rPr lang="en-US" sz="3200" b="1" dirty="0" err="1" smtClean="0"/>
              <a:t>Isi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perjanjian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persekutuan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dipakai</a:t>
            </a:r>
            <a:r>
              <a:rPr lang="en-US" sz="3200" b="1" dirty="0" smtClean="0"/>
              <a:t> </a:t>
            </a:r>
          </a:p>
          <a:p>
            <a:pPr>
              <a:buNone/>
            </a:pPr>
            <a:r>
              <a:rPr lang="en-US" sz="3200" b="1" dirty="0" err="1" smtClean="0"/>
              <a:t>sebagai</a:t>
            </a:r>
            <a:r>
              <a:rPr lang="en-US" sz="3200" b="1" dirty="0" smtClean="0"/>
              <a:t> :</a:t>
            </a:r>
          </a:p>
          <a:p>
            <a:pPr>
              <a:buNone/>
            </a:pPr>
            <a:r>
              <a:rPr lang="en-US" sz="3200" dirty="0" smtClean="0"/>
              <a:t>	• </a:t>
            </a:r>
            <a:r>
              <a:rPr lang="en-US" sz="3200" dirty="0" err="1" smtClean="0"/>
              <a:t>Dasar</a:t>
            </a:r>
            <a:r>
              <a:rPr lang="en-US" sz="3200" dirty="0" smtClean="0"/>
              <a:t> </a:t>
            </a:r>
            <a:r>
              <a:rPr lang="en-US" sz="3200" dirty="0" err="1" smtClean="0"/>
              <a:t>pencatatan</a:t>
            </a:r>
            <a:r>
              <a:rPr lang="en-US" sz="3200" dirty="0" smtClean="0"/>
              <a:t> </a:t>
            </a:r>
            <a:r>
              <a:rPr lang="en-US" sz="3200" dirty="0" err="1" smtClean="0"/>
              <a:t>setoran</a:t>
            </a:r>
            <a:r>
              <a:rPr lang="en-US" sz="3200" dirty="0" smtClean="0"/>
              <a:t> modal.</a:t>
            </a:r>
          </a:p>
          <a:p>
            <a:pPr>
              <a:buNone/>
            </a:pPr>
            <a:r>
              <a:rPr lang="en-US" sz="3200" dirty="0" smtClean="0"/>
              <a:t>	• </a:t>
            </a:r>
            <a:r>
              <a:rPr lang="en-US" sz="3200" dirty="0" err="1" smtClean="0"/>
              <a:t>Dasar</a:t>
            </a:r>
            <a:r>
              <a:rPr lang="en-US" sz="3200" dirty="0" smtClean="0"/>
              <a:t> </a:t>
            </a:r>
            <a:r>
              <a:rPr lang="en-US" sz="3200" dirty="0" err="1" smtClean="0"/>
              <a:t>perhitungan</a:t>
            </a:r>
            <a:r>
              <a:rPr lang="en-US" sz="3200" dirty="0" smtClean="0"/>
              <a:t> modal.</a:t>
            </a:r>
          </a:p>
          <a:p>
            <a:pPr>
              <a:buNone/>
            </a:pPr>
            <a:r>
              <a:rPr lang="en-US" sz="3200" dirty="0" smtClean="0"/>
              <a:t>	• </a:t>
            </a:r>
            <a:r>
              <a:rPr lang="en-US" sz="3200" dirty="0" err="1" smtClean="0"/>
              <a:t>Dasar</a:t>
            </a:r>
            <a:r>
              <a:rPr lang="en-US" sz="3200" dirty="0" smtClean="0"/>
              <a:t> </a:t>
            </a:r>
            <a:r>
              <a:rPr lang="en-US" sz="3200" dirty="0" err="1" smtClean="0"/>
              <a:t>pembagian</a:t>
            </a:r>
            <a:r>
              <a:rPr lang="en-US" sz="3200" dirty="0" smtClean="0"/>
              <a:t> </a:t>
            </a:r>
            <a:r>
              <a:rPr lang="en-US" sz="3200" dirty="0" err="1" smtClean="0"/>
              <a:t>laba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	• </a:t>
            </a:r>
            <a:r>
              <a:rPr lang="en-US" sz="3200" dirty="0" err="1" smtClean="0"/>
              <a:t>Dasar</a:t>
            </a:r>
            <a:r>
              <a:rPr lang="en-US" sz="3200" dirty="0" smtClean="0"/>
              <a:t> </a:t>
            </a:r>
            <a:r>
              <a:rPr lang="en-US" sz="3200" dirty="0" err="1" smtClean="0"/>
              <a:t>pencatatan</a:t>
            </a:r>
            <a:r>
              <a:rPr lang="en-US" sz="3200" dirty="0" smtClean="0"/>
              <a:t> </a:t>
            </a:r>
            <a:r>
              <a:rPr lang="en-US" sz="3200" dirty="0" err="1" smtClean="0"/>
              <a:t>transaksi-transaksi</a:t>
            </a:r>
            <a:r>
              <a:rPr lang="en-US" sz="3200" dirty="0" smtClean="0"/>
              <a:t> </a:t>
            </a:r>
          </a:p>
          <a:p>
            <a:pPr>
              <a:buNone/>
            </a:pPr>
            <a:r>
              <a:rPr lang="en-US" sz="3200" smtClean="0"/>
              <a:t>       </a:t>
            </a:r>
            <a:r>
              <a:rPr lang="en-US" sz="3200" dirty="0" err="1" smtClean="0"/>
              <a:t>persekutuan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menyangkut</a:t>
            </a:r>
            <a:r>
              <a:rPr lang="en-US" sz="3200" dirty="0" smtClean="0"/>
              <a:t> modal.</a:t>
            </a:r>
          </a:p>
          <a:p>
            <a:pPr>
              <a:buNone/>
            </a:pPr>
            <a:r>
              <a:rPr lang="en-US" sz="3200" dirty="0" smtClean="0"/>
              <a:t>	• </a:t>
            </a:r>
            <a:r>
              <a:rPr lang="en-US" sz="3200" dirty="0" err="1" smtClean="0"/>
              <a:t>Dasar</a:t>
            </a:r>
            <a:r>
              <a:rPr lang="en-US" sz="3200" dirty="0" smtClean="0"/>
              <a:t> </a:t>
            </a:r>
            <a:r>
              <a:rPr lang="en-US" sz="3200" dirty="0" err="1" smtClean="0"/>
              <a:t>pembagian</a:t>
            </a:r>
            <a:r>
              <a:rPr lang="en-US" sz="3200" dirty="0" smtClean="0"/>
              <a:t> </a:t>
            </a:r>
            <a:r>
              <a:rPr lang="en-US" sz="3200" dirty="0" err="1" smtClean="0"/>
              <a:t>aktiva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likuidasi</a:t>
            </a:r>
            <a:r>
              <a:rPr lang="en-US" sz="3200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i237.photobucket.com/albums/ff263/dharma-putra/LearningAccountingWhereToStart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9" y="857232"/>
            <a:ext cx="221457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err="1" smtClean="0"/>
              <a:t>Ayat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jurnal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revaluasi</a:t>
            </a:r>
            <a:endParaRPr lang="en-US" sz="2400" b="1" u="sng" dirty="0" smtClean="0"/>
          </a:p>
          <a:p>
            <a:pPr>
              <a:buNone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1.Modal			</a:t>
            </a:r>
            <a:r>
              <a:rPr lang="en-US" sz="2200" b="1" dirty="0" err="1" smtClean="0">
                <a:solidFill>
                  <a:schemeClr val="accent6">
                    <a:lumMod val="75000"/>
                  </a:schemeClr>
                </a:solidFill>
              </a:rPr>
              <a:t>Rp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     9.600</a:t>
            </a:r>
          </a:p>
          <a:p>
            <a:pPr>
              <a:buNone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			</a:t>
            </a:r>
            <a:r>
              <a:rPr lang="en-US" sz="2200" b="1" dirty="0" err="1" smtClean="0">
                <a:solidFill>
                  <a:schemeClr val="accent6">
                    <a:lumMod val="75000"/>
                  </a:schemeClr>
                </a:solidFill>
              </a:rPr>
              <a:t>Cadangan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b="1" dirty="0" err="1" smtClean="0">
                <a:solidFill>
                  <a:schemeClr val="accent6">
                    <a:lumMod val="75000"/>
                  </a:schemeClr>
                </a:solidFill>
              </a:rPr>
              <a:t>kerugian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b="1" dirty="0" err="1" smtClean="0">
                <a:solidFill>
                  <a:schemeClr val="accent6">
                    <a:lumMod val="75000"/>
                  </a:schemeClr>
                </a:solidFill>
              </a:rPr>
              <a:t>piutang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200" b="1" dirty="0" err="1" smtClean="0">
                <a:solidFill>
                  <a:schemeClr val="accent6">
                    <a:lumMod val="75000"/>
                  </a:schemeClr>
                </a:solidFill>
              </a:rPr>
              <a:t>Rp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     9.600</a:t>
            </a:r>
          </a:p>
          <a:p>
            <a:pPr>
              <a:buNone/>
            </a:pPr>
            <a:endParaRPr lang="en-US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200" b="1" dirty="0" smtClean="0">
                <a:solidFill>
                  <a:srgbClr val="0070C0"/>
                </a:solidFill>
              </a:rPr>
              <a:t>2.Persediaan BD		</a:t>
            </a:r>
            <a:r>
              <a:rPr lang="en-US" sz="2200" b="1" dirty="0" err="1" smtClean="0">
                <a:solidFill>
                  <a:srgbClr val="0070C0"/>
                </a:solidFill>
              </a:rPr>
              <a:t>Rp</a:t>
            </a:r>
            <a:r>
              <a:rPr lang="en-US" sz="2200" b="1" dirty="0" smtClean="0">
                <a:solidFill>
                  <a:srgbClr val="0070C0"/>
                </a:solidFill>
              </a:rPr>
              <a:t> 120.000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0070C0"/>
                </a:solidFill>
              </a:rPr>
              <a:t>			Modal				</a:t>
            </a:r>
            <a:r>
              <a:rPr lang="en-US" sz="2200" b="1" dirty="0" err="1" smtClean="0">
                <a:solidFill>
                  <a:srgbClr val="0070C0"/>
                </a:solidFill>
              </a:rPr>
              <a:t>Rp</a:t>
            </a:r>
            <a:r>
              <a:rPr lang="en-US" sz="2200" b="1" dirty="0" smtClean="0">
                <a:solidFill>
                  <a:srgbClr val="0070C0"/>
                </a:solidFill>
              </a:rPr>
              <a:t> 120.000</a:t>
            </a:r>
          </a:p>
          <a:p>
            <a:pPr>
              <a:buNone/>
            </a:pPr>
            <a:endParaRPr lang="en-US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3.Biaya </a:t>
            </a:r>
            <a:r>
              <a:rPr lang="en-US" sz="2200" b="1" dirty="0" err="1" smtClean="0">
                <a:solidFill>
                  <a:srgbClr val="002060"/>
                </a:solidFill>
              </a:rPr>
              <a:t>dibayar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di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muka</a:t>
            </a:r>
            <a:r>
              <a:rPr lang="en-US" sz="2200" b="1" dirty="0" smtClean="0">
                <a:solidFill>
                  <a:srgbClr val="002060"/>
                </a:solidFill>
              </a:rPr>
              <a:t>	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   50.000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			Modal				</a:t>
            </a:r>
            <a:r>
              <a:rPr lang="en-US" sz="2200" b="1" dirty="0" err="1" smtClean="0">
                <a:solidFill>
                  <a:srgbClr val="002060"/>
                </a:solidFill>
              </a:rPr>
              <a:t>Rp</a:t>
            </a:r>
            <a:r>
              <a:rPr lang="en-US" sz="2200" b="1" dirty="0" smtClean="0">
                <a:solidFill>
                  <a:srgbClr val="002060"/>
                </a:solidFill>
              </a:rPr>
              <a:t>   50.000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00B0F0"/>
                </a:solidFill>
              </a:rPr>
              <a:t>    Modal			</a:t>
            </a:r>
            <a:r>
              <a:rPr lang="en-US" sz="2200" b="1" dirty="0" err="1" smtClean="0">
                <a:solidFill>
                  <a:srgbClr val="00B0F0"/>
                </a:solidFill>
              </a:rPr>
              <a:t>Rp</a:t>
            </a:r>
            <a:r>
              <a:rPr lang="en-US" sz="2200" b="1" dirty="0" smtClean="0">
                <a:solidFill>
                  <a:srgbClr val="00B0F0"/>
                </a:solidFill>
              </a:rPr>
              <a:t>   36.400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00B0F0"/>
                </a:solidFill>
              </a:rPr>
              <a:t>			</a:t>
            </a:r>
            <a:r>
              <a:rPr lang="en-US" sz="2200" b="1" dirty="0" err="1" smtClean="0">
                <a:solidFill>
                  <a:srgbClr val="00B0F0"/>
                </a:solidFill>
              </a:rPr>
              <a:t>Utang</a:t>
            </a:r>
            <a:r>
              <a:rPr lang="en-US" sz="2200" b="1" dirty="0" smtClean="0">
                <a:solidFill>
                  <a:srgbClr val="00B0F0"/>
                </a:solidFill>
              </a:rPr>
              <a:t> </a:t>
            </a:r>
            <a:r>
              <a:rPr lang="en-US" sz="2200" b="1" dirty="0" err="1" smtClean="0">
                <a:solidFill>
                  <a:srgbClr val="00B0F0"/>
                </a:solidFill>
              </a:rPr>
              <a:t>biaya</a:t>
            </a:r>
            <a:r>
              <a:rPr lang="en-US" sz="2200" b="1" dirty="0" smtClean="0">
                <a:solidFill>
                  <a:srgbClr val="00B0F0"/>
                </a:solidFill>
              </a:rPr>
              <a:t>			</a:t>
            </a:r>
            <a:r>
              <a:rPr lang="en-US" sz="2200" b="1" dirty="0" err="1" smtClean="0">
                <a:solidFill>
                  <a:srgbClr val="00B0F0"/>
                </a:solidFill>
              </a:rPr>
              <a:t>Rp</a:t>
            </a:r>
            <a:r>
              <a:rPr lang="en-US" sz="2200" b="1" dirty="0" smtClean="0">
                <a:solidFill>
                  <a:srgbClr val="00B0F0"/>
                </a:solidFill>
              </a:rPr>
              <a:t>   36.400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200" b="1" dirty="0" smtClean="0"/>
          </a:p>
          <a:p>
            <a:pPr>
              <a:buNone/>
            </a:pPr>
            <a:r>
              <a:rPr lang="en-US" sz="2200" b="1" dirty="0" smtClean="0"/>
              <a:t>4.Goodwill			</a:t>
            </a:r>
            <a:r>
              <a:rPr lang="en-US" sz="2200" b="1" dirty="0" err="1" smtClean="0"/>
              <a:t>Rp</a:t>
            </a:r>
            <a:r>
              <a:rPr lang="en-US" sz="2200" b="1" dirty="0" smtClean="0"/>
              <a:t>   20.000</a:t>
            </a:r>
          </a:p>
          <a:p>
            <a:pPr>
              <a:buNone/>
            </a:pPr>
            <a:r>
              <a:rPr lang="en-US" sz="2200" b="1" dirty="0" smtClean="0"/>
              <a:t>			Modal				</a:t>
            </a:r>
            <a:r>
              <a:rPr lang="en-US" sz="2200" b="1" dirty="0" err="1" smtClean="0"/>
              <a:t>Rp</a:t>
            </a:r>
            <a:r>
              <a:rPr lang="en-US" sz="2200" b="1" dirty="0" smtClean="0"/>
              <a:t>   20.000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5.Modal			</a:t>
            </a:r>
            <a:r>
              <a:rPr lang="en-US" sz="2800" b="1" dirty="0" err="1" smtClean="0">
                <a:solidFill>
                  <a:srgbClr val="C00000"/>
                </a:solidFill>
              </a:rPr>
              <a:t>Rp</a:t>
            </a:r>
            <a:r>
              <a:rPr lang="en-US" sz="2800" b="1" dirty="0" smtClean="0">
                <a:solidFill>
                  <a:srgbClr val="C00000"/>
                </a:solidFill>
              </a:rPr>
              <a:t> 144.000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			</a:t>
            </a:r>
            <a:r>
              <a:rPr lang="en-US" sz="2800" b="1" dirty="0" err="1" smtClean="0">
                <a:solidFill>
                  <a:srgbClr val="C00000"/>
                </a:solidFill>
              </a:rPr>
              <a:t>Madal</a:t>
            </a:r>
            <a:r>
              <a:rPr lang="en-US" sz="2800" b="1" dirty="0" smtClean="0">
                <a:solidFill>
                  <a:srgbClr val="C00000"/>
                </a:solidFill>
              </a:rPr>
              <a:t> Paul			</a:t>
            </a:r>
            <a:r>
              <a:rPr lang="en-US" sz="2800" b="1" dirty="0" err="1" smtClean="0">
                <a:solidFill>
                  <a:srgbClr val="C00000"/>
                </a:solidFill>
              </a:rPr>
              <a:t>Rp</a:t>
            </a:r>
            <a:r>
              <a:rPr lang="en-US" sz="2800" b="1" dirty="0" smtClean="0">
                <a:solidFill>
                  <a:srgbClr val="C00000"/>
                </a:solidFill>
              </a:rPr>
              <a:t> 144.000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http://t0.gstatic.com/images?q=tbn:ANd9GcTIE6UMHQo_fREDzxWplmc7NfO40DlXHvRgWN-SCaE640u1zH6lFOGDY6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71438"/>
            <a:ext cx="200026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</a:t>
            </a:r>
            <a:r>
              <a:rPr lang="en-US" sz="2800" b="1" u="sng" dirty="0" smtClean="0">
                <a:solidFill>
                  <a:srgbClr val="FF0000"/>
                </a:solidFill>
              </a:rPr>
              <a:t>Jika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buku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perusahaan</a:t>
            </a:r>
            <a:r>
              <a:rPr lang="en-US" sz="2800" b="1" u="sng" dirty="0" smtClean="0">
                <a:solidFill>
                  <a:srgbClr val="FF0000"/>
                </a:solidFill>
              </a:rPr>
              <a:t> Paul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digunakan</a:t>
            </a:r>
            <a:r>
              <a:rPr lang="en-US" sz="2800" b="1" u="sng" dirty="0" smtClean="0">
                <a:solidFill>
                  <a:srgbClr val="FF0000"/>
                </a:solidFill>
              </a:rPr>
              <a:t> (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menggunakan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buku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 </a:t>
            </a:r>
            <a:r>
              <a:rPr lang="en-US" sz="2800" b="1" u="sng" dirty="0" smtClean="0">
                <a:solidFill>
                  <a:srgbClr val="FF0000"/>
                </a:solidFill>
              </a:rPr>
              <a:t>lama)</a:t>
            </a:r>
            <a:r>
              <a:rPr lang="en-US" sz="2800" b="1" dirty="0" smtClean="0">
                <a:solidFill>
                  <a:srgbClr val="FF0000"/>
                </a:solidFill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</a:rPr>
              <a:t>ayat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jurnal</a:t>
            </a:r>
            <a:r>
              <a:rPr lang="en-US" sz="2800" b="1" dirty="0" smtClean="0">
                <a:solidFill>
                  <a:srgbClr val="FF0000"/>
                </a:solidFill>
              </a:rPr>
              <a:t> yang </a:t>
            </a:r>
            <a:r>
              <a:rPr lang="en-US" sz="2800" b="1" dirty="0" err="1" smtClean="0">
                <a:solidFill>
                  <a:srgbClr val="FF0000"/>
                </a:solidFill>
              </a:rPr>
              <a:t>yang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harus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dibuat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adalah</a:t>
            </a:r>
            <a:r>
              <a:rPr lang="en-US" sz="2800" b="1" dirty="0" smtClean="0">
                <a:solidFill>
                  <a:srgbClr val="FF0000"/>
                </a:solidFill>
              </a:rPr>
              <a:t> :</a:t>
            </a:r>
          </a:p>
          <a:p>
            <a:pPr>
              <a:buNone/>
            </a:pPr>
            <a:r>
              <a:rPr lang="en-US" sz="2400" b="1" u="sng" dirty="0" err="1" smtClean="0"/>
              <a:t>a.Mencatat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penyesuaian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untuk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menentukan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kepentingan</a:t>
            </a:r>
            <a:r>
              <a:rPr lang="en-US" sz="2400" b="1" u="sng" dirty="0" smtClean="0"/>
              <a:t> Paul:</a:t>
            </a:r>
          </a:p>
          <a:p>
            <a:pPr>
              <a:buNone/>
            </a:pPr>
            <a:r>
              <a:rPr lang="en-US" sz="2400" b="1" smtClean="0"/>
              <a:t>Persediaan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barang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dagangan</a:t>
            </a:r>
            <a:r>
              <a:rPr lang="en-US" sz="2400" b="1" dirty="0" smtClean="0"/>
              <a:t>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120.000</a:t>
            </a:r>
          </a:p>
          <a:p>
            <a:pPr>
              <a:buNone/>
            </a:pPr>
            <a:r>
              <a:rPr lang="en-US" sz="2400" b="1" dirty="0" err="1" smtClean="0"/>
              <a:t>Biaya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dibayar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muka</a:t>
            </a:r>
            <a:r>
              <a:rPr lang="en-US" sz="2400" b="1" dirty="0" smtClean="0"/>
              <a:t>           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50.000 </a:t>
            </a:r>
          </a:p>
          <a:p>
            <a:pPr>
              <a:buNone/>
            </a:pPr>
            <a:r>
              <a:rPr lang="en-US" sz="2400" b="1" dirty="0" smtClean="0"/>
              <a:t>Goodwill		           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20.000</a:t>
            </a:r>
          </a:p>
          <a:p>
            <a:pPr>
              <a:buNone/>
            </a:pPr>
            <a:r>
              <a:rPr lang="en-US" sz="2400" b="1" dirty="0" smtClean="0"/>
              <a:t>		</a:t>
            </a:r>
            <a:r>
              <a:rPr lang="en-US" sz="2400" b="1" dirty="0" err="1" smtClean="0"/>
              <a:t>Cadangan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kerugian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piutang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 9.600</a:t>
            </a:r>
          </a:p>
          <a:p>
            <a:pPr>
              <a:buNone/>
            </a:pPr>
            <a:r>
              <a:rPr lang="en-US" sz="2400" b="1" dirty="0" smtClean="0"/>
              <a:t>		</a:t>
            </a:r>
            <a:r>
              <a:rPr lang="en-US" sz="2400" b="1" dirty="0" err="1" smtClean="0"/>
              <a:t>Utang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biaya</a:t>
            </a:r>
            <a:r>
              <a:rPr lang="en-US" sz="2400" b="1" dirty="0" smtClean="0"/>
              <a:t>	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36.400</a:t>
            </a:r>
          </a:p>
          <a:p>
            <a:pPr>
              <a:buNone/>
            </a:pPr>
            <a:r>
              <a:rPr lang="en-US" sz="2400" b="1" dirty="0" smtClean="0"/>
              <a:t>		Modal Paul	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144.000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u="sng" dirty="0" err="1" smtClean="0"/>
              <a:t>b.Mencatat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investasi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Ullus</a:t>
            </a:r>
            <a:r>
              <a:rPr lang="en-US" sz="2400" b="1" u="sng" dirty="0" smtClean="0"/>
              <a:t>.</a:t>
            </a:r>
          </a:p>
          <a:p>
            <a:pPr>
              <a:buNone/>
            </a:pPr>
            <a:r>
              <a:rPr lang="en-US" sz="2400" b="1" dirty="0" err="1" smtClean="0"/>
              <a:t>Kas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400.000</a:t>
            </a:r>
          </a:p>
          <a:p>
            <a:pPr>
              <a:buNone/>
            </a:pPr>
            <a:r>
              <a:rPr lang="en-US" sz="2400" b="1" dirty="0" smtClean="0"/>
              <a:t>		Modal </a:t>
            </a:r>
            <a:r>
              <a:rPr lang="en-US" sz="2400" b="1" dirty="0" err="1" smtClean="0"/>
              <a:t>Ullus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400.000</a:t>
            </a:r>
          </a:p>
          <a:p>
            <a:pPr>
              <a:buNone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Neraca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persekutuan</a:t>
            </a:r>
            <a:r>
              <a:rPr lang="en-US" dirty="0" smtClean="0"/>
              <a:t> yang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didirikan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4" y="1928802"/>
          <a:ext cx="8858312" cy="418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PASIVA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Kas</a:t>
                      </a:r>
                      <a:r>
                        <a:rPr lang="en-US" sz="2000" dirty="0" smtClean="0"/>
                        <a:t>           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    504.000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Piutang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usaha</a:t>
                      </a:r>
                      <a:r>
                        <a:rPr lang="en-US" sz="2000" dirty="0" smtClean="0"/>
                        <a:t>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    480.000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Cad.ker.piutang</a:t>
                      </a:r>
                      <a:r>
                        <a:rPr lang="en-US" sz="2000" baseline="0" dirty="0" smtClean="0"/>
                        <a:t>                   (         9.600)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err="1" smtClean="0"/>
                        <a:t>Persediaan</a:t>
                      </a:r>
                      <a:r>
                        <a:rPr lang="en-US" sz="2000" baseline="0" dirty="0" smtClean="0"/>
                        <a:t> B.D                 </a:t>
                      </a:r>
                      <a:r>
                        <a:rPr lang="en-US" sz="2000" baseline="0" dirty="0" err="1" smtClean="0"/>
                        <a:t>Rp</a:t>
                      </a:r>
                      <a:r>
                        <a:rPr lang="en-US" sz="2000" baseline="0" dirty="0" smtClean="0"/>
                        <a:t>       840.000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err="1" smtClean="0"/>
                        <a:t>Biaya.dibayar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muka</a:t>
                      </a:r>
                      <a:r>
                        <a:rPr lang="en-US" sz="2000" baseline="0" dirty="0" smtClean="0"/>
                        <a:t>    </a:t>
                      </a:r>
                      <a:r>
                        <a:rPr lang="en-US" sz="2000" baseline="0" dirty="0" err="1" smtClean="0"/>
                        <a:t>Rp</a:t>
                      </a:r>
                      <a:r>
                        <a:rPr lang="en-US" sz="2000" baseline="0" dirty="0" smtClean="0"/>
                        <a:t>          50.000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Goodwill                           </a:t>
                      </a:r>
                      <a:r>
                        <a:rPr lang="en-US" sz="2000" u="sng" baseline="0" dirty="0" err="1" smtClean="0"/>
                        <a:t>Rp</a:t>
                      </a:r>
                      <a:r>
                        <a:rPr lang="en-US" sz="2000" u="sng" baseline="0" dirty="0" smtClean="0"/>
                        <a:t>         20.000</a:t>
                      </a:r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Utang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usaha</a:t>
                      </a:r>
                      <a:r>
                        <a:rPr lang="en-US" sz="2000" dirty="0" smtClean="0"/>
                        <a:t>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   248.000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Utang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biaya</a:t>
                      </a:r>
                      <a:r>
                        <a:rPr lang="en-US" sz="2000" dirty="0" smtClean="0"/>
                        <a:t>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      36.400</a:t>
                      </a:r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Modal Paul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1.200.000   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Modal </a:t>
                      </a:r>
                      <a:r>
                        <a:rPr lang="en-US" sz="2000" dirty="0" err="1" smtClean="0"/>
                        <a:t>Ullus</a:t>
                      </a:r>
                      <a:r>
                        <a:rPr lang="en-US" sz="2000" dirty="0" smtClean="0"/>
                        <a:t>                         </a:t>
                      </a:r>
                      <a:r>
                        <a:rPr lang="en-US" sz="2000" u="sng" dirty="0" err="1" smtClean="0"/>
                        <a:t>Rp</a:t>
                      </a:r>
                      <a:r>
                        <a:rPr lang="en-US" sz="2000" u="sng" dirty="0" smtClean="0"/>
                        <a:t>    400.000   </a:t>
                      </a:r>
                      <a:r>
                        <a:rPr lang="en-US" sz="2000" dirty="0" smtClean="0"/>
                        <a:t>                                                  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                                      </a:t>
                      </a:r>
                      <a:r>
                        <a:rPr lang="en-US" b="1" baseline="0" dirty="0" err="1" smtClean="0"/>
                        <a:t>Rp</a:t>
                      </a:r>
                      <a:r>
                        <a:rPr lang="en-US" b="1" baseline="0" dirty="0" smtClean="0"/>
                        <a:t> 1.8844.400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                                         </a:t>
                      </a:r>
                      <a:r>
                        <a:rPr lang="en-US" b="1" dirty="0" err="1" smtClean="0"/>
                        <a:t>Rp</a:t>
                      </a:r>
                      <a:r>
                        <a:rPr lang="en-US" b="1" dirty="0" smtClean="0"/>
                        <a:t> 1.884.400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71802" y="571480"/>
            <a:ext cx="3071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Firma </a:t>
            </a:r>
            <a:r>
              <a:rPr lang="en-US" sz="2000" b="1" dirty="0" err="1" smtClean="0"/>
              <a:t>Paullus</a:t>
            </a:r>
            <a:endParaRPr lang="en-US" sz="2000" b="1" dirty="0" smtClean="0"/>
          </a:p>
          <a:p>
            <a:pPr algn="ctr"/>
            <a:r>
              <a:rPr lang="en-US" sz="2000" b="1" dirty="0" err="1" smtClean="0"/>
              <a:t>Neraca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2 </a:t>
            </a:r>
            <a:r>
              <a:rPr lang="en-US" sz="2000" b="1" dirty="0" err="1" smtClean="0"/>
              <a:t>Januari</a:t>
            </a:r>
            <a:r>
              <a:rPr lang="en-US" sz="2000" b="1" dirty="0" smtClean="0"/>
              <a:t> 2011</a:t>
            </a:r>
          </a:p>
          <a:p>
            <a:pPr algn="ctr"/>
            <a:r>
              <a:rPr lang="en-US" sz="2000" b="1" dirty="0" smtClean="0"/>
              <a:t>(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ribuan</a:t>
            </a:r>
            <a:r>
              <a:rPr lang="en-US" sz="2000" b="1" dirty="0" smtClean="0"/>
              <a:t> rupiah) </a:t>
            </a:r>
            <a:endParaRPr lang="en-US" sz="2000" b="1" dirty="0"/>
          </a:p>
        </p:txBody>
      </p:sp>
      <p:pic>
        <p:nvPicPr>
          <p:cNvPr id="6" name="Picture 5" descr="http://4.bp.blogspot.com/_iIaZBfaRjl0/TMd4uXkJ0vI/AAAAAAAAALM/Ylo3nDkfsNw/s400/Neraca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150019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en-US" sz="2800" b="1" u="sng" dirty="0" smtClean="0">
                <a:solidFill>
                  <a:srgbClr val="C00000"/>
                </a:solidFill>
              </a:rPr>
              <a:t>.Jika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digunakan</a:t>
            </a:r>
            <a:r>
              <a:rPr lang="en-US" sz="2800" b="1" u="sng" dirty="0" smtClean="0">
                <a:solidFill>
                  <a:srgbClr val="C0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buku</a:t>
            </a:r>
            <a:r>
              <a:rPr lang="en-US" sz="2800" b="1" u="sng" dirty="0" smtClean="0">
                <a:solidFill>
                  <a:srgbClr val="C0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baru</a:t>
            </a:r>
            <a:endParaRPr lang="en-US" sz="2800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b="1" dirty="0" err="1" smtClean="0"/>
              <a:t>a.Mencatat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investasi</a:t>
            </a:r>
            <a:r>
              <a:rPr lang="en-US" sz="2400" b="1" dirty="0" smtClean="0"/>
              <a:t> Paul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Kas</a:t>
            </a:r>
            <a:r>
              <a:rPr lang="en-US" sz="2400" dirty="0" smtClean="0"/>
              <a:t>                              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  104.000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           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   480.000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Persediaan</a:t>
            </a:r>
            <a:r>
              <a:rPr lang="en-US" sz="2400" dirty="0" smtClean="0"/>
              <a:t> BD           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  840.000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Biaya</a:t>
            </a:r>
            <a:r>
              <a:rPr lang="en-US" sz="2400" dirty="0" smtClean="0"/>
              <a:t> </a:t>
            </a:r>
            <a:r>
              <a:rPr lang="en-US" sz="2400" dirty="0" err="1" smtClean="0"/>
              <a:t>dibayar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muka</a:t>
            </a:r>
            <a:r>
              <a:rPr lang="en-US" sz="2400" dirty="0" smtClean="0"/>
              <a:t>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     50.000</a:t>
            </a:r>
          </a:p>
          <a:p>
            <a:pPr>
              <a:buNone/>
            </a:pPr>
            <a:r>
              <a:rPr lang="en-US" sz="2400" dirty="0" smtClean="0"/>
              <a:t>	Goodwill		            </a:t>
            </a:r>
            <a:r>
              <a:rPr lang="en-US" sz="2400" dirty="0" err="1" smtClean="0"/>
              <a:t>Rp</a:t>
            </a:r>
            <a:r>
              <a:rPr lang="en-US" sz="2400" dirty="0" smtClean="0"/>
              <a:t>      20.000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Cadangan</a:t>
            </a:r>
            <a:r>
              <a:rPr lang="en-US" sz="2400" dirty="0" smtClean="0"/>
              <a:t> </a:t>
            </a:r>
            <a:r>
              <a:rPr lang="en-US" sz="2400" dirty="0" err="1" smtClean="0"/>
              <a:t>kerugian</a:t>
            </a:r>
            <a:r>
              <a:rPr lang="en-US" sz="2400" dirty="0" smtClean="0"/>
              <a:t> </a:t>
            </a:r>
            <a:r>
              <a:rPr lang="en-US" sz="2400" dirty="0" err="1" smtClean="0"/>
              <a:t>piutang</a:t>
            </a:r>
            <a:r>
              <a:rPr lang="en-US" sz="2400" dirty="0" smtClean="0"/>
              <a:t>		</a:t>
            </a:r>
            <a:r>
              <a:rPr lang="en-US" sz="2400" dirty="0" err="1" smtClean="0"/>
              <a:t>Rp</a:t>
            </a:r>
            <a:r>
              <a:rPr lang="en-US" sz="2400" dirty="0" smtClean="0"/>
              <a:t>       9.600 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Utang</a:t>
            </a:r>
            <a:r>
              <a:rPr lang="en-US" sz="2400" dirty="0" smtClean="0"/>
              <a:t> </a:t>
            </a:r>
            <a:r>
              <a:rPr lang="en-US" sz="2400" dirty="0" err="1" smtClean="0"/>
              <a:t>biaya</a:t>
            </a:r>
            <a:r>
              <a:rPr lang="en-US" sz="2400" dirty="0" smtClean="0"/>
              <a:t>				</a:t>
            </a:r>
            <a:r>
              <a:rPr lang="en-US" sz="2400" dirty="0" err="1" smtClean="0"/>
              <a:t>Rp</a:t>
            </a:r>
            <a:r>
              <a:rPr lang="en-US" sz="2400" dirty="0" smtClean="0"/>
              <a:t>      36.400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Utang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				</a:t>
            </a:r>
            <a:r>
              <a:rPr lang="en-US" sz="2400" dirty="0" err="1" smtClean="0"/>
              <a:t>Rp</a:t>
            </a:r>
            <a:r>
              <a:rPr lang="en-US" sz="2400" dirty="0" smtClean="0"/>
              <a:t>    248.000	</a:t>
            </a:r>
          </a:p>
          <a:p>
            <a:pPr>
              <a:buNone/>
            </a:pPr>
            <a:r>
              <a:rPr lang="en-US" sz="2400" dirty="0" smtClean="0"/>
              <a:t>		Modal Paul				</a:t>
            </a:r>
            <a:r>
              <a:rPr lang="en-US" sz="2400" dirty="0" err="1" smtClean="0"/>
              <a:t>Rp</a:t>
            </a:r>
            <a:r>
              <a:rPr lang="en-US" sz="2400" dirty="0" smtClean="0"/>
              <a:t> 1.200.000	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2060"/>
                </a:solidFill>
              </a:rPr>
              <a:t>b.Mencatat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investasi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Ullus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</a:t>
            </a:r>
            <a:r>
              <a:rPr lang="en-US" sz="2400" b="1" dirty="0" err="1" smtClean="0">
                <a:solidFill>
                  <a:srgbClr val="002060"/>
                </a:solidFill>
              </a:rPr>
              <a:t>Kas</a:t>
            </a:r>
            <a:r>
              <a:rPr lang="en-US" sz="2400" b="1" dirty="0" smtClean="0">
                <a:solidFill>
                  <a:srgbClr val="002060"/>
                </a:solidFill>
              </a:rPr>
              <a:t>			</a:t>
            </a:r>
            <a:r>
              <a:rPr lang="en-US" sz="2400" b="1" dirty="0" err="1" smtClean="0">
                <a:solidFill>
                  <a:srgbClr val="002060"/>
                </a:solidFill>
              </a:rPr>
              <a:t>Rp</a:t>
            </a:r>
            <a:r>
              <a:rPr lang="en-US" sz="2400" b="1" dirty="0" smtClean="0">
                <a:solidFill>
                  <a:srgbClr val="002060"/>
                </a:solidFill>
              </a:rPr>
              <a:t> 400.000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	Modal </a:t>
            </a:r>
            <a:r>
              <a:rPr lang="en-US" sz="2400" b="1" dirty="0" err="1" smtClean="0">
                <a:solidFill>
                  <a:srgbClr val="002060"/>
                </a:solidFill>
              </a:rPr>
              <a:t>Ullus</a:t>
            </a:r>
            <a:r>
              <a:rPr lang="en-US" sz="2400" b="1" dirty="0" smtClean="0">
                <a:solidFill>
                  <a:srgbClr val="002060"/>
                </a:solidFill>
              </a:rPr>
              <a:t>			</a:t>
            </a:r>
            <a:r>
              <a:rPr lang="en-US" sz="2400" b="1" dirty="0" err="1" smtClean="0">
                <a:solidFill>
                  <a:srgbClr val="002060"/>
                </a:solidFill>
              </a:rPr>
              <a:t>Rp</a:t>
            </a:r>
            <a:r>
              <a:rPr lang="en-US" sz="2400" b="1" dirty="0" smtClean="0">
                <a:solidFill>
                  <a:srgbClr val="002060"/>
                </a:solidFill>
              </a:rPr>
              <a:t> 400.000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4" name="Picture 3" descr="http://t1.gstatic.com/images?q=tbn:ANd9GcTWXOW06J7gwSGiYL1YbXto1EInE6GXvs8Yvg4EOEiQF1D4LtX3fAG95n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57166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err="1" smtClean="0"/>
              <a:t>Keterangan</a:t>
            </a:r>
            <a:r>
              <a:rPr lang="en-US" b="1" u="sng" dirty="0" smtClean="0"/>
              <a:t>:</a:t>
            </a:r>
          </a:p>
          <a:p>
            <a:pPr>
              <a:buNone/>
            </a:pPr>
            <a:r>
              <a:rPr lang="en-US" b="1" dirty="0" err="1" smtClean="0"/>
              <a:t>Neraca</a:t>
            </a:r>
            <a:r>
              <a:rPr lang="en-US" b="1" dirty="0" smtClean="0"/>
              <a:t>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persekutuan</a:t>
            </a:r>
            <a:r>
              <a:rPr lang="en-US" b="1" dirty="0" smtClean="0"/>
              <a:t> </a:t>
            </a:r>
            <a:r>
              <a:rPr lang="en-US" b="1" dirty="0" err="1" smtClean="0"/>
              <a:t>Paullus</a:t>
            </a:r>
            <a:r>
              <a:rPr lang="en-US" b="1" dirty="0" smtClean="0"/>
              <a:t> </a:t>
            </a:r>
            <a:r>
              <a:rPr lang="en-US" b="1" dirty="0" err="1" smtClean="0"/>
              <a:t>jika</a:t>
            </a:r>
            <a:r>
              <a:rPr lang="en-US" b="1" dirty="0" smtClean="0"/>
              <a:t> </a:t>
            </a:r>
            <a:r>
              <a:rPr lang="en-US" b="1" dirty="0" err="1" smtClean="0"/>
              <a:t>dibentuk</a:t>
            </a:r>
            <a:endParaRPr lang="en-US" b="1" dirty="0" smtClean="0"/>
          </a:p>
          <a:p>
            <a:pPr>
              <a:buNone/>
            </a:pPr>
            <a:r>
              <a:rPr lang="en-US" b="1" dirty="0" err="1" smtClean="0"/>
              <a:t>Buku</a:t>
            </a:r>
            <a:r>
              <a:rPr lang="en-US" b="1" dirty="0" smtClean="0"/>
              <a:t> </a:t>
            </a:r>
            <a:r>
              <a:rPr lang="en-US" b="1" dirty="0" err="1" smtClean="0"/>
              <a:t>baru</a:t>
            </a:r>
            <a:r>
              <a:rPr lang="en-US" b="1" dirty="0" smtClean="0"/>
              <a:t>, </a:t>
            </a:r>
            <a:r>
              <a:rPr lang="en-US" b="1" dirty="0" err="1" smtClean="0"/>
              <a:t>sama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neraca</a:t>
            </a:r>
            <a:r>
              <a:rPr lang="en-US" b="1" dirty="0" smtClean="0"/>
              <a:t> </a:t>
            </a:r>
            <a:r>
              <a:rPr lang="en-US" b="1" dirty="0" err="1" smtClean="0"/>
              <a:t>pada</a:t>
            </a:r>
            <a:r>
              <a:rPr lang="en-US" b="1" dirty="0" smtClean="0"/>
              <a:t> </a:t>
            </a:r>
            <a:r>
              <a:rPr lang="en-US" b="1" dirty="0" err="1" smtClean="0"/>
              <a:t>saat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Pembentukan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menggunakan</a:t>
            </a:r>
            <a:r>
              <a:rPr lang="en-US" b="1" dirty="0" smtClean="0"/>
              <a:t> </a:t>
            </a:r>
            <a:r>
              <a:rPr lang="en-US" b="1" dirty="0" err="1" smtClean="0"/>
              <a:t>buku</a:t>
            </a:r>
            <a:r>
              <a:rPr lang="en-US" b="1" dirty="0" smtClean="0"/>
              <a:t> lama.</a:t>
            </a:r>
            <a:endParaRPr lang="en-US" b="1" dirty="0"/>
          </a:p>
        </p:txBody>
      </p:sp>
      <p:pic>
        <p:nvPicPr>
          <p:cNvPr id="4" name="Picture 3" descr="http://t1.gstatic.com/images?q=tbn:ANd9GcTv-7Jd_qSfNB1vpaNXyHx5Mtl4YkSgOMXwuYXAjCWcOPUkTL86qzDRdwN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57562"/>
            <a:ext cx="27146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1.gstatic.com/images?q=tbn:ANd9GcR0UOR5EGh9DysJvPW7HNehjtTc5GeZcPERzs1bN79fp_c8AirTuoKMim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876"/>
            <a:ext cx="214314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t3.gstatic.com/images?q=tbn:ANd9GcQqWrgrrojJlEHh0QhgvUXKX5AWkuS2sbryYVS-tP6upaV7XRrsBd6lYsdGH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786058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5829312" cy="368280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PENGGABUNGAN DUA PERUSAHAAN</a:t>
            </a:r>
            <a:endParaRPr lang="en-US" sz="2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7364"/>
            <a:ext cx="4040188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JODI</a:t>
            </a:r>
          </a:p>
          <a:p>
            <a:pPr algn="ctr"/>
            <a:r>
              <a:rPr lang="en-US" dirty="0" err="1" smtClean="0"/>
              <a:t>Neraca</a:t>
            </a:r>
            <a:r>
              <a:rPr lang="en-US" dirty="0" smtClean="0"/>
              <a:t> 1/10 -2009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85926"/>
            <a:ext cx="4041775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DARMA</a:t>
            </a:r>
          </a:p>
          <a:p>
            <a:pPr algn="ctr"/>
            <a:r>
              <a:rPr lang="en-US" dirty="0" err="1" smtClean="0"/>
              <a:t>Neraca</a:t>
            </a:r>
            <a:r>
              <a:rPr lang="en-US" dirty="0" smtClean="0"/>
              <a:t> 1/10 -2009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457200" y="2574932"/>
          <a:ext cx="40401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94"/>
                <a:gridCol w="20200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PASIVA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KAS               100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                    100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                 200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INV.               </a:t>
                      </a:r>
                      <a:r>
                        <a:rPr lang="en-US" b="1" u="sng" dirty="0" smtClean="0"/>
                        <a:t>300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Modal              </a:t>
                      </a:r>
                      <a:r>
                        <a:rPr lang="en-US" b="1" u="sng" dirty="0" smtClean="0"/>
                        <a:t>500</a:t>
                      </a:r>
                      <a:endParaRPr lang="en-US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Tot.Ak</a:t>
                      </a:r>
                      <a:r>
                        <a:rPr lang="en-US" b="1" dirty="0" smtClean="0"/>
                        <a:t>          600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Tot.Pas</a:t>
                      </a:r>
                      <a:r>
                        <a:rPr lang="en-US" b="1" dirty="0" smtClean="0"/>
                        <a:t>             600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quarter" idx="4"/>
          </p:nvPr>
        </p:nvGraphicFramePr>
        <p:xfrm>
          <a:off x="4645025" y="2574932"/>
          <a:ext cx="404177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/>
                <a:gridCol w="20208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PASIVA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KAS                50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                    50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                200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INV               </a:t>
                      </a:r>
                      <a:r>
                        <a:rPr lang="en-US" b="1" u="sng" dirty="0" smtClean="0"/>
                        <a:t>100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Modal             </a:t>
                      </a:r>
                      <a:r>
                        <a:rPr lang="en-US" b="1" u="sng" dirty="0" smtClean="0"/>
                        <a:t>300</a:t>
                      </a:r>
                      <a:endParaRPr lang="en-US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Tot.Ak</a:t>
                      </a:r>
                      <a:r>
                        <a:rPr lang="en-US" b="1" dirty="0" smtClean="0"/>
                        <a:t>         350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Tot.Pas</a:t>
                      </a:r>
                      <a:r>
                        <a:rPr lang="en-US" b="1" dirty="0" smtClean="0"/>
                        <a:t>           350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57148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JODI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DARMA </a:t>
            </a:r>
            <a:r>
              <a:rPr lang="en-US" sz="2000" b="1" dirty="0" err="1" smtClean="0"/>
              <a:t>memiliki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perusahaan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perseorangan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tanggal</a:t>
            </a:r>
            <a:r>
              <a:rPr lang="en-US" sz="2000" b="1" dirty="0" smtClean="0"/>
              <a:t> 1/10-2009 </a:t>
            </a:r>
            <a:r>
              <a:rPr lang="en-US" sz="2000" b="1" dirty="0" err="1" smtClean="0"/>
              <a:t>mereka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sepakat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menggabung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usaha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mereka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bentuk</a:t>
            </a:r>
            <a:r>
              <a:rPr lang="en-US" sz="2000" b="1" dirty="0" smtClean="0"/>
              <a:t> firma </a:t>
            </a:r>
            <a:r>
              <a:rPr lang="en-US" sz="2000" b="1" dirty="0" err="1" smtClean="0"/>
              <a:t>dengan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nama</a:t>
            </a:r>
            <a:r>
              <a:rPr lang="en-US" sz="2000" b="1" dirty="0" smtClean="0"/>
              <a:t> </a:t>
            </a:r>
          </a:p>
          <a:p>
            <a:r>
              <a:rPr lang="en-US" sz="2000" b="1" dirty="0" err="1" smtClean="0"/>
              <a:t>Fa</a:t>
            </a:r>
            <a:r>
              <a:rPr lang="en-US" sz="2000" b="1" dirty="0" smtClean="0"/>
              <a:t>. J &amp; D. </a:t>
            </a:r>
            <a:r>
              <a:rPr lang="en-US" sz="2000" b="1" dirty="0" err="1" smtClean="0"/>
              <a:t>Neraca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mereka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sebelum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bergabung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nampak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sebagai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berikut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Wingdings" pitchFamily="2" charset="2"/>
              </a:rPr>
              <a:t>(</a:t>
            </a:r>
            <a:r>
              <a:rPr lang="en-US" sz="2000" b="1" dirty="0" err="1" smtClean="0">
                <a:sym typeface="Wingdings" pitchFamily="2" charset="2"/>
              </a:rPr>
              <a:t>dalam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b="1" dirty="0" err="1" smtClean="0">
                <a:sym typeface="Wingdings" pitchFamily="2" charset="2"/>
              </a:rPr>
              <a:t>jutaan</a:t>
            </a:r>
            <a:r>
              <a:rPr lang="en-US" sz="2000" b="1" dirty="0" smtClean="0">
                <a:sym typeface="Wingdings" pitchFamily="2" charset="2"/>
              </a:rPr>
              <a:t> rupiah)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406" y="4800439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Diminta</a:t>
            </a:r>
            <a:r>
              <a:rPr lang="en-US" sz="2400" b="1" dirty="0" smtClean="0"/>
              <a:t>:</a:t>
            </a:r>
          </a:p>
          <a:p>
            <a:r>
              <a:rPr lang="en-US" sz="2400" b="1" dirty="0" err="1" smtClean="0"/>
              <a:t>Buatlah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pendirian</a:t>
            </a:r>
            <a:r>
              <a:rPr lang="en-US" sz="2400" b="1" dirty="0" smtClean="0"/>
              <a:t> Firma </a:t>
            </a:r>
            <a:r>
              <a:rPr lang="en-US" sz="2400" b="1" dirty="0" err="1" smtClean="0"/>
              <a:t>apabila</a:t>
            </a:r>
            <a:r>
              <a:rPr lang="en-US" sz="2400" b="1" dirty="0" smtClean="0"/>
              <a:t> :</a:t>
            </a:r>
          </a:p>
          <a:p>
            <a:r>
              <a:rPr lang="en-US" sz="2400" b="1" dirty="0" smtClean="0"/>
              <a:t>1. </a:t>
            </a:r>
            <a:r>
              <a:rPr lang="en-US" sz="2400" b="1" dirty="0" err="1" smtClean="0"/>
              <a:t>Tidak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revaluasi</a:t>
            </a:r>
            <a:endParaRPr lang="en-US" sz="2400" b="1" dirty="0" smtClean="0"/>
          </a:p>
          <a:p>
            <a:r>
              <a:rPr lang="en-US" sz="2400" b="1" dirty="0" smtClean="0"/>
              <a:t>2. </a:t>
            </a:r>
            <a:r>
              <a:rPr lang="en-US" sz="2400" b="1" dirty="0" err="1" smtClean="0"/>
              <a:t>Dilakukan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revaluasi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u="sng" dirty="0" smtClean="0">
                <a:latin typeface="Times New Roman"/>
                <a:cs typeface="Times New Roman"/>
              </a:rPr>
              <a:t>◘ JIKA DISETUJUI DIADAKAN REVALUASI</a:t>
            </a:r>
          </a:p>
          <a:p>
            <a:pPr>
              <a:buNone/>
            </a:pPr>
            <a:r>
              <a:rPr lang="en-US" sz="2800" b="1" u="sng" dirty="0" smtClean="0">
                <a:latin typeface="Times New Roman"/>
                <a:cs typeface="Times New Roman"/>
              </a:rPr>
              <a:t>Perusahaan Jodi</a:t>
            </a:r>
          </a:p>
          <a:p>
            <a:pPr>
              <a:buNone/>
            </a:pPr>
            <a:r>
              <a:rPr lang="en-US" sz="2800" dirty="0" err="1" smtClean="0">
                <a:latin typeface="Times New Roman"/>
                <a:cs typeface="Times New Roman"/>
              </a:rPr>
              <a:t>a.Piutang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tak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dapat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ditagih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20</a:t>
            </a:r>
          </a:p>
          <a:p>
            <a:pPr>
              <a:buNone/>
            </a:pPr>
            <a:r>
              <a:rPr lang="en-US" sz="2800" dirty="0" err="1" smtClean="0">
                <a:latin typeface="Times New Roman"/>
                <a:cs typeface="Times New Roman"/>
              </a:rPr>
              <a:t>b.Persediaan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dinilai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sebesar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250.</a:t>
            </a:r>
          </a:p>
          <a:p>
            <a:pPr>
              <a:buNone/>
            </a:pPr>
            <a:r>
              <a:rPr lang="en-US" sz="2800" b="1" u="sng" dirty="0" smtClean="0">
                <a:latin typeface="Times New Roman"/>
                <a:cs typeface="Times New Roman"/>
              </a:rPr>
              <a:t>Perusahaan 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Darma</a:t>
            </a:r>
            <a:endParaRPr lang="en-US" sz="2800" b="1" u="sng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a.10 % </a:t>
            </a:r>
            <a:r>
              <a:rPr lang="en-US" sz="2800" dirty="0" err="1" smtClean="0">
                <a:latin typeface="Times New Roman"/>
                <a:cs typeface="Times New Roman"/>
              </a:rPr>
              <a:t>piutang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ditaksir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tak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dapat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ditagih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err="1" smtClean="0">
                <a:latin typeface="Times New Roman"/>
                <a:cs typeface="Times New Roman"/>
              </a:rPr>
              <a:t>b.Persediaan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barang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dagangan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dinilai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Rp</a:t>
            </a:r>
            <a:r>
              <a:rPr lang="en-US" sz="2800" dirty="0" smtClean="0">
                <a:latin typeface="Times New Roman"/>
                <a:cs typeface="Times New Roman"/>
              </a:rPr>
              <a:t> 110</a:t>
            </a:r>
          </a:p>
          <a:p>
            <a:pPr>
              <a:buNone/>
            </a:pPr>
            <a:r>
              <a:rPr lang="en-US" sz="2800" b="1" u="sng" dirty="0" err="1" smtClean="0">
                <a:latin typeface="Times New Roman"/>
                <a:cs typeface="Times New Roman"/>
              </a:rPr>
              <a:t>Diminta</a:t>
            </a:r>
            <a:r>
              <a:rPr lang="en-US" sz="2800" b="1" u="sng" dirty="0" smtClean="0">
                <a:latin typeface="Times New Roman"/>
                <a:cs typeface="Times New Roman"/>
              </a:rPr>
              <a:t>:</a:t>
            </a:r>
          </a:p>
          <a:p>
            <a:pPr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1.Berilah </a:t>
            </a:r>
            <a:r>
              <a:rPr lang="en-US" sz="2400" dirty="0" err="1" smtClean="0">
                <a:latin typeface="Times New Roman"/>
                <a:cs typeface="Times New Roman"/>
              </a:rPr>
              <a:t>ayat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jurnal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revalusi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baik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buku</a:t>
            </a:r>
            <a:r>
              <a:rPr lang="en-US" sz="2400" dirty="0" smtClean="0">
                <a:latin typeface="Times New Roman"/>
                <a:cs typeface="Times New Roman"/>
              </a:rPr>
              <a:t> Jodi </a:t>
            </a:r>
            <a:r>
              <a:rPr lang="en-US" sz="2400" dirty="0" err="1" smtClean="0">
                <a:latin typeface="Times New Roman"/>
                <a:cs typeface="Times New Roman"/>
              </a:rPr>
              <a:t>maupun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buku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Darma</a:t>
            </a:r>
            <a:endParaRPr lang="en-US" sz="24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2.Buatlah </a:t>
            </a:r>
            <a:r>
              <a:rPr lang="en-US" sz="2400" dirty="0" err="1" smtClean="0">
                <a:latin typeface="Times New Roman"/>
                <a:cs typeface="Times New Roman"/>
              </a:rPr>
              <a:t>ayat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jurnar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pendirian</a:t>
            </a:r>
            <a:r>
              <a:rPr lang="en-US" sz="2400" dirty="0" smtClean="0">
                <a:latin typeface="Times New Roman"/>
                <a:cs typeface="Times New Roman"/>
              </a:rPr>
              <a:t> Firma </a:t>
            </a:r>
            <a:r>
              <a:rPr lang="en-US" sz="2400" dirty="0" err="1" smtClean="0">
                <a:latin typeface="Times New Roman"/>
                <a:cs typeface="Times New Roman"/>
              </a:rPr>
              <a:t>apabila</a:t>
            </a:r>
            <a:r>
              <a:rPr lang="en-US" sz="2400" dirty="0" smtClean="0">
                <a:latin typeface="Times New Roman"/>
                <a:cs typeface="Times New Roman"/>
              </a:rPr>
              <a:t> :</a:t>
            </a:r>
          </a:p>
          <a:p>
            <a:pPr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   </a:t>
            </a:r>
            <a:r>
              <a:rPr lang="en-US" sz="2400" dirty="0" err="1" smtClean="0">
                <a:latin typeface="Times New Roman"/>
                <a:cs typeface="Times New Roman"/>
              </a:rPr>
              <a:t>a.Buku</a:t>
            </a:r>
            <a:r>
              <a:rPr lang="en-US" sz="2400" dirty="0" smtClean="0">
                <a:latin typeface="Times New Roman"/>
                <a:cs typeface="Times New Roman"/>
              </a:rPr>
              <a:t> Jodi </a:t>
            </a:r>
            <a:r>
              <a:rPr lang="en-US" sz="2400" dirty="0" err="1" smtClean="0">
                <a:latin typeface="Times New Roman"/>
                <a:cs typeface="Times New Roman"/>
              </a:rPr>
              <a:t>dipakai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sebagai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buku</a:t>
            </a:r>
            <a:r>
              <a:rPr lang="en-US" sz="2400" dirty="0" smtClean="0">
                <a:latin typeface="Times New Roman"/>
                <a:cs typeface="Times New Roman"/>
              </a:rPr>
              <a:t> firma</a:t>
            </a:r>
          </a:p>
          <a:p>
            <a:pPr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   </a:t>
            </a:r>
            <a:r>
              <a:rPr lang="en-US" sz="2400" dirty="0" err="1" smtClean="0">
                <a:latin typeface="Times New Roman"/>
                <a:cs typeface="Times New Roman"/>
              </a:rPr>
              <a:t>b.Buku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Darma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dipakai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sebagai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buku</a:t>
            </a:r>
            <a:r>
              <a:rPr lang="en-US" sz="2400" dirty="0" smtClean="0">
                <a:latin typeface="Times New Roman"/>
                <a:cs typeface="Times New Roman"/>
              </a:rPr>
              <a:t> firma</a:t>
            </a:r>
          </a:p>
          <a:p>
            <a:pPr>
              <a:buNone/>
            </a:pPr>
            <a:r>
              <a:rPr lang="en-US" sz="2400" dirty="0" smtClean="0">
                <a:latin typeface="Times New Roman"/>
                <a:cs typeface="Times New Roman"/>
              </a:rPr>
              <a:t>   </a:t>
            </a:r>
            <a:r>
              <a:rPr lang="en-US" sz="2400" dirty="0" err="1" smtClean="0">
                <a:latin typeface="Times New Roman"/>
                <a:cs typeface="Times New Roman"/>
              </a:rPr>
              <a:t>c.Dibuat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buku</a:t>
            </a:r>
            <a:r>
              <a:rPr lang="en-US" sz="2400" dirty="0" smtClean="0">
                <a:latin typeface="Times New Roman"/>
                <a:cs typeface="Times New Roman"/>
              </a:rPr>
              <a:t> – </a:t>
            </a:r>
            <a:r>
              <a:rPr lang="en-US" sz="2400" dirty="0" err="1" smtClean="0">
                <a:latin typeface="Times New Roman"/>
                <a:cs typeface="Times New Roman"/>
              </a:rPr>
              <a:t>buku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baru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PENYELESAIAN</a:t>
            </a:r>
          </a:p>
          <a:p>
            <a:pPr>
              <a:buNone/>
            </a:pPr>
            <a:r>
              <a:rPr lang="en-US" b="1" dirty="0" err="1" smtClean="0"/>
              <a:t>A.Tidak</a:t>
            </a:r>
            <a:r>
              <a:rPr lang="en-US" b="1" dirty="0" smtClean="0"/>
              <a:t> </a:t>
            </a:r>
            <a:r>
              <a:rPr lang="en-US" b="1" dirty="0" err="1" smtClean="0"/>
              <a:t>dilakukan</a:t>
            </a:r>
            <a:r>
              <a:rPr lang="en-US" b="1" dirty="0" smtClean="0"/>
              <a:t> </a:t>
            </a:r>
            <a:r>
              <a:rPr lang="en-US" b="1" dirty="0" err="1" smtClean="0"/>
              <a:t>revaluasi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sz="2400" b="1" u="sng" dirty="0" err="1" smtClean="0"/>
              <a:t>Ayat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jurnal</a:t>
            </a:r>
            <a:r>
              <a:rPr lang="en-US" sz="2400" b="1" u="sng" dirty="0" smtClean="0"/>
              <a:t> yang </a:t>
            </a:r>
            <a:r>
              <a:rPr lang="en-US" sz="2400" b="1" u="sng" dirty="0" err="1" smtClean="0"/>
              <a:t>dibuat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jika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buku</a:t>
            </a:r>
            <a:r>
              <a:rPr lang="en-US" sz="2400" b="1" u="sng" dirty="0" smtClean="0"/>
              <a:t> Jodi </a:t>
            </a:r>
            <a:r>
              <a:rPr lang="en-US" sz="2400" b="1" u="sng" dirty="0" err="1" smtClean="0"/>
              <a:t>dipakai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sebagai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buku</a:t>
            </a:r>
            <a:r>
              <a:rPr lang="en-US" sz="2400" b="1" u="sng" dirty="0" smtClean="0"/>
              <a:t> firma</a:t>
            </a:r>
          </a:p>
          <a:p>
            <a:pPr>
              <a:buNone/>
            </a:pPr>
            <a:r>
              <a:rPr lang="en-US" sz="2400" b="1" dirty="0" smtClean="0"/>
              <a:t>1.Tranfer </a:t>
            </a:r>
            <a:r>
              <a:rPr lang="en-US" sz="2400" b="1" dirty="0" err="1" smtClean="0"/>
              <a:t>semua</a:t>
            </a:r>
            <a:r>
              <a:rPr lang="en-US" sz="2400" b="1" dirty="0" smtClean="0"/>
              <a:t> Assets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Liabilities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Darma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Kas</a:t>
            </a:r>
            <a:r>
              <a:rPr lang="en-US" sz="2400" dirty="0" smtClean="0"/>
              <a:t>			</a:t>
            </a:r>
            <a:r>
              <a:rPr lang="en-US" sz="2400" dirty="0" err="1" smtClean="0"/>
              <a:t>Rp</a:t>
            </a:r>
            <a:r>
              <a:rPr lang="en-US" sz="2400" dirty="0" smtClean="0"/>
              <a:t>   50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</a:t>
            </a:r>
            <a:r>
              <a:rPr lang="en-US" sz="2400" dirty="0" err="1" smtClean="0"/>
              <a:t>Dagang</a:t>
            </a:r>
            <a:r>
              <a:rPr lang="en-US" sz="2400" dirty="0" smtClean="0"/>
              <a:t>	</a:t>
            </a:r>
            <a:r>
              <a:rPr lang="en-US" sz="2400" dirty="0" err="1" smtClean="0"/>
              <a:t>Rp</a:t>
            </a:r>
            <a:r>
              <a:rPr lang="en-US" sz="2400" dirty="0" smtClean="0"/>
              <a:t> 200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Persediaan</a:t>
            </a:r>
            <a:r>
              <a:rPr lang="en-US" sz="2400" dirty="0" smtClean="0"/>
              <a:t> BD	</a:t>
            </a:r>
            <a:r>
              <a:rPr lang="en-US" sz="2400" dirty="0" err="1" smtClean="0"/>
              <a:t>Rp</a:t>
            </a:r>
            <a:r>
              <a:rPr lang="en-US" sz="2400" dirty="0" smtClean="0"/>
              <a:t> 100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Hutang</a:t>
            </a:r>
            <a:r>
              <a:rPr lang="en-US" sz="2400" dirty="0" smtClean="0"/>
              <a:t> </a:t>
            </a:r>
            <a:r>
              <a:rPr lang="en-US" sz="2400" dirty="0" err="1" smtClean="0"/>
              <a:t>dagang</a:t>
            </a:r>
            <a:r>
              <a:rPr lang="en-US" sz="2400" dirty="0" smtClean="0"/>
              <a:t>	</a:t>
            </a:r>
            <a:r>
              <a:rPr lang="en-US" sz="2400" dirty="0" err="1" smtClean="0"/>
              <a:t>Rp</a:t>
            </a:r>
            <a:r>
              <a:rPr lang="en-US" sz="2400" dirty="0" smtClean="0"/>
              <a:t>   50</a:t>
            </a:r>
          </a:p>
          <a:p>
            <a:pPr>
              <a:buNone/>
            </a:pPr>
            <a:r>
              <a:rPr lang="en-US" sz="2400" dirty="0" smtClean="0"/>
              <a:t>		Modal			</a:t>
            </a:r>
            <a:r>
              <a:rPr lang="en-US" sz="2400" dirty="0" err="1" smtClean="0"/>
              <a:t>Rp</a:t>
            </a:r>
            <a:r>
              <a:rPr lang="en-US" sz="2400" dirty="0" smtClean="0"/>
              <a:t> 300 </a:t>
            </a:r>
          </a:p>
          <a:p>
            <a:pPr>
              <a:buNone/>
            </a:pPr>
            <a:r>
              <a:rPr lang="en-US" sz="2400" b="1" dirty="0" smtClean="0"/>
              <a:t>2.Menutup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Darma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 </a:t>
            </a:r>
            <a:r>
              <a:rPr lang="en-US" sz="2400" dirty="0" err="1" smtClean="0"/>
              <a:t>Hutang</a:t>
            </a:r>
            <a:r>
              <a:rPr lang="en-US" sz="2400" dirty="0" smtClean="0"/>
              <a:t> </a:t>
            </a:r>
            <a:r>
              <a:rPr lang="en-US" sz="2400" dirty="0" err="1" smtClean="0"/>
              <a:t>dagang</a:t>
            </a:r>
            <a:r>
              <a:rPr lang="en-US" sz="2400" dirty="0" smtClean="0"/>
              <a:t>	</a:t>
            </a:r>
            <a:r>
              <a:rPr lang="en-US" sz="2400" dirty="0" err="1" smtClean="0"/>
              <a:t>Rp</a:t>
            </a:r>
            <a:r>
              <a:rPr lang="en-US" sz="2400" dirty="0" smtClean="0"/>
              <a:t>   50</a:t>
            </a:r>
          </a:p>
          <a:p>
            <a:pPr>
              <a:buNone/>
            </a:pPr>
            <a:r>
              <a:rPr lang="en-US" sz="2400" dirty="0" smtClean="0"/>
              <a:t>	 Modal		</a:t>
            </a:r>
            <a:r>
              <a:rPr lang="en-US" sz="2400" dirty="0" err="1" smtClean="0"/>
              <a:t>Rp</a:t>
            </a:r>
            <a:r>
              <a:rPr lang="en-US" sz="2400" dirty="0" smtClean="0"/>
              <a:t> 300 </a:t>
            </a:r>
          </a:p>
          <a:p>
            <a:pPr>
              <a:buNone/>
            </a:pPr>
            <a:r>
              <a:rPr lang="en-US" sz="2400" dirty="0" smtClean="0"/>
              <a:t>		 </a:t>
            </a:r>
            <a:r>
              <a:rPr lang="en-US" sz="2400" dirty="0" err="1" smtClean="0"/>
              <a:t>Kas</a:t>
            </a:r>
            <a:r>
              <a:rPr lang="en-US" sz="2400" dirty="0" smtClean="0"/>
              <a:t>			</a:t>
            </a:r>
            <a:r>
              <a:rPr lang="en-US" sz="2400" dirty="0" err="1" smtClean="0"/>
              <a:t>Rp</a:t>
            </a:r>
            <a:r>
              <a:rPr lang="en-US" sz="2400" dirty="0" smtClean="0"/>
              <a:t>   50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Piutang</a:t>
            </a:r>
            <a:r>
              <a:rPr lang="en-US" sz="2400" dirty="0" smtClean="0"/>
              <a:t> </a:t>
            </a:r>
            <a:r>
              <a:rPr lang="en-US" sz="2400" dirty="0" err="1" smtClean="0"/>
              <a:t>Dagang</a:t>
            </a:r>
            <a:r>
              <a:rPr lang="en-US" sz="2400" dirty="0" smtClean="0"/>
              <a:t>	</a:t>
            </a:r>
            <a:r>
              <a:rPr lang="en-US" sz="2400" dirty="0" err="1" smtClean="0"/>
              <a:t>Rp</a:t>
            </a:r>
            <a:r>
              <a:rPr lang="en-US" sz="2400" dirty="0" smtClean="0"/>
              <a:t> 200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Persediaan</a:t>
            </a:r>
            <a:r>
              <a:rPr lang="en-US" sz="2400" dirty="0" smtClean="0"/>
              <a:t> BD		</a:t>
            </a:r>
            <a:r>
              <a:rPr lang="en-US" sz="2400" dirty="0" err="1" smtClean="0"/>
              <a:t>Rp</a:t>
            </a:r>
            <a:r>
              <a:rPr lang="en-US" sz="2400" dirty="0" smtClean="0"/>
              <a:t> 100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3.Menimbulkan Modal Jodi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Modal	</a:t>
            </a:r>
            <a:r>
              <a:rPr lang="en-US" sz="2400" dirty="0" err="1" smtClean="0"/>
              <a:t>Rp</a:t>
            </a:r>
            <a:r>
              <a:rPr lang="en-US" sz="2400" dirty="0" smtClean="0"/>
              <a:t>  500</a:t>
            </a:r>
          </a:p>
          <a:p>
            <a:pPr>
              <a:buNone/>
            </a:pPr>
            <a:r>
              <a:rPr lang="en-US" sz="2400" dirty="0" smtClean="0"/>
              <a:t>		Modal Jodi	</a:t>
            </a:r>
            <a:r>
              <a:rPr lang="en-US" sz="2400" dirty="0" err="1" smtClean="0"/>
              <a:t>Rp</a:t>
            </a:r>
            <a:r>
              <a:rPr lang="en-US" sz="2400" dirty="0" smtClean="0"/>
              <a:t> 500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u="sng" dirty="0" err="1" smtClean="0"/>
              <a:t>Neraca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Penggabungan</a:t>
            </a: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r>
              <a:rPr lang="en-US" sz="2400" b="1" dirty="0" err="1" smtClean="0"/>
              <a:t>Keterangan</a:t>
            </a:r>
            <a:r>
              <a:rPr lang="en-US" sz="2400" b="1" dirty="0" smtClean="0"/>
              <a:t>:</a:t>
            </a:r>
          </a:p>
          <a:p>
            <a:pPr>
              <a:buNone/>
            </a:pPr>
            <a:r>
              <a:rPr lang="en-US" sz="2400" b="1" dirty="0" err="1" smtClean="0"/>
              <a:t>Jika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dipakai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sebagai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buku</a:t>
            </a:r>
            <a:r>
              <a:rPr lang="en-US" sz="2400" b="1" dirty="0" smtClean="0"/>
              <a:t> firma, </a:t>
            </a:r>
            <a:r>
              <a:rPr lang="en-US" sz="2400" b="1" dirty="0" err="1" smtClean="0"/>
              <a:t>caranya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seperti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atas</a:t>
            </a:r>
            <a:endParaRPr lang="en-US" sz="2400" b="1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u="sng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6" y="2643182"/>
          <a:ext cx="8215370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                          PASIVA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Kas</a:t>
                      </a:r>
                      <a:r>
                        <a:rPr lang="en-US" sz="2000" baseline="0" dirty="0" smtClean="0"/>
                        <a:t>                                              </a:t>
                      </a:r>
                      <a:r>
                        <a:rPr lang="en-US" sz="2000" baseline="0" dirty="0" err="1" smtClean="0"/>
                        <a:t>Rp</a:t>
                      </a:r>
                      <a:r>
                        <a:rPr lang="en-US" sz="2000" baseline="0" dirty="0" smtClean="0"/>
                        <a:t>  150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A/P                   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baseline="0" dirty="0" smtClean="0"/>
                        <a:t> 150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A/R                   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baseline="0" dirty="0" smtClean="0"/>
                        <a:t>   400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Modal Jodi       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500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Inventory                                   </a:t>
                      </a:r>
                      <a:r>
                        <a:rPr lang="en-US" sz="2000" u="sng" dirty="0" err="1" smtClean="0"/>
                        <a:t>Rp</a:t>
                      </a:r>
                      <a:r>
                        <a:rPr lang="en-US" sz="2000" u="sng" baseline="0" dirty="0" smtClean="0"/>
                        <a:t>  400</a:t>
                      </a:r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Modal </a:t>
                      </a:r>
                      <a:r>
                        <a:rPr lang="en-US" sz="2000" dirty="0" err="1" smtClean="0"/>
                        <a:t>Darma</a:t>
                      </a:r>
                      <a:r>
                        <a:rPr lang="en-US" sz="2000" dirty="0" smtClean="0"/>
                        <a:t>                            </a:t>
                      </a:r>
                      <a:r>
                        <a:rPr lang="en-US" sz="2000" u="sng" dirty="0" err="1" smtClean="0"/>
                        <a:t>Rp</a:t>
                      </a:r>
                      <a:r>
                        <a:rPr lang="en-US" sz="2000" u="sng" dirty="0" smtClean="0"/>
                        <a:t> 300</a:t>
                      </a:r>
                      <a:endParaRPr lang="en-US" sz="20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  </a:t>
                      </a:r>
                      <a:r>
                        <a:rPr lang="en-US" sz="2000" b="1" dirty="0" err="1" smtClean="0"/>
                        <a:t>Aktiva</a:t>
                      </a:r>
                      <a:r>
                        <a:rPr lang="en-US" sz="2000" b="1" dirty="0" smtClean="0"/>
                        <a:t>                               </a:t>
                      </a:r>
                      <a:r>
                        <a:rPr lang="en-US" sz="2000" b="1" dirty="0" err="1" smtClean="0"/>
                        <a:t>Rp</a:t>
                      </a:r>
                      <a:r>
                        <a:rPr lang="en-US" sz="2000" b="1" dirty="0" smtClean="0"/>
                        <a:t> 950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 </a:t>
                      </a:r>
                      <a:r>
                        <a:rPr lang="en-US" sz="2000" b="1" dirty="0" err="1" smtClean="0"/>
                        <a:t>Pasiva</a:t>
                      </a:r>
                      <a:r>
                        <a:rPr lang="en-US" sz="2000" b="1" dirty="0" smtClean="0"/>
                        <a:t>                                </a:t>
                      </a:r>
                      <a:r>
                        <a:rPr lang="en-US" sz="2000" b="1" dirty="0" err="1" smtClean="0"/>
                        <a:t>Rp</a:t>
                      </a:r>
                      <a:r>
                        <a:rPr lang="en-US" sz="2000" b="1" baseline="0" dirty="0" smtClean="0"/>
                        <a:t> 950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14678" y="1643050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Firma. J &amp; D</a:t>
            </a:r>
          </a:p>
          <a:p>
            <a:pPr algn="ctr"/>
            <a:r>
              <a:rPr lang="en-US" sz="2000" b="1" dirty="0" err="1" smtClean="0"/>
              <a:t>Neraca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1 </a:t>
            </a:r>
            <a:r>
              <a:rPr lang="en-US" sz="2000" b="1" dirty="0" err="1" smtClean="0"/>
              <a:t>Oktober</a:t>
            </a:r>
            <a:r>
              <a:rPr lang="en-US" sz="2000" b="1" dirty="0" smtClean="0"/>
              <a:t> 2009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9"/>
          <p:cNvGraphicFramePr>
            <a:graphicFrameLocks noGrp="1"/>
          </p:cNvGraphicFramePr>
          <p:nvPr>
            <p:ph sz="half" idx="4294967295"/>
          </p:nvPr>
        </p:nvGraphicFramePr>
        <p:xfrm>
          <a:off x="571472" y="1285876"/>
          <a:ext cx="7786742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                                    PASIVA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KAS                            100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AP                             100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AR                              200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INV.                            </a:t>
                      </a:r>
                      <a:r>
                        <a:rPr lang="en-US" sz="2800" b="1" u="sng" dirty="0" smtClean="0"/>
                        <a:t>300</a:t>
                      </a:r>
                      <a:endParaRPr lang="en-US" sz="28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Modal                      </a:t>
                      </a:r>
                      <a:r>
                        <a:rPr lang="en-US" sz="2800" b="1" u="sng" dirty="0" smtClean="0"/>
                        <a:t>500</a:t>
                      </a:r>
                      <a:endParaRPr lang="en-US" sz="28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</a:t>
                      </a:r>
                      <a:r>
                        <a:rPr lang="en-US" sz="2800" b="1" dirty="0" err="1" smtClean="0"/>
                        <a:t>Tot.Ak</a:t>
                      </a:r>
                      <a:r>
                        <a:rPr lang="en-US" sz="2800" b="1" dirty="0" smtClean="0"/>
                        <a:t>                       600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Tot.Pas</a:t>
                      </a:r>
                      <a:r>
                        <a:rPr lang="en-US" sz="2800" b="1" dirty="0" smtClean="0"/>
                        <a:t>                     600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2643174" y="285728"/>
            <a:ext cx="3114668" cy="92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JODI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Neraca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1/10 -2009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14290"/>
            <a:ext cx="1857388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BUKU JODI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472" y="4071942"/>
            <a:ext cx="635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u="sng" dirty="0" err="1" smtClean="0">
                <a:latin typeface="Times New Roman"/>
                <a:cs typeface="Times New Roman"/>
              </a:rPr>
              <a:t>Revaluasi</a:t>
            </a:r>
            <a:r>
              <a:rPr lang="en-US" sz="2800" b="1" u="sng" dirty="0" smtClean="0"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latin typeface="Times New Roman"/>
                <a:cs typeface="Times New Roman"/>
              </a:rPr>
              <a:t>UntukPerusahaan</a:t>
            </a:r>
            <a:r>
              <a:rPr lang="en-US" sz="2800" b="1" u="sng" dirty="0" smtClean="0">
                <a:latin typeface="Times New Roman"/>
                <a:cs typeface="Times New Roman"/>
              </a:rPr>
              <a:t> Jodi</a:t>
            </a:r>
          </a:p>
          <a:p>
            <a:pPr>
              <a:buNone/>
            </a:pPr>
            <a:r>
              <a:rPr lang="en-US" sz="2800" b="1" dirty="0" err="1" smtClean="0">
                <a:latin typeface="Times New Roman"/>
                <a:cs typeface="Times New Roman"/>
              </a:rPr>
              <a:t>a.Piutang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tak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dapat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ditagih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20</a:t>
            </a:r>
          </a:p>
          <a:p>
            <a:pPr>
              <a:buNone/>
            </a:pPr>
            <a:r>
              <a:rPr lang="en-US" sz="2800" b="1" dirty="0" err="1" smtClean="0">
                <a:latin typeface="Times New Roman"/>
                <a:cs typeface="Times New Roman"/>
              </a:rPr>
              <a:t>b.Persediaan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dinilai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sebesar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250.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357166"/>
            <a:ext cx="8858280" cy="6143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 err="1" smtClean="0"/>
              <a:t>Isi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perjanjian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antara</a:t>
            </a:r>
            <a:r>
              <a:rPr lang="en-US" sz="3200" b="1" dirty="0" smtClean="0"/>
              <a:t> lain :</a:t>
            </a:r>
          </a:p>
          <a:p>
            <a:pPr>
              <a:buNone/>
            </a:pPr>
            <a:r>
              <a:rPr lang="en-US" sz="3200" dirty="0" smtClean="0"/>
              <a:t>1. </a:t>
            </a:r>
            <a:r>
              <a:rPr lang="en-US" sz="3200" dirty="0" err="1" smtClean="0"/>
              <a:t>Ketentuan</a:t>
            </a:r>
            <a:r>
              <a:rPr lang="en-US" sz="3200" dirty="0" smtClean="0"/>
              <a:t> </a:t>
            </a:r>
            <a:r>
              <a:rPr lang="en-US" sz="3200" dirty="0" err="1" smtClean="0"/>
              <a:t>mengenai</a:t>
            </a:r>
            <a:r>
              <a:rPr lang="en-US" sz="3200" dirty="0" smtClean="0"/>
              <a:t> </a:t>
            </a:r>
            <a:r>
              <a:rPr lang="en-US" sz="3200" dirty="0" err="1" smtClean="0"/>
              <a:t>persekutuan</a:t>
            </a:r>
            <a:r>
              <a:rPr lang="en-US" sz="3200" dirty="0" smtClean="0"/>
              <a:t>. </a:t>
            </a:r>
          </a:p>
          <a:p>
            <a:pPr>
              <a:buNone/>
            </a:pPr>
            <a:r>
              <a:rPr lang="en-US" sz="3200" dirty="0" smtClean="0"/>
              <a:t>2. </a:t>
            </a:r>
            <a:r>
              <a:rPr lang="en-US" sz="3200" dirty="0" err="1" smtClean="0"/>
              <a:t>Ketentuan</a:t>
            </a:r>
            <a:r>
              <a:rPr lang="en-US" sz="3200" dirty="0" smtClean="0"/>
              <a:t> </a:t>
            </a:r>
            <a:r>
              <a:rPr lang="en-US" sz="3200" dirty="0" err="1" smtClean="0"/>
              <a:t>mengenai</a:t>
            </a:r>
            <a:r>
              <a:rPr lang="en-US" sz="3200" dirty="0" smtClean="0"/>
              <a:t> </a:t>
            </a:r>
            <a:r>
              <a:rPr lang="en-US" sz="3200" dirty="0" err="1" smtClean="0"/>
              <a:t>sekutu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3. </a:t>
            </a:r>
            <a:r>
              <a:rPr lang="en-US" sz="3200" dirty="0" err="1" smtClean="0"/>
              <a:t>Ketentuan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berhubungan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modal </a:t>
            </a:r>
            <a:r>
              <a:rPr lang="en-US" sz="3200" dirty="0" err="1" smtClean="0"/>
              <a:t>persekutuan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4. </a:t>
            </a:r>
            <a:r>
              <a:rPr lang="en-US" sz="3200" dirty="0" err="1" smtClean="0"/>
              <a:t>Ketentuan</a:t>
            </a:r>
            <a:r>
              <a:rPr lang="en-US" sz="3200" dirty="0" smtClean="0"/>
              <a:t> </a:t>
            </a:r>
            <a:r>
              <a:rPr lang="en-US" sz="3200" dirty="0" err="1" smtClean="0"/>
              <a:t>mengenai</a:t>
            </a:r>
            <a:r>
              <a:rPr lang="en-US" sz="3200" dirty="0" smtClean="0"/>
              <a:t> </a:t>
            </a:r>
            <a:r>
              <a:rPr lang="en-US" sz="3200" dirty="0" err="1" smtClean="0"/>
              <a:t>pembagian</a:t>
            </a:r>
            <a:r>
              <a:rPr lang="en-US" sz="3200" dirty="0" smtClean="0"/>
              <a:t> </a:t>
            </a:r>
            <a:r>
              <a:rPr lang="en-US" sz="3200" dirty="0" err="1" smtClean="0"/>
              <a:t>laba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5. </a:t>
            </a:r>
            <a:r>
              <a:rPr lang="en-US" sz="3200" dirty="0" err="1" smtClean="0"/>
              <a:t>Ketentuan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berhubungan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pembubaran</a:t>
            </a:r>
            <a:r>
              <a:rPr lang="en-US" sz="3200" dirty="0" smtClean="0"/>
              <a:t> </a:t>
            </a:r>
            <a:r>
              <a:rPr lang="en-US" sz="3200" dirty="0" err="1" smtClean="0"/>
              <a:t>persekutuan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6. </a:t>
            </a:r>
            <a:r>
              <a:rPr lang="en-US" sz="3200" dirty="0" err="1" smtClean="0"/>
              <a:t>Ketentuan</a:t>
            </a:r>
            <a:r>
              <a:rPr lang="en-US" sz="3200" dirty="0" smtClean="0"/>
              <a:t> </a:t>
            </a:r>
            <a:r>
              <a:rPr lang="en-US" sz="3200" dirty="0" err="1" smtClean="0"/>
              <a:t>mengenai</a:t>
            </a:r>
            <a:r>
              <a:rPr lang="en-US" sz="3200" dirty="0" smtClean="0"/>
              <a:t> </a:t>
            </a:r>
            <a:r>
              <a:rPr lang="en-US" sz="3200" dirty="0" err="1" smtClean="0"/>
              <a:t>pertanggungan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 ( </a:t>
            </a:r>
            <a:r>
              <a:rPr lang="en-US" sz="3200" dirty="0" err="1" smtClean="0"/>
              <a:t>asuransi</a:t>
            </a:r>
            <a:r>
              <a:rPr lang="en-US" sz="3200" dirty="0" smtClean="0"/>
              <a:t> )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masing</a:t>
            </a:r>
            <a:r>
              <a:rPr lang="en-US" sz="3200" dirty="0" smtClean="0"/>
              <a:t>- </a:t>
            </a:r>
            <a:r>
              <a:rPr lang="en-US" sz="3200" dirty="0" err="1" smtClean="0"/>
              <a:t>masing</a:t>
            </a:r>
            <a:r>
              <a:rPr lang="en-US" sz="3200" dirty="0" smtClean="0"/>
              <a:t> </a:t>
            </a:r>
            <a:r>
              <a:rPr lang="en-US" sz="3200" dirty="0" err="1" smtClean="0"/>
              <a:t>sekutu</a:t>
            </a:r>
            <a:r>
              <a:rPr lang="en-US" sz="3200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643182"/>
            <a:ext cx="21431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B.DILAKUKAN REVALUASI</a:t>
            </a:r>
          </a:p>
          <a:p>
            <a:pPr>
              <a:buNone/>
            </a:pP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1.Ayat 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jurnal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revaluasi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/>
              <a:t>   </a:t>
            </a:r>
            <a:r>
              <a:rPr lang="en-US" b="1" dirty="0" smtClean="0"/>
              <a:t>Perusahaan Jodi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800" b="1" dirty="0" err="1" smtClean="0"/>
              <a:t>a.Modal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</a:t>
            </a:r>
          </a:p>
          <a:p>
            <a:pPr>
              <a:buNone/>
            </a:pPr>
            <a:r>
              <a:rPr lang="en-US" sz="2800" b="1" dirty="0" smtClean="0"/>
              <a:t>			</a:t>
            </a:r>
            <a:r>
              <a:rPr lang="en-US" sz="2800" b="1" dirty="0" err="1" smtClean="0"/>
              <a:t>Cadangan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kerugian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piutang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		</a:t>
            </a:r>
            <a:r>
              <a:rPr lang="en-US" sz="2800" b="1" dirty="0" err="1" smtClean="0"/>
              <a:t>b.Modal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50</a:t>
            </a:r>
          </a:p>
          <a:p>
            <a:pPr>
              <a:buNone/>
            </a:pPr>
            <a:r>
              <a:rPr lang="en-US" sz="2800" b="1" dirty="0" smtClean="0"/>
              <a:t>			</a:t>
            </a:r>
            <a:r>
              <a:rPr lang="en-US" sz="2800" b="1" dirty="0" err="1" smtClean="0"/>
              <a:t>Persediaan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barang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dagangan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50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		</a:t>
            </a:r>
            <a:r>
              <a:rPr lang="en-US" sz="2800" b="1" dirty="0" err="1" smtClean="0">
                <a:solidFill>
                  <a:srgbClr val="0000CC"/>
                </a:solidFill>
              </a:rPr>
              <a:t>c.Modal</a:t>
            </a:r>
            <a:r>
              <a:rPr lang="en-US" sz="2800" b="1" dirty="0" smtClean="0">
                <a:solidFill>
                  <a:srgbClr val="0000CC"/>
                </a:solidFill>
              </a:rPr>
              <a:t> Jodi	</a:t>
            </a:r>
            <a:r>
              <a:rPr lang="en-US" sz="2800" b="1" dirty="0" err="1" smtClean="0">
                <a:solidFill>
                  <a:srgbClr val="0000CC"/>
                </a:solidFill>
              </a:rPr>
              <a:t>Rp</a:t>
            </a:r>
            <a:r>
              <a:rPr lang="en-US" sz="2800" b="1" dirty="0" smtClean="0">
                <a:solidFill>
                  <a:srgbClr val="0000CC"/>
                </a:solidFill>
              </a:rPr>
              <a:t> 70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			Modal				</a:t>
            </a:r>
            <a:r>
              <a:rPr lang="en-US" sz="2800" b="1" dirty="0" err="1" smtClean="0">
                <a:solidFill>
                  <a:srgbClr val="0000CC"/>
                </a:solidFill>
              </a:rPr>
              <a:t>Rp</a:t>
            </a:r>
            <a:r>
              <a:rPr lang="en-US" sz="2800" b="1" dirty="0" smtClean="0">
                <a:solidFill>
                  <a:srgbClr val="0000CC"/>
                </a:solidFill>
              </a:rPr>
              <a:t> 70	</a:t>
            </a:r>
            <a:endParaRPr lang="en-US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1"/>
          <p:cNvGraphicFramePr>
            <a:graphicFrameLocks noGrp="1"/>
          </p:cNvGraphicFramePr>
          <p:nvPr>
            <p:ph sz="quarter" idx="4294967295"/>
          </p:nvPr>
        </p:nvGraphicFramePr>
        <p:xfrm>
          <a:off x="785786" y="1500174"/>
          <a:ext cx="735811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9057"/>
                <a:gridCol w="36790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AKTIVA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                    PASIVA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KAS                                 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AP                                      50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AR                                 200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INV                                </a:t>
                      </a:r>
                      <a:r>
                        <a:rPr lang="en-US" sz="2400" b="1" u="sng" dirty="0" smtClean="0"/>
                        <a:t>100</a:t>
                      </a:r>
                      <a:endParaRPr lang="en-US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Modal                              </a:t>
                      </a:r>
                      <a:r>
                        <a:rPr lang="en-US" sz="2400" b="1" u="sng" dirty="0" smtClean="0"/>
                        <a:t>300</a:t>
                      </a:r>
                      <a:endParaRPr lang="en-US" sz="24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Tot.Ak</a:t>
                      </a:r>
                      <a:r>
                        <a:rPr lang="en-US" sz="2400" b="1" dirty="0" smtClean="0"/>
                        <a:t>                          350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Tot.Pas</a:t>
                      </a:r>
                      <a:r>
                        <a:rPr lang="en-US" sz="2400" b="1" dirty="0" smtClean="0"/>
                        <a:t>                            350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4"/>
          <p:cNvSpPr txBox="1">
            <a:spLocks/>
          </p:cNvSpPr>
          <p:nvPr/>
        </p:nvSpPr>
        <p:spPr>
          <a:xfrm>
            <a:off x="2428860" y="500042"/>
            <a:ext cx="4041775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DARMA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Neraca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1/10 -2009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500042"/>
            <a:ext cx="214314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BUKU DARMA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642910" y="4220182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u="sng" dirty="0" err="1" smtClean="0">
                <a:latin typeface="Times New Roman"/>
                <a:cs typeface="Times New Roman"/>
              </a:rPr>
              <a:t>Revaluasi</a:t>
            </a:r>
            <a:r>
              <a:rPr lang="en-US" sz="2400" b="1" u="sng" dirty="0" smtClean="0">
                <a:latin typeface="Times New Roman"/>
                <a:cs typeface="Times New Roman"/>
              </a:rPr>
              <a:t> </a:t>
            </a:r>
            <a:r>
              <a:rPr lang="en-US" sz="2400" b="1" u="sng" dirty="0" err="1" smtClean="0">
                <a:latin typeface="Times New Roman"/>
                <a:cs typeface="Times New Roman"/>
              </a:rPr>
              <a:t>Untuk</a:t>
            </a:r>
            <a:r>
              <a:rPr lang="en-US" sz="2400" b="1" u="sng" dirty="0" smtClean="0">
                <a:latin typeface="Times New Roman"/>
                <a:cs typeface="Times New Roman"/>
              </a:rPr>
              <a:t> Perusahaan  </a:t>
            </a:r>
            <a:r>
              <a:rPr lang="en-US" sz="2400" b="1" u="sng" dirty="0" err="1" smtClean="0">
                <a:latin typeface="Times New Roman"/>
                <a:cs typeface="Times New Roman"/>
              </a:rPr>
              <a:t>Darma</a:t>
            </a:r>
            <a:endParaRPr lang="en-US" sz="2400" b="1" u="sng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a.10 % </a:t>
            </a:r>
            <a:r>
              <a:rPr lang="en-US" sz="2400" b="1" dirty="0" err="1" smtClean="0">
                <a:latin typeface="Times New Roman"/>
                <a:cs typeface="Times New Roman"/>
              </a:rPr>
              <a:t>piutang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ditaksir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tak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dapat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ditagih</a:t>
            </a:r>
            <a:endParaRPr lang="en-US" sz="2400" b="1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400" b="1" dirty="0" err="1" smtClean="0">
                <a:latin typeface="Times New Roman"/>
                <a:cs typeface="Times New Roman"/>
              </a:rPr>
              <a:t>b.Persediaan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barang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dagangan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dinilai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Times New Roman"/>
                <a:cs typeface="Times New Roman"/>
              </a:rPr>
              <a:t>Rp</a:t>
            </a:r>
            <a:r>
              <a:rPr lang="en-US" sz="2400" b="1" dirty="0" smtClean="0">
                <a:latin typeface="Times New Roman"/>
                <a:cs typeface="Times New Roman"/>
              </a:rPr>
              <a:t> 110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Perusahaan </a:t>
            </a:r>
            <a:r>
              <a:rPr lang="en-US" b="1" u="sng" dirty="0" err="1" smtClean="0"/>
              <a:t>Darma</a:t>
            </a:r>
            <a:endParaRPr lang="en-US" b="1" u="sng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a.Modal</a:t>
            </a:r>
            <a:r>
              <a:rPr lang="en-US" b="1" dirty="0" smtClean="0"/>
              <a:t>			</a:t>
            </a:r>
            <a:r>
              <a:rPr lang="en-US" b="1" dirty="0" err="1" smtClean="0"/>
              <a:t>Rp</a:t>
            </a:r>
            <a:r>
              <a:rPr lang="en-US" b="1" dirty="0" smtClean="0"/>
              <a:t> 20</a:t>
            </a:r>
          </a:p>
          <a:p>
            <a:pPr>
              <a:buNone/>
            </a:pPr>
            <a:r>
              <a:rPr lang="en-US" b="1" dirty="0" smtClean="0"/>
              <a:t>		</a:t>
            </a:r>
            <a:r>
              <a:rPr lang="en-US" b="1" dirty="0" err="1" smtClean="0"/>
              <a:t>Cadangan</a:t>
            </a:r>
            <a:r>
              <a:rPr lang="en-US" b="1" dirty="0" smtClean="0"/>
              <a:t> </a:t>
            </a:r>
            <a:r>
              <a:rPr lang="en-US" b="1" dirty="0" err="1" smtClean="0"/>
              <a:t>kerugian</a:t>
            </a:r>
            <a:r>
              <a:rPr lang="en-US" b="1" dirty="0" smtClean="0"/>
              <a:t> </a:t>
            </a:r>
            <a:r>
              <a:rPr lang="en-US" b="1" dirty="0" err="1" smtClean="0"/>
              <a:t>piutang</a:t>
            </a:r>
            <a:r>
              <a:rPr lang="en-US" b="1" dirty="0" smtClean="0"/>
              <a:t>	</a:t>
            </a:r>
            <a:r>
              <a:rPr lang="en-US" b="1" dirty="0" err="1" smtClean="0"/>
              <a:t>Rp</a:t>
            </a:r>
            <a:r>
              <a:rPr lang="en-US" b="1" dirty="0" smtClean="0"/>
              <a:t> 20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b.Persediaan</a:t>
            </a:r>
            <a:r>
              <a:rPr lang="en-US" b="1" dirty="0" smtClean="0"/>
              <a:t> BD	</a:t>
            </a:r>
            <a:r>
              <a:rPr lang="en-US" b="1" dirty="0" err="1" smtClean="0"/>
              <a:t>Rp</a:t>
            </a:r>
            <a:r>
              <a:rPr lang="en-US" b="1" dirty="0" smtClean="0"/>
              <a:t> 10</a:t>
            </a:r>
          </a:p>
          <a:p>
            <a:pPr>
              <a:buNone/>
            </a:pPr>
            <a:r>
              <a:rPr lang="en-US" b="1" dirty="0" smtClean="0"/>
              <a:t>		Modal				</a:t>
            </a:r>
            <a:r>
              <a:rPr lang="en-US" b="1" dirty="0" err="1" smtClean="0"/>
              <a:t>Rp</a:t>
            </a:r>
            <a:r>
              <a:rPr lang="en-US" b="1" dirty="0" smtClean="0"/>
              <a:t> 10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>
                <a:solidFill>
                  <a:srgbClr val="FF0000"/>
                </a:solidFill>
              </a:rPr>
              <a:t>c.Modal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Darma</a:t>
            </a:r>
            <a:r>
              <a:rPr lang="en-US" b="1" dirty="0" smtClean="0">
                <a:solidFill>
                  <a:srgbClr val="FF0000"/>
                </a:solidFill>
              </a:rPr>
              <a:t>	</a:t>
            </a:r>
            <a:r>
              <a:rPr lang="en-US" b="1" dirty="0" err="1" smtClean="0">
                <a:solidFill>
                  <a:srgbClr val="FF0000"/>
                </a:solidFill>
              </a:rPr>
              <a:t>Rp</a:t>
            </a:r>
            <a:r>
              <a:rPr lang="en-US" b="1" dirty="0" smtClean="0">
                <a:solidFill>
                  <a:srgbClr val="FF0000"/>
                </a:solidFill>
              </a:rPr>
              <a:t> 10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		Modal				</a:t>
            </a:r>
            <a:r>
              <a:rPr lang="en-US" b="1" dirty="0" err="1" smtClean="0">
                <a:solidFill>
                  <a:srgbClr val="FF0000"/>
                </a:solidFill>
              </a:rPr>
              <a:t>Rp</a:t>
            </a:r>
            <a:r>
              <a:rPr lang="en-US" b="1" dirty="0" smtClean="0">
                <a:solidFill>
                  <a:srgbClr val="FF0000"/>
                </a:solidFill>
              </a:rPr>
              <a:t> 10 	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	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solidFill>
                  <a:srgbClr val="002060"/>
                </a:solidFill>
              </a:rPr>
              <a:t>2. </a:t>
            </a:r>
            <a:r>
              <a:rPr lang="en-US" sz="2400" b="1" u="sng" dirty="0" err="1" smtClean="0">
                <a:solidFill>
                  <a:srgbClr val="002060"/>
                </a:solidFill>
              </a:rPr>
              <a:t>Ayat</a:t>
            </a:r>
            <a:r>
              <a:rPr lang="en-US" sz="2400" b="1" u="sng" dirty="0" smtClean="0">
                <a:solidFill>
                  <a:srgbClr val="002060"/>
                </a:solidFill>
              </a:rPr>
              <a:t> </a:t>
            </a:r>
            <a:r>
              <a:rPr lang="en-US" sz="2400" b="1" u="sng" dirty="0" err="1" smtClean="0">
                <a:solidFill>
                  <a:srgbClr val="002060"/>
                </a:solidFill>
              </a:rPr>
              <a:t>jurnal</a:t>
            </a:r>
            <a:r>
              <a:rPr lang="en-US" sz="2400" b="1" u="sng" dirty="0" smtClean="0">
                <a:solidFill>
                  <a:srgbClr val="002060"/>
                </a:solidFill>
              </a:rPr>
              <a:t> </a:t>
            </a:r>
            <a:r>
              <a:rPr lang="en-US" sz="2400" b="1" u="sng" dirty="0" err="1" smtClean="0">
                <a:solidFill>
                  <a:srgbClr val="002060"/>
                </a:solidFill>
              </a:rPr>
              <a:t>pendirian</a:t>
            </a:r>
            <a:endParaRPr lang="en-US" sz="24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	</a:t>
            </a:r>
            <a:r>
              <a:rPr lang="en-US" sz="2400" b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►</a:t>
            </a:r>
            <a:r>
              <a:rPr lang="en-US" sz="2400" b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Buku</a:t>
            </a:r>
            <a:r>
              <a:rPr lang="en-US" sz="2400" b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 Jodi </a:t>
            </a:r>
            <a:r>
              <a:rPr lang="en-US" sz="2400" b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dipakai</a:t>
            </a:r>
            <a:r>
              <a:rPr lang="en-US" sz="2400" b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sebagai</a:t>
            </a:r>
            <a:r>
              <a:rPr lang="en-US" sz="2400" b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buku</a:t>
            </a:r>
            <a:r>
              <a:rPr lang="en-US" sz="2400" b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 firma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1.Transfer </a:t>
            </a:r>
            <a:r>
              <a:rPr lang="en-US" sz="2400" b="1" dirty="0" err="1" smtClean="0">
                <a:solidFill>
                  <a:srgbClr val="002060"/>
                </a:solidFill>
              </a:rPr>
              <a:t>semua</a:t>
            </a:r>
            <a:r>
              <a:rPr lang="en-US" sz="2400" b="1" dirty="0" smtClean="0">
                <a:solidFill>
                  <a:srgbClr val="002060"/>
                </a:solidFill>
              </a:rPr>
              <a:t> assets </a:t>
            </a:r>
            <a:r>
              <a:rPr lang="en-US" sz="2400" b="1" dirty="0" err="1" smtClean="0">
                <a:solidFill>
                  <a:srgbClr val="002060"/>
                </a:solidFill>
              </a:rPr>
              <a:t>dan</a:t>
            </a:r>
            <a:r>
              <a:rPr lang="en-US" sz="2400" b="1" dirty="0" smtClean="0">
                <a:solidFill>
                  <a:srgbClr val="002060"/>
                </a:solidFill>
              </a:rPr>
              <a:t> liabilities </a:t>
            </a:r>
            <a:r>
              <a:rPr lang="en-US" sz="2400" b="1" dirty="0" err="1" smtClean="0">
                <a:solidFill>
                  <a:srgbClr val="002060"/>
                </a:solidFill>
              </a:rPr>
              <a:t>dari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Darma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		</a:t>
            </a:r>
            <a:r>
              <a:rPr lang="en-US" sz="2000" b="1" dirty="0" err="1" smtClean="0"/>
              <a:t>Kas</a:t>
            </a:r>
            <a:r>
              <a:rPr lang="en-US" sz="2000" b="1" dirty="0" smtClean="0"/>
              <a:t>	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  50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dagang</a:t>
            </a:r>
            <a:r>
              <a:rPr lang="en-US" sz="2000" b="1" dirty="0" smtClean="0"/>
              <a:t>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200</a:t>
            </a:r>
          </a:p>
          <a:p>
            <a:pPr>
              <a:buNone/>
            </a:pPr>
            <a:r>
              <a:rPr lang="en-US" sz="2000" b="1" dirty="0" smtClean="0"/>
              <a:t>		Inventory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110</a:t>
            </a:r>
          </a:p>
          <a:p>
            <a:pPr>
              <a:buNone/>
            </a:pPr>
            <a:r>
              <a:rPr lang="en-US" sz="2000" b="1" dirty="0" smtClean="0"/>
              <a:t>			AP	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  50</a:t>
            </a:r>
          </a:p>
          <a:p>
            <a:pPr>
              <a:buNone/>
            </a:pPr>
            <a:r>
              <a:rPr lang="en-US" sz="2000" b="1" dirty="0" smtClean="0"/>
              <a:t>			Modal </a:t>
            </a:r>
            <a:r>
              <a:rPr lang="en-US" sz="2000" b="1" dirty="0" err="1" smtClean="0"/>
              <a:t>Darma</a:t>
            </a:r>
            <a:r>
              <a:rPr lang="en-US" sz="2000" b="1" dirty="0" smtClean="0"/>
              <a:t>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290</a:t>
            </a:r>
          </a:p>
          <a:p>
            <a:pPr>
              <a:buNone/>
            </a:pPr>
            <a:r>
              <a:rPr lang="en-US" sz="2000" b="1" dirty="0" smtClean="0"/>
              <a:t>			</a:t>
            </a:r>
            <a:r>
              <a:rPr lang="en-US" sz="2000" b="1" dirty="0" err="1" smtClean="0"/>
              <a:t>Cad.kerugian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  20</a:t>
            </a:r>
          </a:p>
          <a:p>
            <a:pPr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2.Menutup </a:t>
            </a:r>
            <a:r>
              <a:rPr lang="en-US" sz="2400" b="1" dirty="0" err="1" smtClean="0">
                <a:solidFill>
                  <a:srgbClr val="FF0000"/>
                </a:solidFill>
              </a:rPr>
              <a:t>buku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Darma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		</a:t>
            </a:r>
            <a:r>
              <a:rPr lang="en-US" sz="2000" b="1" dirty="0" smtClean="0"/>
              <a:t>AP	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  50</a:t>
            </a:r>
          </a:p>
          <a:p>
            <a:pPr>
              <a:buNone/>
            </a:pPr>
            <a:r>
              <a:rPr lang="en-US" sz="2000" b="1" dirty="0" smtClean="0"/>
              <a:t>		Modal </a:t>
            </a:r>
            <a:r>
              <a:rPr lang="en-US" sz="2000" b="1" dirty="0" err="1" smtClean="0"/>
              <a:t>Darma</a:t>
            </a:r>
            <a:r>
              <a:rPr lang="en-US" sz="2000" b="1" dirty="0" smtClean="0"/>
              <a:t>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290</a:t>
            </a:r>
          </a:p>
          <a:p>
            <a:pPr>
              <a:buNone/>
            </a:pPr>
            <a:r>
              <a:rPr lang="en-US" sz="2000" b="1" dirty="0" smtClean="0"/>
              <a:t>		</a:t>
            </a:r>
            <a:r>
              <a:rPr lang="en-US" sz="2000" b="1" dirty="0" err="1" smtClean="0"/>
              <a:t>Cad.kerugian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  20</a:t>
            </a:r>
          </a:p>
          <a:p>
            <a:pPr>
              <a:buNone/>
            </a:pPr>
            <a:r>
              <a:rPr lang="en-US" sz="2000" b="1" dirty="0" smtClean="0"/>
              <a:t>			</a:t>
            </a:r>
            <a:r>
              <a:rPr lang="en-US" sz="2000" b="1" dirty="0" err="1" smtClean="0"/>
              <a:t>Kas</a:t>
            </a:r>
            <a:r>
              <a:rPr lang="en-US" sz="2000" b="1" dirty="0" smtClean="0"/>
              <a:t>	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  50</a:t>
            </a:r>
          </a:p>
          <a:p>
            <a:pPr>
              <a:buNone/>
            </a:pPr>
            <a:r>
              <a:rPr lang="en-US" sz="2000" b="1" dirty="0" smtClean="0"/>
              <a:t>			</a:t>
            </a:r>
            <a:r>
              <a:rPr lang="en-US" sz="2000" b="1" dirty="0" err="1" smtClean="0"/>
              <a:t>Piutang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dagang</a:t>
            </a:r>
            <a:r>
              <a:rPr lang="en-US" sz="2000" b="1" dirty="0" smtClean="0"/>
              <a:t>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200</a:t>
            </a:r>
          </a:p>
          <a:p>
            <a:pPr>
              <a:buNone/>
            </a:pPr>
            <a:r>
              <a:rPr lang="en-US" sz="2000" b="1" dirty="0" smtClean="0"/>
              <a:t>			Inventory		</a:t>
            </a:r>
            <a:r>
              <a:rPr lang="en-US" sz="2000" b="1" dirty="0" err="1" smtClean="0"/>
              <a:t>Rp</a:t>
            </a:r>
            <a:r>
              <a:rPr lang="en-US" sz="2000" b="1" dirty="0" smtClean="0"/>
              <a:t> 110</a:t>
            </a:r>
          </a:p>
          <a:p>
            <a:pPr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990099"/>
                </a:solidFill>
              </a:rPr>
              <a:t>3.Menimbulkan modal Jodi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990099"/>
                </a:solidFill>
              </a:rPr>
              <a:t>		</a:t>
            </a:r>
            <a:r>
              <a:rPr lang="en-US" sz="2400" b="1" dirty="0" smtClean="0"/>
              <a:t>Modal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430</a:t>
            </a:r>
          </a:p>
          <a:p>
            <a:pPr>
              <a:buNone/>
            </a:pPr>
            <a:r>
              <a:rPr lang="en-US" sz="2400" b="1" dirty="0" smtClean="0"/>
              <a:t>			Modal Jodi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430 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2554775"/>
          <a:ext cx="8501122" cy="2588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25856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AKTIVA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PASIVA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8564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Kas</a:t>
                      </a:r>
                      <a:r>
                        <a:rPr lang="en-US" sz="2000" baseline="0" dirty="0" smtClean="0"/>
                        <a:t>                                             </a:t>
                      </a:r>
                      <a:r>
                        <a:rPr lang="en-US" sz="2000" baseline="0" dirty="0" err="1" smtClean="0"/>
                        <a:t>Rp</a:t>
                      </a:r>
                      <a:r>
                        <a:rPr lang="en-US" sz="2000" baseline="0" dirty="0" smtClean="0"/>
                        <a:t>   150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AP                       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  150</a:t>
                      </a:r>
                      <a:endParaRPr lang="en-US" sz="2000" dirty="0"/>
                    </a:p>
                  </a:txBody>
                  <a:tcPr/>
                </a:tc>
              </a:tr>
              <a:tr h="25856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AR                                  400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258564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Cad.ker.piutang</a:t>
                      </a:r>
                      <a:r>
                        <a:rPr lang="en-US" sz="2000" baseline="0" dirty="0" smtClean="0"/>
                        <a:t>           ( 40)     </a:t>
                      </a:r>
                      <a:r>
                        <a:rPr lang="en-US" sz="2000" baseline="0" dirty="0" err="1" smtClean="0"/>
                        <a:t>Rp</a:t>
                      </a:r>
                      <a:r>
                        <a:rPr lang="en-US" sz="2000" baseline="0" dirty="0" smtClean="0"/>
                        <a:t>  360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Modal Jodi                                  </a:t>
                      </a:r>
                      <a:r>
                        <a:rPr lang="en-US" sz="2000" dirty="0" err="1" smtClean="0"/>
                        <a:t>Rp</a:t>
                      </a:r>
                      <a:r>
                        <a:rPr lang="en-US" sz="2000" dirty="0" smtClean="0"/>
                        <a:t>   430</a:t>
                      </a:r>
                      <a:endParaRPr lang="en-US" sz="2000" dirty="0"/>
                    </a:p>
                  </a:txBody>
                  <a:tcPr/>
                </a:tc>
              </a:tr>
              <a:tr h="10342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Inventory                                   </a:t>
                      </a:r>
                      <a:r>
                        <a:rPr lang="en-US" sz="2000" u="sng" dirty="0" err="1" smtClean="0"/>
                        <a:t>Rp</a:t>
                      </a:r>
                      <a:r>
                        <a:rPr lang="en-US" sz="2000" u="sng" dirty="0" smtClean="0"/>
                        <a:t>  360</a:t>
                      </a:r>
                    </a:p>
                    <a:p>
                      <a:endParaRPr lang="en-US" sz="2000" u="sng" dirty="0" smtClean="0"/>
                    </a:p>
                    <a:p>
                      <a:r>
                        <a:rPr lang="en-US" sz="2000" b="1" dirty="0" smtClean="0"/>
                        <a:t>Total </a:t>
                      </a:r>
                      <a:r>
                        <a:rPr lang="en-US" sz="2000" b="1" dirty="0" err="1" smtClean="0"/>
                        <a:t>Aktiva</a:t>
                      </a:r>
                      <a:r>
                        <a:rPr lang="en-US" sz="2000" b="1" dirty="0" smtClean="0"/>
                        <a:t>                               </a:t>
                      </a:r>
                      <a:r>
                        <a:rPr lang="en-US" sz="2000" b="1" dirty="0" err="1" smtClean="0"/>
                        <a:t>Rp</a:t>
                      </a:r>
                      <a:r>
                        <a:rPr lang="en-US" sz="2000" b="1" dirty="0" smtClean="0"/>
                        <a:t>  870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Modal </a:t>
                      </a:r>
                      <a:r>
                        <a:rPr lang="en-US" sz="2000" dirty="0" err="1" smtClean="0"/>
                        <a:t>Darma</a:t>
                      </a:r>
                      <a:r>
                        <a:rPr lang="en-US" sz="2000" dirty="0" smtClean="0"/>
                        <a:t>                              </a:t>
                      </a:r>
                      <a:r>
                        <a:rPr lang="en-US" sz="2000" u="sng" dirty="0" err="1" smtClean="0"/>
                        <a:t>Rp</a:t>
                      </a:r>
                      <a:r>
                        <a:rPr lang="en-US" sz="2000" u="sng" dirty="0" smtClean="0"/>
                        <a:t>   290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b="1" dirty="0" smtClean="0"/>
                        <a:t>Total </a:t>
                      </a:r>
                      <a:r>
                        <a:rPr lang="en-US" sz="2000" b="1" dirty="0" err="1" smtClean="0"/>
                        <a:t>Pasiva</a:t>
                      </a:r>
                      <a:r>
                        <a:rPr lang="en-US" sz="2000" b="1" dirty="0" smtClean="0"/>
                        <a:t>                                 </a:t>
                      </a:r>
                      <a:r>
                        <a:rPr lang="en-US" sz="2000" b="1" dirty="0" err="1" smtClean="0"/>
                        <a:t>Rp</a:t>
                      </a:r>
                      <a:r>
                        <a:rPr lang="en-US" sz="2000" b="1" dirty="0" smtClean="0"/>
                        <a:t>  </a:t>
                      </a:r>
                      <a:r>
                        <a:rPr lang="en-US" sz="2000" b="1" baseline="0" dirty="0" smtClean="0"/>
                        <a:t> 870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86116" y="1500174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Firma. J &amp; D</a:t>
            </a:r>
          </a:p>
          <a:p>
            <a:pPr algn="ctr"/>
            <a:r>
              <a:rPr lang="en-US" sz="2000" b="1" dirty="0" err="1" smtClean="0"/>
              <a:t>Neraca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1 </a:t>
            </a:r>
            <a:r>
              <a:rPr lang="en-US" sz="2000" b="1" dirty="0" err="1" smtClean="0"/>
              <a:t>Oktober</a:t>
            </a:r>
            <a:r>
              <a:rPr lang="en-US" sz="2000" b="1" dirty="0" smtClean="0"/>
              <a:t> 2009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  <a:ln w="28575">
            <a:solidFill>
              <a:schemeClr val="tx1"/>
            </a:solidFill>
          </a:ln>
        </p:spPr>
        <p:txBody>
          <a:bodyPr/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>
                <a:solidFill>
                  <a:srgbClr val="FF0000"/>
                </a:solidFill>
                <a:latin typeface="Algerian" pitchFamily="82" charset="0"/>
              </a:rPr>
              <a:t>JIKA BUKU DARMA DIPAKAI SEBAGAI BUKU FIRMA, BAGAIMANAKAH JURNAL PENDIRIAN NYA !</a:t>
            </a:r>
            <a:endParaRPr lang="en-US" sz="44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●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Dibuat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buku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 –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buku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baru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1.Transfer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semua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 assets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dan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 liabilities Jodi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dan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Darma</a:t>
            </a:r>
            <a:endParaRPr lang="en-US" sz="2400" b="1" u="sng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en-US" sz="2400" b="1" dirty="0" smtClean="0">
                <a:latin typeface="Times New Roman"/>
                <a:cs typeface="Times New Roman"/>
              </a:rPr>
              <a:t>		</a:t>
            </a:r>
            <a:r>
              <a:rPr lang="en-US" sz="2000" b="1" dirty="0" err="1" smtClean="0">
                <a:latin typeface="Times New Roman"/>
                <a:cs typeface="Times New Roman"/>
              </a:rPr>
              <a:t>Kas</a:t>
            </a:r>
            <a:r>
              <a:rPr lang="en-US" sz="2000" b="1" dirty="0" smtClean="0">
                <a:latin typeface="Times New Roman"/>
                <a:cs typeface="Times New Roman"/>
              </a:rPr>
              <a:t>	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150</a:t>
            </a:r>
          </a:p>
          <a:p>
            <a:pPr marL="457200" indent="-457200"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	AR	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400</a:t>
            </a:r>
          </a:p>
          <a:p>
            <a:pPr marL="457200" indent="-457200"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	Inventory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360</a:t>
            </a:r>
          </a:p>
          <a:p>
            <a:pPr marL="457200" indent="-457200"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		AP	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150</a:t>
            </a:r>
          </a:p>
          <a:p>
            <a:pPr marL="457200" indent="-457200"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		</a:t>
            </a:r>
            <a:r>
              <a:rPr lang="en-US" sz="2000" b="1" dirty="0" err="1" smtClean="0">
                <a:latin typeface="Times New Roman"/>
                <a:cs typeface="Times New Roman"/>
              </a:rPr>
              <a:t>Cad.ker.piutang</a:t>
            </a:r>
            <a:r>
              <a:rPr lang="en-US" sz="2000" b="1" dirty="0" smtClean="0">
                <a:latin typeface="Times New Roman"/>
                <a:cs typeface="Times New Roman"/>
              </a:rPr>
              <a:t>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  40</a:t>
            </a:r>
          </a:p>
          <a:p>
            <a:pPr marL="457200" indent="-457200"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		Modal Jodi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430</a:t>
            </a:r>
          </a:p>
          <a:p>
            <a:pPr marL="457200" indent="-457200">
              <a:buNone/>
            </a:pPr>
            <a:r>
              <a:rPr lang="en-US" sz="2000" b="1" dirty="0" smtClean="0">
                <a:latin typeface="Times New Roman"/>
                <a:cs typeface="Times New Roman"/>
              </a:rPr>
              <a:t>			Modal </a:t>
            </a:r>
            <a:r>
              <a:rPr lang="en-US" sz="2000" b="1" dirty="0" err="1" smtClean="0">
                <a:latin typeface="Times New Roman"/>
                <a:cs typeface="Times New Roman"/>
              </a:rPr>
              <a:t>Darma</a:t>
            </a:r>
            <a:r>
              <a:rPr lang="en-US" sz="2000" b="1" dirty="0" smtClean="0">
                <a:latin typeface="Times New Roman"/>
                <a:cs typeface="Times New Roman"/>
              </a:rPr>
              <a:t>		</a:t>
            </a:r>
            <a:r>
              <a:rPr lang="en-US" sz="2000" b="1" dirty="0" err="1" smtClean="0"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latin typeface="Times New Roman"/>
                <a:cs typeface="Times New Roman"/>
              </a:rPr>
              <a:t> 290</a:t>
            </a:r>
          </a:p>
          <a:p>
            <a:pPr marL="457200" indent="-457200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2.Menutup </a:t>
            </a:r>
            <a:r>
              <a:rPr lang="en-US" sz="2400" b="1" u="sng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buku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 Jodi</a:t>
            </a:r>
          </a:p>
          <a:p>
            <a:pPr marL="457200" indent="-457200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Modal	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430</a:t>
            </a:r>
          </a:p>
          <a:p>
            <a:pPr marL="457200" indent="-457200">
              <a:buNone/>
            </a:pP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Cad.ker.piutang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20</a:t>
            </a:r>
          </a:p>
          <a:p>
            <a:pPr marL="457200" indent="-457200">
              <a:buNone/>
            </a:pP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AP	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100</a:t>
            </a:r>
          </a:p>
          <a:p>
            <a:pPr marL="457200" indent="-457200">
              <a:buNone/>
            </a:pP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Kas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100</a:t>
            </a:r>
          </a:p>
          <a:p>
            <a:pPr marL="457200" indent="-457200">
              <a:buNone/>
            </a:pP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	Inventory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250</a:t>
            </a:r>
          </a:p>
          <a:p>
            <a:pPr marL="457200" indent="-457200">
              <a:buNone/>
            </a:pP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			AR			</a:t>
            </a:r>
            <a:r>
              <a:rPr lang="en-US" sz="2000" b="1" dirty="0" err="1" smtClean="0">
                <a:solidFill>
                  <a:srgbClr val="0000CC"/>
                </a:solidFill>
                <a:latin typeface="Times New Roman"/>
                <a:cs typeface="Times New Roman"/>
              </a:rPr>
              <a:t>Rp</a:t>
            </a:r>
            <a:r>
              <a:rPr lang="en-US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200</a:t>
            </a:r>
          </a:p>
          <a:p>
            <a:pPr marL="457200" indent="-457200">
              <a:buNone/>
            </a:pPr>
            <a:endParaRPr lang="en-US" sz="2400" b="1" dirty="0" smtClean="0">
              <a:latin typeface="Times New Roman"/>
              <a:cs typeface="Times New Roman"/>
            </a:endParaRPr>
          </a:p>
          <a:p>
            <a:pPr marL="457200" indent="-457200">
              <a:buAutoNum type="arabicPeriod"/>
            </a:pPr>
            <a:endParaRPr lang="en-US" sz="2400" b="1" dirty="0" smtClean="0">
              <a:latin typeface="Times New Roman"/>
              <a:cs typeface="Times New Roman"/>
            </a:endParaRPr>
          </a:p>
          <a:p>
            <a:pPr marL="457200" indent="-457200">
              <a:buNone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3.Menutup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buku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Darma</a:t>
            </a:r>
            <a:endParaRPr lang="en-US" sz="28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	</a:t>
            </a:r>
            <a:r>
              <a:rPr lang="en-US" sz="2800" b="1" dirty="0" smtClean="0"/>
              <a:t>Modal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290</a:t>
            </a:r>
          </a:p>
          <a:p>
            <a:pPr>
              <a:buNone/>
            </a:pPr>
            <a:r>
              <a:rPr lang="en-US" sz="2800" b="1" dirty="0" smtClean="0"/>
              <a:t>		AP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50</a:t>
            </a:r>
          </a:p>
          <a:p>
            <a:pPr>
              <a:buNone/>
            </a:pPr>
            <a:r>
              <a:rPr lang="en-US" sz="2800" b="1" dirty="0" smtClean="0"/>
              <a:t>		</a:t>
            </a:r>
            <a:r>
              <a:rPr lang="en-US" sz="2800" b="1" dirty="0" err="1" smtClean="0"/>
              <a:t>Cad.ker.piutang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20</a:t>
            </a:r>
          </a:p>
          <a:p>
            <a:pPr>
              <a:buNone/>
            </a:pPr>
            <a:r>
              <a:rPr lang="en-US" sz="2800" b="1" dirty="0" smtClean="0"/>
              <a:t>			</a:t>
            </a:r>
            <a:r>
              <a:rPr lang="en-US" sz="2800" b="1" dirty="0" err="1" smtClean="0"/>
              <a:t>Kas</a:t>
            </a:r>
            <a:r>
              <a:rPr lang="en-US" sz="2800" b="1" dirty="0" smtClean="0"/>
              <a:t>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50</a:t>
            </a:r>
          </a:p>
          <a:p>
            <a:pPr>
              <a:buNone/>
            </a:pPr>
            <a:r>
              <a:rPr lang="en-US" sz="2800" b="1" dirty="0" smtClean="0"/>
              <a:t>			AR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200</a:t>
            </a:r>
          </a:p>
          <a:p>
            <a:pPr>
              <a:buNone/>
            </a:pPr>
            <a:r>
              <a:rPr lang="en-US" sz="2800" b="1" dirty="0" smtClean="0"/>
              <a:t>			Inventory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110</a:t>
            </a:r>
          </a:p>
          <a:p>
            <a:pPr>
              <a:buNone/>
            </a:pPr>
            <a:endParaRPr lang="en-US" sz="2400" b="1" dirty="0" smtClean="0"/>
          </a:p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 BAGAIMANA NERACANYA ?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14"/>
            <a:ext cx="1114404" cy="439718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SOAL</a:t>
            </a:r>
            <a:endParaRPr lang="en-US" sz="2800" b="1" dirty="0"/>
          </a:p>
        </p:txBody>
      </p:sp>
      <p:graphicFrame>
        <p:nvGraphicFramePr>
          <p:cNvPr id="23" name="Content Placeholder 22"/>
          <p:cNvGraphicFramePr>
            <a:graphicFrameLocks noGrp="1"/>
          </p:cNvGraphicFramePr>
          <p:nvPr>
            <p:ph sz="quarter" idx="4"/>
          </p:nvPr>
        </p:nvGraphicFramePr>
        <p:xfrm>
          <a:off x="4645025" y="2904822"/>
          <a:ext cx="449897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488"/>
                <a:gridCol w="22494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Kas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 100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 200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</a:t>
                      </a:r>
                      <a:r>
                        <a:rPr lang="en-US" baseline="0" dirty="0" smtClean="0"/>
                        <a:t>                           </a:t>
                      </a:r>
                      <a:r>
                        <a:rPr lang="en-US" b="1" baseline="0" dirty="0" smtClean="0"/>
                        <a:t>100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</a:t>
                      </a:r>
                      <a:r>
                        <a:rPr lang="en-US" baseline="0" dirty="0" smtClean="0"/>
                        <a:t>               </a:t>
                      </a:r>
                      <a:r>
                        <a:rPr lang="en-US" b="1" baseline="0" dirty="0" smtClean="0"/>
                        <a:t>500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Modal</a:t>
                      </a:r>
                      <a:r>
                        <a:rPr lang="en-US" baseline="0" dirty="0" smtClean="0"/>
                        <a:t>              </a:t>
                      </a:r>
                      <a:r>
                        <a:rPr lang="en-US" b="1" baseline="0" dirty="0" smtClean="0"/>
                        <a:t>1.000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Bangunan</a:t>
                      </a:r>
                      <a:r>
                        <a:rPr lang="en-US" dirty="0" smtClean="0"/>
                        <a:t>       500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Ak.peny.bgn</a:t>
                      </a:r>
                      <a:r>
                        <a:rPr lang="en-US" baseline="0" dirty="0" smtClean="0"/>
                        <a:t> (200)</a:t>
                      </a:r>
                      <a:r>
                        <a:rPr lang="en-US" b="1" baseline="0" dirty="0" smtClean="0"/>
                        <a:t>300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Tanah                     </a:t>
                      </a:r>
                      <a:r>
                        <a:rPr lang="en-US" b="1" u="sng" dirty="0" smtClean="0"/>
                        <a:t>200</a:t>
                      </a:r>
                      <a:endParaRPr lang="en-US" b="1" u="sn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                   1.200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               1.200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7143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Maraden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Dapot</a:t>
            </a:r>
            <a:r>
              <a:rPr lang="en-US" b="1" dirty="0" smtClean="0"/>
              <a:t> </a:t>
            </a:r>
            <a:r>
              <a:rPr lang="en-US" b="1" dirty="0" err="1" smtClean="0"/>
              <a:t>selama</a:t>
            </a:r>
            <a:r>
              <a:rPr lang="en-US" b="1" dirty="0" smtClean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 </a:t>
            </a:r>
            <a:r>
              <a:rPr lang="en-US" b="1" dirty="0" err="1" smtClean="0"/>
              <a:t>memiliki</a:t>
            </a:r>
            <a:r>
              <a:rPr lang="en-US" b="1" dirty="0" smtClean="0"/>
              <a:t> </a:t>
            </a:r>
            <a:r>
              <a:rPr lang="en-US" b="1" dirty="0" err="1" smtClean="0"/>
              <a:t>perusahaan</a:t>
            </a:r>
            <a:r>
              <a:rPr lang="en-US" b="1" dirty="0" smtClean="0"/>
              <a:t> </a:t>
            </a:r>
            <a:r>
              <a:rPr lang="en-US" b="1" dirty="0" err="1" smtClean="0"/>
              <a:t>pribadi</a:t>
            </a:r>
            <a:r>
              <a:rPr lang="en-US" b="1" dirty="0" smtClean="0"/>
              <a:t> </a:t>
            </a:r>
            <a:r>
              <a:rPr lang="en-US" b="1" dirty="0" err="1" smtClean="0"/>
              <a:t>bersepakat</a:t>
            </a:r>
            <a:r>
              <a:rPr lang="en-US" b="1" dirty="0" smtClean="0"/>
              <a:t> </a:t>
            </a:r>
            <a:r>
              <a:rPr lang="en-US" b="1" dirty="0" err="1" smtClean="0"/>
              <a:t>akan</a:t>
            </a:r>
            <a:r>
              <a:rPr lang="en-US" b="1" dirty="0" smtClean="0"/>
              <a:t> </a:t>
            </a:r>
            <a:r>
              <a:rPr lang="en-US" b="1" dirty="0" err="1" smtClean="0"/>
              <a:t>menggabung</a:t>
            </a:r>
            <a:r>
              <a:rPr lang="en-US" b="1" dirty="0" smtClean="0"/>
              <a:t> </a:t>
            </a:r>
            <a:r>
              <a:rPr lang="en-US" b="1" dirty="0" err="1" smtClean="0"/>
              <a:t>usaha</a:t>
            </a:r>
            <a:r>
              <a:rPr lang="en-US" b="1" dirty="0" smtClean="0"/>
              <a:t> </a:t>
            </a:r>
            <a:r>
              <a:rPr lang="en-US" b="1" dirty="0" err="1" smtClean="0"/>
              <a:t>mereka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bentuk</a:t>
            </a:r>
            <a:r>
              <a:rPr lang="en-US" b="1" dirty="0" smtClean="0"/>
              <a:t> firma MAREDA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rangka</a:t>
            </a:r>
            <a:r>
              <a:rPr lang="en-US" b="1" dirty="0" smtClean="0"/>
              <a:t> </a:t>
            </a:r>
            <a:r>
              <a:rPr lang="en-US" b="1" dirty="0" err="1" smtClean="0"/>
              <a:t>memperbesar</a:t>
            </a:r>
            <a:r>
              <a:rPr lang="en-US" b="1" dirty="0" smtClean="0"/>
              <a:t> modal </a:t>
            </a:r>
            <a:r>
              <a:rPr lang="en-US" b="1" dirty="0" err="1" smtClean="0"/>
              <a:t>usaha</a:t>
            </a:r>
            <a:r>
              <a:rPr lang="en-US" b="1" dirty="0" smtClean="0"/>
              <a:t> </a:t>
            </a:r>
            <a:r>
              <a:rPr lang="en-US" b="1" dirty="0" err="1" smtClean="0"/>
              <a:t>mereka</a:t>
            </a:r>
            <a:r>
              <a:rPr lang="en-US" b="1" dirty="0" smtClean="0"/>
              <a:t>. </a:t>
            </a:r>
            <a:r>
              <a:rPr lang="en-US" b="1" dirty="0" err="1" smtClean="0"/>
              <a:t>Neraca</a:t>
            </a:r>
            <a:r>
              <a:rPr lang="en-US" b="1" dirty="0" smtClean="0"/>
              <a:t> </a:t>
            </a:r>
            <a:r>
              <a:rPr lang="en-US" b="1" dirty="0" err="1" smtClean="0"/>
              <a:t>mereka</a:t>
            </a:r>
            <a:r>
              <a:rPr lang="en-US" b="1" dirty="0" smtClean="0"/>
              <a:t> </a:t>
            </a:r>
            <a:r>
              <a:rPr lang="en-US" b="1" dirty="0" err="1" smtClean="0"/>
              <a:t>sebelum</a:t>
            </a:r>
            <a:r>
              <a:rPr lang="en-US" b="1" dirty="0" smtClean="0"/>
              <a:t> </a:t>
            </a:r>
            <a:r>
              <a:rPr lang="en-US" b="1" dirty="0" err="1" smtClean="0"/>
              <a:t>penggabungan</a:t>
            </a:r>
            <a:r>
              <a:rPr lang="en-US" b="1" dirty="0" smtClean="0"/>
              <a:t> 1 </a:t>
            </a:r>
            <a:r>
              <a:rPr lang="en-US" b="1" dirty="0" err="1" smtClean="0"/>
              <a:t>januari</a:t>
            </a:r>
            <a:r>
              <a:rPr lang="en-US" b="1" dirty="0" smtClean="0"/>
              <a:t> 2009 </a:t>
            </a:r>
            <a:r>
              <a:rPr lang="en-US" b="1" dirty="0" err="1" smtClean="0"/>
              <a:t>nampak</a:t>
            </a:r>
            <a:r>
              <a:rPr lang="en-US" b="1" dirty="0" smtClean="0"/>
              <a:t> </a:t>
            </a:r>
            <a:r>
              <a:rPr lang="en-US" b="1" dirty="0" err="1" smtClean="0"/>
              <a:t>sebagai</a:t>
            </a:r>
            <a:r>
              <a:rPr lang="en-US" b="1" dirty="0" smtClean="0"/>
              <a:t> </a:t>
            </a:r>
            <a:r>
              <a:rPr lang="en-US" b="1" dirty="0" err="1" smtClean="0"/>
              <a:t>berikut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itchFamily="2" charset="2"/>
              </a:rPr>
              <a:t>(</a:t>
            </a:r>
            <a:r>
              <a:rPr lang="en-US" b="1" dirty="0" err="1" smtClean="0">
                <a:sym typeface="Wingdings" pitchFamily="2" charset="2"/>
              </a:rPr>
              <a:t>Dalam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jutaan</a:t>
            </a:r>
            <a:r>
              <a:rPr lang="en-US" b="1" dirty="0" smtClean="0">
                <a:sym typeface="Wingdings" pitchFamily="2" charset="2"/>
              </a:rPr>
              <a:t> rupiah)</a:t>
            </a:r>
            <a:endParaRPr lang="en-US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0" y="2904822"/>
          <a:ext cx="449738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8694"/>
                <a:gridCol w="22486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Kas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   100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200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</a:t>
                      </a:r>
                      <a:r>
                        <a:rPr lang="en-US" baseline="0" dirty="0" smtClean="0"/>
                        <a:t>                   500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Cad.ker.piut</a:t>
                      </a:r>
                      <a:r>
                        <a:rPr lang="en-US" dirty="0" smtClean="0"/>
                        <a:t>.( 10)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490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Modal              </a:t>
                      </a:r>
                      <a:r>
                        <a:rPr lang="en-US" b="1" dirty="0" smtClean="0"/>
                        <a:t>1.500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               </a:t>
                      </a:r>
                      <a:r>
                        <a:rPr lang="en-US" b="1" dirty="0" smtClean="0"/>
                        <a:t>510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Bangunan</a:t>
                      </a:r>
                      <a:r>
                        <a:rPr lang="en-US" dirty="0" smtClean="0"/>
                        <a:t>     1000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Ak.peny.Bgn</a:t>
                      </a:r>
                      <a:r>
                        <a:rPr lang="en-US" dirty="0" smtClean="0"/>
                        <a:t>(400)</a:t>
                      </a:r>
                      <a:r>
                        <a:rPr lang="en-US" b="1" u="sng" dirty="0" smtClean="0"/>
                        <a:t>600</a:t>
                      </a:r>
                      <a:endParaRPr lang="en-US" b="1" u="sn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                   1.700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                1.700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2357422" y="4070354"/>
            <a:ext cx="107157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3000364" y="4500570"/>
            <a:ext cx="107157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43306" y="5141924"/>
            <a:ext cx="71438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2844" y="214311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Maraden</a:t>
            </a:r>
            <a:endParaRPr lang="en-US" b="1" dirty="0" smtClean="0"/>
          </a:p>
          <a:p>
            <a:pPr algn="ctr"/>
            <a:r>
              <a:rPr lang="en-US" b="1" dirty="0" err="1" smtClean="0"/>
              <a:t>Neraca</a:t>
            </a:r>
            <a:r>
              <a:rPr lang="en-US" b="1" dirty="0" smtClean="0"/>
              <a:t> 1 – 1 - 2009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857752" y="221455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Dapot</a:t>
            </a:r>
            <a:endParaRPr lang="en-US" b="1" dirty="0" smtClean="0"/>
          </a:p>
          <a:p>
            <a:pPr algn="ctr"/>
            <a:r>
              <a:rPr lang="en-US" b="1" dirty="0" err="1" smtClean="0"/>
              <a:t>Neraca</a:t>
            </a:r>
            <a:r>
              <a:rPr lang="en-US" b="1" dirty="0" smtClean="0"/>
              <a:t> 1 – 1 - 2009</a:t>
            </a:r>
            <a:endParaRPr lang="en-US" b="1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929454" y="4000504"/>
            <a:ext cx="107157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215338" y="5072074"/>
            <a:ext cx="71438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7572395" y="4429132"/>
            <a:ext cx="107157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714744" y="5429264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714744" y="5470539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286776" y="5429264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286776" y="5472127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929456" y="4214818"/>
            <a:ext cx="257097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609704" y="5429264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09704" y="5470539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262699" y="5429264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262699" y="5472127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07850" y="4250536"/>
            <a:ext cx="2500330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3215472" y="4214818"/>
            <a:ext cx="2570974" cy="794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 smtClean="0"/>
              <a:t>Maraden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Dapot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setuju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mengadakan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penilaian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kembali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atas</a:t>
            </a:r>
            <a:r>
              <a:rPr lang="en-US" sz="2800" b="1" dirty="0" smtClean="0"/>
              <a:t> asset </a:t>
            </a:r>
            <a:r>
              <a:rPr lang="en-US" sz="2800" b="1" dirty="0" err="1" smtClean="0"/>
              <a:t>mereka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sbb</a:t>
            </a:r>
            <a:r>
              <a:rPr lang="en-US" sz="2800" b="1" dirty="0" smtClean="0"/>
              <a:t>:</a:t>
            </a:r>
          </a:p>
          <a:p>
            <a:pPr>
              <a:buNone/>
            </a:pPr>
            <a:r>
              <a:rPr lang="en-US" sz="2800" b="1" u="sng" dirty="0" smtClean="0"/>
              <a:t>Perusahaan </a:t>
            </a:r>
            <a:r>
              <a:rPr lang="en-US" sz="2800" b="1" u="sng" dirty="0" err="1" smtClean="0"/>
              <a:t>Maraden</a:t>
            </a:r>
            <a:endParaRPr lang="en-US" sz="2800" b="1" u="sng" dirty="0" smtClean="0"/>
          </a:p>
          <a:p>
            <a:pPr>
              <a:buNone/>
            </a:pPr>
            <a:r>
              <a:rPr lang="en-US" sz="2800" b="1" dirty="0" smtClean="0"/>
              <a:t>1.Sebesar 3% </a:t>
            </a:r>
            <a:r>
              <a:rPr lang="en-US" sz="2800" b="1" dirty="0" err="1" smtClean="0"/>
              <a:t>dari</a:t>
            </a:r>
            <a:r>
              <a:rPr lang="en-US" sz="2800" b="1" dirty="0" smtClean="0"/>
              <a:t> AR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dapat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ditagih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2.Persediaan </a:t>
            </a:r>
            <a:r>
              <a:rPr lang="en-US" sz="2800" b="1" dirty="0" err="1" smtClean="0"/>
              <a:t>dinilai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550</a:t>
            </a:r>
          </a:p>
          <a:p>
            <a:pPr>
              <a:buNone/>
            </a:pPr>
            <a:r>
              <a:rPr lang="en-US" sz="2800" b="1" dirty="0" smtClean="0"/>
              <a:t>3.Bangunan </a:t>
            </a:r>
            <a:r>
              <a:rPr lang="en-US" sz="2800" b="1" dirty="0" err="1" smtClean="0"/>
              <a:t>ditaksir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memiliki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harga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500</a:t>
            </a:r>
          </a:p>
          <a:p>
            <a:pPr>
              <a:buNone/>
            </a:pPr>
            <a:r>
              <a:rPr lang="en-US" sz="2800" b="1" u="sng" dirty="0" smtClean="0"/>
              <a:t>Perusahaan </a:t>
            </a:r>
            <a:r>
              <a:rPr lang="en-US" sz="2800" b="1" u="sng" dirty="0" err="1" smtClean="0"/>
              <a:t>Dapot</a:t>
            </a:r>
            <a:endParaRPr lang="en-US" sz="2800" b="1" u="sng" dirty="0" smtClean="0"/>
          </a:p>
          <a:p>
            <a:pPr>
              <a:buNone/>
            </a:pPr>
            <a:r>
              <a:rPr lang="en-US" sz="2800" b="1" dirty="0" smtClean="0"/>
              <a:t>1.Sebesar 3% </a:t>
            </a:r>
            <a:r>
              <a:rPr lang="en-US" sz="2800" b="1" dirty="0" err="1" smtClean="0"/>
              <a:t>dari</a:t>
            </a:r>
            <a:r>
              <a:rPr lang="en-US" sz="2800" b="1" dirty="0" smtClean="0"/>
              <a:t> AR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dapat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ditagih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2.Persediaan </a:t>
            </a:r>
            <a:r>
              <a:rPr lang="en-US" sz="2800" b="1" dirty="0" err="1" smtClean="0"/>
              <a:t>dinilai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525</a:t>
            </a:r>
          </a:p>
          <a:p>
            <a:pPr>
              <a:buNone/>
            </a:pPr>
            <a:r>
              <a:rPr lang="en-US" sz="2800" b="1" dirty="0" smtClean="0"/>
              <a:t>3.Bangunan </a:t>
            </a:r>
            <a:r>
              <a:rPr lang="en-US" sz="2800" b="1" dirty="0" err="1" smtClean="0"/>
              <a:t>ditaksir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memiliki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harga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250</a:t>
            </a:r>
          </a:p>
          <a:p>
            <a:pPr>
              <a:buNone/>
            </a:pPr>
            <a:r>
              <a:rPr lang="en-US" sz="2800" b="1" dirty="0" smtClean="0"/>
              <a:t>4.Tanah </a:t>
            </a:r>
            <a:r>
              <a:rPr lang="en-US" sz="2800" b="1" dirty="0" err="1" smtClean="0"/>
              <a:t>dinilai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300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D. </a:t>
            </a:r>
            <a:r>
              <a:rPr lang="en-US" b="1" dirty="0" err="1" smtClean="0"/>
              <a:t>Penggolongan</a:t>
            </a:r>
            <a:r>
              <a:rPr lang="en-US" b="1" dirty="0" smtClean="0"/>
              <a:t> Persekutuan </a:t>
            </a:r>
            <a:endParaRPr lang="en-US" dirty="0" smtClean="0"/>
          </a:p>
          <a:p>
            <a:pPr>
              <a:buNone/>
            </a:pPr>
            <a:r>
              <a:rPr lang="en-US" sz="2800" dirty="0" smtClean="0"/>
              <a:t>     </a:t>
            </a:r>
            <a:r>
              <a:rPr lang="en-US" sz="2800" b="1" dirty="0" smtClean="0"/>
              <a:t>1. Persekutuan Firma /General Partnership ( </a:t>
            </a:r>
            <a:r>
              <a:rPr lang="en-US" sz="2800" b="1" dirty="0" err="1" smtClean="0"/>
              <a:t>Fa</a:t>
            </a:r>
            <a:r>
              <a:rPr lang="en-US" sz="2800" b="1" dirty="0" smtClean="0"/>
              <a:t> )</a:t>
            </a:r>
          </a:p>
          <a:p>
            <a:pPr>
              <a:buNone/>
            </a:pPr>
            <a:r>
              <a:rPr lang="en-US" dirty="0" smtClean="0"/>
              <a:t>         Persekutuan yang </a:t>
            </a:r>
            <a:r>
              <a:rPr lang="en-US" dirty="0" err="1" smtClean="0"/>
              <a:t>didirikan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diadakan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menjalankan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bertanggung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penuh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ikut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mengelola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2.bp.blogspot.com/_modu7EES0mM/SbdwsC64LSI/AAAAAAAAAAw/Uq8qGzWKmJQ/s200/Logo+IM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143380"/>
            <a:ext cx="292895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Pengertian Fir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143380"/>
            <a:ext cx="2357439" cy="2428892"/>
          </a:xfrm>
          <a:prstGeom prst="rect">
            <a:avLst/>
          </a:prstGeom>
          <a:noFill/>
        </p:spPr>
      </p:pic>
      <p:pic>
        <p:nvPicPr>
          <p:cNvPr id="6" name="Picture 5" descr="http://w30.indonetwork.co.id/pfimage/26/s_457626_foto077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143380"/>
            <a:ext cx="271464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u="sng" dirty="0" err="1" smtClean="0"/>
              <a:t>Diminta</a:t>
            </a:r>
            <a:r>
              <a:rPr lang="en-US" sz="2800" b="1" u="sng" dirty="0" smtClean="0"/>
              <a:t> : </a:t>
            </a:r>
          </a:p>
          <a:p>
            <a:pPr>
              <a:buNone/>
            </a:pPr>
            <a:r>
              <a:rPr lang="en-US" sz="2800" b="1" dirty="0" smtClean="0"/>
              <a:t>1.Ayat </a:t>
            </a:r>
            <a:r>
              <a:rPr lang="en-US" sz="2800" b="1" dirty="0" err="1" smtClean="0"/>
              <a:t>jurna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revaluasi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untuk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perusahaan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Maraden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   </a:t>
            </a:r>
            <a:r>
              <a:rPr lang="en-US" sz="2800" b="1" dirty="0" err="1" smtClean="0"/>
              <a:t>Dapot</a:t>
            </a: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2.Ayat </a:t>
            </a:r>
            <a:r>
              <a:rPr lang="en-US" sz="2800" b="1" dirty="0" err="1" smtClean="0"/>
              <a:t>jurnal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pendirian</a:t>
            </a:r>
            <a:r>
              <a:rPr lang="en-US" sz="2800" b="1" dirty="0" smtClean="0"/>
              <a:t> firma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3.Neraca firma MAREDA 1- 1- 2009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4.Ayat </a:t>
            </a:r>
            <a:r>
              <a:rPr lang="en-US" sz="2800" b="1" dirty="0" err="1" smtClean="0"/>
              <a:t>jurnal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penutup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untuk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menutup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buku-buku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smtClean="0"/>
              <a:t>    </a:t>
            </a:r>
            <a:r>
              <a:rPr lang="en-US" sz="2800" b="1" dirty="0" err="1" smtClean="0"/>
              <a:t>perusahaan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Maraden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Dapot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karena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dipakai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lagi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JAWAB </a:t>
            </a:r>
          </a:p>
          <a:p>
            <a:pPr>
              <a:buNone/>
            </a:pPr>
            <a:r>
              <a:rPr lang="en-US" sz="2400" b="1" u="sng" dirty="0" smtClean="0"/>
              <a:t>1.Ayat </a:t>
            </a:r>
            <a:r>
              <a:rPr lang="en-US" sz="2400" b="1" u="sng" dirty="0" err="1" smtClean="0"/>
              <a:t>jurnal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revaluasi</a:t>
            </a:r>
            <a:r>
              <a:rPr lang="en-US" sz="2400" b="1" u="sng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800" b="1" dirty="0" err="1" smtClean="0">
                <a:solidFill>
                  <a:srgbClr val="002060"/>
                </a:solidFill>
              </a:rPr>
              <a:t>Untuk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perusahaan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Maraden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b="1" dirty="0" smtClean="0"/>
              <a:t>	1. Modal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  5   (3% x 500 = 15 – 10 = 5)</a:t>
            </a:r>
          </a:p>
          <a:p>
            <a:pPr>
              <a:buNone/>
            </a:pPr>
            <a:r>
              <a:rPr lang="en-US" sz="2800" b="1" dirty="0" smtClean="0"/>
              <a:t>			</a:t>
            </a:r>
            <a:r>
              <a:rPr lang="en-US" sz="2800" b="1" dirty="0" err="1" smtClean="0"/>
              <a:t>Cadangan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kerugian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piutang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  5</a:t>
            </a:r>
          </a:p>
          <a:p>
            <a:pPr>
              <a:buNone/>
            </a:pPr>
            <a:r>
              <a:rPr lang="en-US" sz="2800" b="1" dirty="0" smtClean="0"/>
              <a:t>	2. Inventories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40</a:t>
            </a:r>
          </a:p>
          <a:p>
            <a:pPr>
              <a:buNone/>
            </a:pPr>
            <a:r>
              <a:rPr lang="en-US" sz="2800" b="1" dirty="0" smtClean="0"/>
              <a:t>			Modal	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  40</a:t>
            </a:r>
          </a:p>
          <a:p>
            <a:pPr>
              <a:buNone/>
            </a:pPr>
            <a:r>
              <a:rPr lang="en-US" sz="2800" b="1" dirty="0" smtClean="0"/>
              <a:t>	3. Modal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100</a:t>
            </a:r>
          </a:p>
          <a:p>
            <a:pPr>
              <a:buNone/>
            </a:pPr>
            <a:r>
              <a:rPr lang="en-US" sz="2800" b="1" dirty="0" smtClean="0"/>
              <a:t>			</a:t>
            </a:r>
            <a:r>
              <a:rPr lang="en-US" sz="2800" b="1" dirty="0" err="1" smtClean="0"/>
              <a:t>Ak.Penyusutan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Bangunan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100</a:t>
            </a:r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sz="2800" b="1" dirty="0" smtClean="0">
                <a:solidFill>
                  <a:srgbClr val="FF0000"/>
                </a:solidFill>
              </a:rPr>
              <a:t>4.Modal </a:t>
            </a:r>
            <a:r>
              <a:rPr lang="en-US" sz="2800" b="1" dirty="0" err="1" smtClean="0">
                <a:solidFill>
                  <a:srgbClr val="FF0000"/>
                </a:solidFill>
              </a:rPr>
              <a:t>Maraden</a:t>
            </a:r>
            <a:r>
              <a:rPr lang="en-US" sz="2800" b="1" dirty="0" smtClean="0">
                <a:solidFill>
                  <a:srgbClr val="FF0000"/>
                </a:solidFill>
              </a:rPr>
              <a:t>	</a:t>
            </a:r>
            <a:r>
              <a:rPr lang="en-US" sz="2800" b="1" dirty="0" err="1" smtClean="0">
                <a:solidFill>
                  <a:srgbClr val="FF0000"/>
                </a:solidFill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</a:rPr>
              <a:t> 65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			Modal				</a:t>
            </a:r>
            <a:r>
              <a:rPr lang="en-US" sz="2800" b="1" dirty="0" err="1" smtClean="0">
                <a:solidFill>
                  <a:srgbClr val="FF0000"/>
                </a:solidFill>
              </a:rPr>
              <a:t>Rp</a:t>
            </a:r>
            <a:r>
              <a:rPr lang="en-US" sz="2800" b="1" dirty="0" smtClean="0">
                <a:solidFill>
                  <a:srgbClr val="FF0000"/>
                </a:solidFill>
              </a:rPr>
              <a:t> 65	</a:t>
            </a:r>
          </a:p>
          <a:p>
            <a:pPr>
              <a:buNone/>
            </a:pPr>
            <a:r>
              <a:rPr lang="en-US" sz="2800" b="1" dirty="0" smtClean="0"/>
              <a:t>			</a:t>
            </a:r>
          </a:p>
          <a:p>
            <a:pPr>
              <a:buNone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300" b="1" dirty="0" err="1" smtClean="0">
                <a:solidFill>
                  <a:srgbClr val="FF0000"/>
                </a:solidFill>
              </a:rPr>
              <a:t>Untuk</a:t>
            </a:r>
            <a:r>
              <a:rPr lang="en-US" sz="3300" b="1" dirty="0" smtClean="0">
                <a:solidFill>
                  <a:srgbClr val="FF0000"/>
                </a:solidFill>
              </a:rPr>
              <a:t> </a:t>
            </a:r>
            <a:r>
              <a:rPr lang="en-US" sz="3300" b="1" dirty="0" err="1" smtClean="0">
                <a:solidFill>
                  <a:srgbClr val="FF0000"/>
                </a:solidFill>
              </a:rPr>
              <a:t>perusahaan</a:t>
            </a:r>
            <a:r>
              <a:rPr lang="en-US" sz="3300" b="1" dirty="0" smtClean="0">
                <a:solidFill>
                  <a:srgbClr val="FF0000"/>
                </a:solidFill>
              </a:rPr>
              <a:t> </a:t>
            </a:r>
            <a:r>
              <a:rPr lang="en-US" sz="3300" b="1" dirty="0" err="1" smtClean="0">
                <a:solidFill>
                  <a:srgbClr val="FF0000"/>
                </a:solidFill>
              </a:rPr>
              <a:t>Dapot</a:t>
            </a:r>
            <a:endParaRPr lang="en-US" sz="33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  <a:r>
              <a:rPr lang="en-US" sz="2600" b="1" dirty="0" smtClean="0"/>
              <a:t>1. Modal	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  3</a:t>
            </a:r>
          </a:p>
          <a:p>
            <a:pPr>
              <a:buNone/>
            </a:pPr>
            <a:r>
              <a:rPr lang="en-US" sz="2600" b="1" dirty="0" smtClean="0"/>
              <a:t>		</a:t>
            </a:r>
            <a:r>
              <a:rPr lang="en-US" sz="2600" b="1" dirty="0" err="1" smtClean="0"/>
              <a:t>Cadangan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kerugian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piutang</a:t>
            </a:r>
            <a:r>
              <a:rPr lang="en-US" sz="2600" b="1" dirty="0" smtClean="0"/>
              <a:t>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  3</a:t>
            </a:r>
          </a:p>
          <a:p>
            <a:pPr>
              <a:buNone/>
            </a:pPr>
            <a:endParaRPr lang="en-US" sz="2600" b="1" dirty="0" smtClean="0"/>
          </a:p>
          <a:p>
            <a:pPr>
              <a:buNone/>
            </a:pPr>
            <a:r>
              <a:rPr lang="en-US" sz="2600" b="1" dirty="0" smtClean="0"/>
              <a:t>	2. Inventories	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25</a:t>
            </a:r>
          </a:p>
          <a:p>
            <a:pPr>
              <a:buNone/>
            </a:pPr>
            <a:r>
              <a:rPr lang="en-US" sz="2600" b="1" dirty="0" smtClean="0"/>
              <a:t>		Modal			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25</a:t>
            </a:r>
          </a:p>
          <a:p>
            <a:pPr>
              <a:buNone/>
            </a:pPr>
            <a:endParaRPr lang="en-US" sz="2600" b="1" dirty="0" smtClean="0"/>
          </a:p>
          <a:p>
            <a:pPr>
              <a:buNone/>
            </a:pPr>
            <a:r>
              <a:rPr lang="en-US" sz="2600" b="1" dirty="0" smtClean="0"/>
              <a:t>	3. Modal	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50</a:t>
            </a:r>
          </a:p>
          <a:p>
            <a:pPr>
              <a:buNone/>
            </a:pPr>
            <a:r>
              <a:rPr lang="en-US" sz="2600" b="1" dirty="0" smtClean="0"/>
              <a:t>		</a:t>
            </a:r>
            <a:r>
              <a:rPr lang="en-US" sz="2600" b="1" dirty="0" err="1" smtClean="0"/>
              <a:t>Ak.Penyusutan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Bangunan</a:t>
            </a:r>
            <a:r>
              <a:rPr lang="en-US" sz="2600" b="1" dirty="0" smtClean="0"/>
              <a:t>	</a:t>
            </a:r>
            <a:r>
              <a:rPr lang="en-US" sz="2600" b="1" smtClean="0"/>
              <a:t>		Rp</a:t>
            </a:r>
            <a:r>
              <a:rPr lang="en-US" sz="2600" b="1" dirty="0" smtClean="0"/>
              <a:t> 50</a:t>
            </a:r>
          </a:p>
          <a:p>
            <a:pPr>
              <a:buNone/>
            </a:pPr>
            <a:endParaRPr lang="en-US" sz="2600" b="1" dirty="0" smtClean="0"/>
          </a:p>
          <a:p>
            <a:pPr>
              <a:buNone/>
            </a:pPr>
            <a:r>
              <a:rPr lang="en-US" sz="2600" b="1" dirty="0" smtClean="0"/>
              <a:t>	4. Tanah	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100</a:t>
            </a:r>
          </a:p>
          <a:p>
            <a:pPr>
              <a:buNone/>
            </a:pPr>
            <a:r>
              <a:rPr lang="en-US" sz="2600" b="1" dirty="0" smtClean="0"/>
              <a:t>		Modal					</a:t>
            </a:r>
            <a:r>
              <a:rPr lang="en-US" sz="2600" b="1" dirty="0" err="1" smtClean="0"/>
              <a:t>Rp</a:t>
            </a:r>
            <a:r>
              <a:rPr lang="en-US" sz="2600" b="1" dirty="0" smtClean="0"/>
              <a:t> 100</a:t>
            </a:r>
          </a:p>
          <a:p>
            <a:pPr>
              <a:buNone/>
            </a:pPr>
            <a:endParaRPr lang="en-US" sz="2600" b="1" dirty="0" smtClean="0"/>
          </a:p>
          <a:p>
            <a:pPr>
              <a:buNone/>
            </a:pPr>
            <a:r>
              <a:rPr lang="en-US" sz="2600" b="1" dirty="0" smtClean="0"/>
              <a:t>	</a:t>
            </a:r>
            <a:r>
              <a:rPr lang="en-US" sz="3300" b="1" dirty="0" smtClean="0">
                <a:solidFill>
                  <a:srgbClr val="7030A0"/>
                </a:solidFill>
              </a:rPr>
              <a:t>5. Modal			</a:t>
            </a:r>
            <a:r>
              <a:rPr lang="en-US" sz="3300" b="1" dirty="0" err="1" smtClean="0">
                <a:solidFill>
                  <a:srgbClr val="7030A0"/>
                </a:solidFill>
              </a:rPr>
              <a:t>Rp</a:t>
            </a:r>
            <a:r>
              <a:rPr lang="en-US" sz="3300" b="1" dirty="0" smtClean="0">
                <a:solidFill>
                  <a:srgbClr val="7030A0"/>
                </a:solidFill>
              </a:rPr>
              <a:t> 72</a:t>
            </a:r>
          </a:p>
          <a:p>
            <a:pPr>
              <a:buNone/>
            </a:pPr>
            <a:r>
              <a:rPr lang="en-US" sz="3300" b="1" dirty="0" smtClean="0">
                <a:solidFill>
                  <a:srgbClr val="7030A0"/>
                </a:solidFill>
              </a:rPr>
              <a:t>		Modal </a:t>
            </a:r>
            <a:r>
              <a:rPr lang="en-US" sz="3300" b="1" dirty="0" err="1" smtClean="0">
                <a:solidFill>
                  <a:srgbClr val="7030A0"/>
                </a:solidFill>
              </a:rPr>
              <a:t>Dapot</a:t>
            </a:r>
            <a:r>
              <a:rPr lang="en-US" sz="3300" b="1" dirty="0" smtClean="0">
                <a:solidFill>
                  <a:srgbClr val="7030A0"/>
                </a:solidFill>
              </a:rPr>
              <a:t>				</a:t>
            </a:r>
            <a:r>
              <a:rPr lang="en-US" sz="3300" b="1" dirty="0" err="1" smtClean="0">
                <a:solidFill>
                  <a:srgbClr val="7030A0"/>
                </a:solidFill>
              </a:rPr>
              <a:t>Rp</a:t>
            </a:r>
            <a:r>
              <a:rPr lang="en-US" sz="3300" b="1" dirty="0" smtClean="0">
                <a:solidFill>
                  <a:srgbClr val="7030A0"/>
                </a:solidFill>
              </a:rPr>
              <a:t> 72</a:t>
            </a:r>
          </a:p>
          <a:p>
            <a:pPr>
              <a:buNone/>
            </a:pPr>
            <a:r>
              <a:rPr lang="en-US" sz="2600" b="1" dirty="0" smtClean="0"/>
              <a:t> </a:t>
            </a: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solidFill>
                  <a:srgbClr val="990099"/>
                </a:solidFill>
              </a:rPr>
              <a:t>2. </a:t>
            </a:r>
            <a:r>
              <a:rPr lang="en-US" sz="2400" b="1" u="sng" dirty="0" err="1" smtClean="0">
                <a:solidFill>
                  <a:srgbClr val="990099"/>
                </a:solidFill>
              </a:rPr>
              <a:t>Ayat</a:t>
            </a:r>
            <a:r>
              <a:rPr lang="en-US" sz="2400" b="1" u="sng" dirty="0" smtClean="0">
                <a:solidFill>
                  <a:srgbClr val="990099"/>
                </a:solidFill>
              </a:rPr>
              <a:t> </a:t>
            </a:r>
            <a:r>
              <a:rPr lang="en-US" sz="2400" b="1" u="sng" dirty="0" err="1" smtClean="0">
                <a:solidFill>
                  <a:srgbClr val="990099"/>
                </a:solidFill>
              </a:rPr>
              <a:t>jurnal</a:t>
            </a:r>
            <a:r>
              <a:rPr lang="en-US" sz="2400" b="1" u="sng" dirty="0" smtClean="0">
                <a:solidFill>
                  <a:srgbClr val="990099"/>
                </a:solidFill>
              </a:rPr>
              <a:t> </a:t>
            </a:r>
            <a:r>
              <a:rPr lang="en-US" sz="2400" b="1" u="sng" dirty="0" err="1" smtClean="0">
                <a:solidFill>
                  <a:srgbClr val="990099"/>
                </a:solidFill>
              </a:rPr>
              <a:t>pendirian</a:t>
            </a:r>
            <a:r>
              <a:rPr lang="en-US" sz="2400" b="1" u="sng" dirty="0" smtClean="0">
                <a:solidFill>
                  <a:srgbClr val="990099"/>
                </a:solidFill>
              </a:rPr>
              <a:t> firma</a:t>
            </a:r>
          </a:p>
          <a:p>
            <a:pPr>
              <a:buNone/>
            </a:pPr>
            <a:r>
              <a:rPr lang="en-US" sz="2400" dirty="0" smtClean="0">
                <a:solidFill>
                  <a:srgbClr val="990099"/>
                </a:solidFill>
              </a:rPr>
              <a:t>	</a:t>
            </a:r>
            <a:r>
              <a:rPr lang="en-US" sz="2400" b="1" dirty="0" err="1" smtClean="0"/>
              <a:t>Kas</a:t>
            </a:r>
            <a:r>
              <a:rPr lang="en-US" sz="2400" b="1" dirty="0" smtClean="0"/>
              <a:t>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200</a:t>
            </a:r>
          </a:p>
          <a:p>
            <a:pPr>
              <a:buNone/>
            </a:pPr>
            <a:r>
              <a:rPr lang="en-US" sz="2400" b="1" dirty="0" smtClean="0"/>
              <a:t>	AR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600</a:t>
            </a:r>
          </a:p>
          <a:p>
            <a:pPr>
              <a:buNone/>
            </a:pPr>
            <a:r>
              <a:rPr lang="en-US" sz="2400" b="1" dirty="0" smtClean="0"/>
              <a:t>	Inventories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1.075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Bangunan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750</a:t>
            </a:r>
          </a:p>
          <a:p>
            <a:pPr>
              <a:buNone/>
            </a:pPr>
            <a:r>
              <a:rPr lang="en-US" sz="2400" b="1" dirty="0" smtClean="0"/>
              <a:t>	Tanah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300</a:t>
            </a:r>
          </a:p>
          <a:p>
            <a:pPr>
              <a:buNone/>
            </a:pPr>
            <a:r>
              <a:rPr lang="en-US" sz="2400" b="1" dirty="0" smtClean="0"/>
              <a:t>			AP	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400</a:t>
            </a:r>
          </a:p>
          <a:p>
            <a:pPr>
              <a:buNone/>
            </a:pPr>
            <a:r>
              <a:rPr lang="en-US" sz="2400" b="1" dirty="0" smtClean="0"/>
              <a:t>			</a:t>
            </a:r>
            <a:r>
              <a:rPr lang="en-US" sz="2400" b="1" dirty="0" err="1" smtClean="0"/>
              <a:t>Cad.Kerugian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Piutang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   18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Maraden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1.435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Dapot</a:t>
            </a:r>
            <a:r>
              <a:rPr lang="en-US" sz="2400" b="1" dirty="0" smtClean="0"/>
              <a:t>	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1.072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28802"/>
          <a:ext cx="82296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Kas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                                                      200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AP                                                 400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AR</a:t>
                      </a:r>
                      <a:r>
                        <a:rPr lang="en-US" sz="2000" b="1" baseline="0" dirty="0" smtClean="0"/>
                        <a:t>                                 600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Cad.ker.Piutang</a:t>
                      </a:r>
                      <a:r>
                        <a:rPr lang="en-US" sz="2000" b="1" baseline="0" dirty="0" smtClean="0"/>
                        <a:t>        ( 18)                582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Modal </a:t>
                      </a:r>
                      <a:r>
                        <a:rPr lang="en-US" sz="2000" b="1" dirty="0" err="1" smtClean="0"/>
                        <a:t>Maraden</a:t>
                      </a:r>
                      <a:r>
                        <a:rPr lang="en-US" sz="2000" b="1" dirty="0" smtClean="0"/>
                        <a:t>                       1.435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Inventory                                        1.075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Modal </a:t>
                      </a:r>
                      <a:r>
                        <a:rPr lang="en-US" sz="2000" b="1" dirty="0" err="1" smtClean="0"/>
                        <a:t>Dapot</a:t>
                      </a:r>
                      <a:r>
                        <a:rPr lang="en-US" sz="2000" b="1" dirty="0" smtClean="0"/>
                        <a:t>                             1.072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Bangunan</a:t>
                      </a:r>
                      <a:r>
                        <a:rPr lang="en-US" sz="2000" b="1" dirty="0" smtClean="0"/>
                        <a:t>                                           750                                   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Tanah                                                  </a:t>
                      </a:r>
                      <a:r>
                        <a:rPr lang="en-US" sz="2000" b="1" u="sng" dirty="0" smtClean="0"/>
                        <a:t>300</a:t>
                      </a:r>
                      <a:endParaRPr lang="en-US" sz="2000" b="1" u="sng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                                                 2.907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                                            2.907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14546" y="585597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Firma MAREDA</a:t>
            </a:r>
          </a:p>
          <a:p>
            <a:pPr algn="ctr"/>
            <a:r>
              <a:rPr lang="en-US" sz="2400" b="1" dirty="0" err="1" smtClean="0"/>
              <a:t>Neraca</a:t>
            </a:r>
            <a:r>
              <a:rPr lang="en-US" sz="2400" b="1" dirty="0" smtClean="0"/>
              <a:t> 1-1-2009</a:t>
            </a:r>
          </a:p>
          <a:p>
            <a:pPr algn="ctr"/>
            <a:r>
              <a:rPr lang="en-US" sz="2400" b="1" dirty="0" smtClean="0"/>
              <a:t>(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jutaan</a:t>
            </a:r>
            <a:r>
              <a:rPr lang="en-US" sz="2400" b="1" dirty="0" smtClean="0"/>
              <a:t> rupiah)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52869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AKTIVA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43834" y="157161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PASIVA</a:t>
            </a:r>
            <a:endParaRPr lang="en-US" sz="20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714876" y="3500438"/>
            <a:ext cx="17145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357950" y="3500438"/>
            <a:ext cx="1143008" cy="7858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00958" y="4286256"/>
            <a:ext cx="92869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57620" y="4643446"/>
            <a:ext cx="57150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57620" y="4684721"/>
            <a:ext cx="57150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715272" y="4643446"/>
            <a:ext cx="57150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715272" y="4686309"/>
            <a:ext cx="57150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■ 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Menutup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buku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Maraden</a:t>
            </a:r>
            <a:endParaRPr lang="en-US" sz="2800" b="1" u="sng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		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		</a:t>
            </a:r>
            <a:r>
              <a:rPr lang="en-US" sz="2800" b="1" dirty="0" smtClean="0">
                <a:latin typeface="Times New Roman"/>
                <a:cs typeface="Times New Roman"/>
              </a:rPr>
              <a:t>Modal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1.435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AP			   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200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Ak,Peny.Bangunan</a:t>
            </a:r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500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Cad.Kerugian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Piutang</a:t>
            </a:r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  15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</a:t>
            </a:r>
            <a:r>
              <a:rPr lang="en-US" sz="2800" b="1" dirty="0" err="1" smtClean="0">
                <a:latin typeface="Times New Roman"/>
                <a:cs typeface="Times New Roman"/>
              </a:rPr>
              <a:t>Kas</a:t>
            </a:r>
            <a:r>
              <a:rPr lang="en-US" sz="2800" b="1" dirty="0" smtClean="0">
                <a:latin typeface="Times New Roman"/>
                <a:cs typeface="Times New Roman"/>
              </a:rPr>
              <a:t>	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100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AR	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500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Inventories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550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</a:t>
            </a:r>
            <a:r>
              <a:rPr lang="en-US" sz="2800" b="1" dirty="0" err="1" smtClean="0">
                <a:latin typeface="Times New Roman"/>
                <a:cs typeface="Times New Roman"/>
              </a:rPr>
              <a:t>Bangunan</a:t>
            </a:r>
            <a:r>
              <a:rPr lang="en-US" sz="2800" b="1" dirty="0" smtClean="0">
                <a:latin typeface="Times New Roman"/>
                <a:cs typeface="Times New Roman"/>
              </a:rPr>
              <a:t>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1.000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			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● </a:t>
            </a:r>
            <a:r>
              <a:rPr lang="en-US" sz="2800" b="1" u="sng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Menutup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buku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Dapot</a:t>
            </a:r>
            <a:endParaRPr lang="en-US" sz="2800" b="1" u="sng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buNone/>
            </a:pPr>
            <a:endParaRPr lang="en-US" sz="28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lang="en-US" sz="2800" b="1" dirty="0" smtClean="0">
                <a:latin typeface="Times New Roman"/>
                <a:cs typeface="Times New Roman"/>
              </a:rPr>
              <a:t>Modal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1.072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AP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200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Cad.Kerugian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Piutang</a:t>
            </a:r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     3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</a:t>
            </a:r>
            <a:r>
              <a:rPr lang="en-US" sz="2800" b="1" dirty="0" err="1" smtClean="0">
                <a:latin typeface="Times New Roman"/>
                <a:cs typeface="Times New Roman"/>
              </a:rPr>
              <a:t>Ak.Peny.Bangunan</a:t>
            </a:r>
            <a:r>
              <a:rPr lang="en-US" sz="2800" b="1" dirty="0" smtClean="0">
                <a:latin typeface="Times New Roman"/>
                <a:cs typeface="Times New Roman"/>
              </a:rPr>
              <a:t>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 250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	</a:t>
            </a:r>
            <a:r>
              <a:rPr lang="en-US" sz="2800" b="1" dirty="0" err="1" smtClean="0">
                <a:latin typeface="Times New Roman"/>
                <a:cs typeface="Times New Roman"/>
              </a:rPr>
              <a:t>Kas</a:t>
            </a:r>
            <a:r>
              <a:rPr lang="en-US" sz="2800" b="1" dirty="0" smtClean="0">
                <a:latin typeface="Times New Roman"/>
                <a:cs typeface="Times New Roman"/>
              </a:rPr>
              <a:t>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100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	AR	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100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	Inventories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525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	</a:t>
            </a:r>
            <a:r>
              <a:rPr lang="en-US" sz="2800" b="1" dirty="0" err="1" smtClean="0">
                <a:latin typeface="Times New Roman"/>
                <a:cs typeface="Times New Roman"/>
              </a:rPr>
              <a:t>Bangunan</a:t>
            </a:r>
            <a:r>
              <a:rPr lang="en-US" sz="2800" b="1" dirty="0" smtClean="0">
                <a:latin typeface="Times New Roman"/>
                <a:cs typeface="Times New Roman"/>
              </a:rPr>
              <a:t>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500</a:t>
            </a:r>
          </a:p>
          <a:p>
            <a:pPr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				Tanah			</a:t>
            </a:r>
            <a:r>
              <a:rPr lang="en-US" sz="2800" b="1" dirty="0" err="1" smtClean="0">
                <a:latin typeface="Times New Roman"/>
                <a:cs typeface="Times New Roman"/>
              </a:rPr>
              <a:t>Rp</a:t>
            </a:r>
            <a:r>
              <a:rPr lang="en-US" sz="2800" b="1" dirty="0" smtClean="0">
                <a:latin typeface="Times New Roman"/>
                <a:cs typeface="Times New Roman"/>
              </a:rPr>
              <a:t>  300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rgbClr val="FF33CC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III. PEMBAGIAN LABA DAN RUGI PERSEKUTUAN</a:t>
            </a:r>
            <a:br>
              <a:rPr lang="en-US" sz="3200" b="1" dirty="0" smtClean="0"/>
            </a:br>
            <a:r>
              <a:rPr lang="en-US" sz="3200" b="1" dirty="0" smtClean="0"/>
              <a:t>                     ( INCOME DEVISION)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  <a:blipFill>
            <a:blip r:embed="rId2"/>
            <a:tile tx="0" ty="0" sx="100000" sy="100000" flip="none" algn="tl"/>
          </a:blipFill>
          <a:ln w="19050">
            <a:solidFill>
              <a:schemeClr val="tx1"/>
            </a:solidFill>
          </a:ln>
        </p:spPr>
        <p:txBody>
          <a:bodyPr/>
          <a:lstStyle/>
          <a:p>
            <a:pPr marL="514350" indent="-514350">
              <a:buAutoNum type="alphaUcPeriod"/>
            </a:pPr>
            <a:r>
              <a:rPr lang="en-US" b="1" dirty="0" smtClean="0"/>
              <a:t>DIBAGI SAMA</a:t>
            </a:r>
          </a:p>
          <a:p>
            <a:pPr marL="514350" indent="-514350">
              <a:buAutoNum type="alphaUcPeriod"/>
            </a:pPr>
            <a:r>
              <a:rPr lang="en-US" b="1" dirty="0" smtClean="0"/>
              <a:t>DIBAGI BERDASARKAN RASIO TERTENTU SESUAI DENGAN PERJANJIAN</a:t>
            </a:r>
          </a:p>
          <a:p>
            <a:pPr marL="514350" indent="-514350">
              <a:buAutoNum type="alphaUcPeriod"/>
            </a:pPr>
            <a:r>
              <a:rPr lang="en-US" b="1" dirty="0" smtClean="0"/>
              <a:t>DIBAGAI BERDASARKAN RASIO MODAL SEKUTU</a:t>
            </a:r>
          </a:p>
          <a:p>
            <a:pPr marL="514350" indent="-514350">
              <a:buAutoNum type="alphaUcPeriod"/>
            </a:pPr>
            <a:r>
              <a:rPr lang="en-US" b="1" dirty="0" smtClean="0"/>
              <a:t>DIBAGI BERDASARKAN JASA PARA SEKUTU</a:t>
            </a:r>
          </a:p>
          <a:p>
            <a:pPr marL="514350" indent="-514350">
              <a:buNone/>
            </a:pPr>
            <a:endParaRPr lang="en-US" b="1" dirty="0"/>
          </a:p>
        </p:txBody>
      </p:sp>
      <p:pic>
        <p:nvPicPr>
          <p:cNvPr id="4" name="Picture 3" descr="http://t2.gstatic.com/images?q=tbn:ANd9GcS4X6tS-PA2gJHjnIisVy3iVY4Z7trPDsHRSsEYiXJLjbB_taAHKpoX4_qW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71942"/>
            <a:ext cx="464347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2.gstatic.com/images?q=tbn:ANd9GcT03bFOsxMQp_eNgDUR0veuyEyfkqpJDUiLvs-piyHY2U_4dRLqg-_d_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071942"/>
            <a:ext cx="40719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2.gstatic.com/images?q=tbn:ANd9GcSs4i5-F0xBgfBQ2VeVt32ZvyykRiW63jrGeo-D0ULsiKDpTCSUjDE8gGEJ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143116"/>
            <a:ext cx="2643206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u="sng" dirty="0" smtClean="0"/>
              <a:t>A. </a:t>
            </a:r>
            <a:r>
              <a:rPr lang="en-US" b="1" u="sng" dirty="0" err="1" smtClean="0"/>
              <a:t>Laba</a:t>
            </a:r>
            <a:r>
              <a:rPr lang="en-US" b="1" u="sng" dirty="0" smtClean="0"/>
              <a:t> – </a:t>
            </a:r>
            <a:r>
              <a:rPr lang="en-US" b="1" u="sng" dirty="0" err="1" smtClean="0"/>
              <a:t>Rugi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dibagi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sama</a:t>
            </a:r>
            <a:endParaRPr lang="en-US" b="1" u="sng" dirty="0" smtClean="0"/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:</a:t>
            </a:r>
          </a:p>
          <a:p>
            <a:pPr marL="514350" indent="-514350">
              <a:buNone/>
            </a:pPr>
            <a:r>
              <a:rPr lang="en-US" sz="2800" dirty="0" err="1" smtClean="0"/>
              <a:t>Bistok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Marto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Firma BISMAR,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err="1" smtClean="0"/>
              <a:t>tahun</a:t>
            </a:r>
            <a:r>
              <a:rPr lang="en-US" sz="2800" dirty="0" smtClean="0"/>
              <a:t> </a:t>
            </a:r>
            <a:r>
              <a:rPr lang="en-US" sz="2800" dirty="0" err="1" smtClean="0"/>
              <a:t>memperoleh</a:t>
            </a:r>
            <a:r>
              <a:rPr lang="en-US" sz="2800" dirty="0" smtClean="0"/>
              <a:t> profit </a:t>
            </a:r>
            <a:r>
              <a:rPr lang="en-US" sz="2800" dirty="0" err="1" smtClean="0"/>
              <a:t>Rp</a:t>
            </a:r>
            <a:r>
              <a:rPr lang="en-US" sz="2800" dirty="0" smtClean="0"/>
              <a:t> 100.000.000.</a:t>
            </a:r>
          </a:p>
          <a:p>
            <a:pPr marL="514350" indent="-514350">
              <a:buNone/>
            </a:pP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pembagian</a:t>
            </a:r>
            <a:r>
              <a:rPr lang="en-US" sz="2800" dirty="0" smtClean="0"/>
              <a:t> </a:t>
            </a:r>
            <a:r>
              <a:rPr lang="en-US" sz="2800" dirty="0" err="1" smtClean="0"/>
              <a:t>laba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:</a:t>
            </a:r>
          </a:p>
          <a:p>
            <a:pPr marL="514350" indent="-514350">
              <a:buNone/>
            </a:pPr>
            <a:r>
              <a:rPr lang="en-US" sz="2800" dirty="0" err="1" smtClean="0"/>
              <a:t>Bistok</a:t>
            </a:r>
            <a:r>
              <a:rPr lang="en-US" sz="2800" dirty="0" smtClean="0"/>
              <a:t> = ½ x </a:t>
            </a:r>
            <a:r>
              <a:rPr lang="en-US" sz="2800" dirty="0" err="1" smtClean="0"/>
              <a:t>Rp</a:t>
            </a:r>
            <a:r>
              <a:rPr lang="en-US" sz="2800" dirty="0" smtClean="0"/>
              <a:t> 100.000.000 = </a:t>
            </a:r>
            <a:r>
              <a:rPr lang="en-US" sz="2800" dirty="0" err="1" smtClean="0"/>
              <a:t>Rp</a:t>
            </a:r>
            <a:r>
              <a:rPr lang="en-US" sz="2800" dirty="0" smtClean="0"/>
              <a:t> 50.000.000</a:t>
            </a:r>
          </a:p>
          <a:p>
            <a:pPr marL="514350" indent="-514350">
              <a:buNone/>
            </a:pPr>
            <a:r>
              <a:rPr lang="en-US" sz="2800" dirty="0" err="1" smtClean="0"/>
              <a:t>Marto</a:t>
            </a:r>
            <a:r>
              <a:rPr lang="en-US" sz="2800" dirty="0" smtClean="0"/>
              <a:t> = ½ x </a:t>
            </a:r>
            <a:r>
              <a:rPr lang="en-US" sz="2800" dirty="0" err="1" smtClean="0"/>
              <a:t>Rp</a:t>
            </a:r>
            <a:r>
              <a:rPr lang="en-US" sz="2800" dirty="0" smtClean="0"/>
              <a:t> 100.000.000 = </a:t>
            </a:r>
            <a:r>
              <a:rPr lang="en-US" sz="2800" dirty="0" err="1" smtClean="0"/>
              <a:t>Rp</a:t>
            </a:r>
            <a:r>
              <a:rPr lang="en-US" sz="2800" dirty="0" smtClean="0"/>
              <a:t> 50.000.000</a:t>
            </a:r>
          </a:p>
          <a:p>
            <a:pPr marL="514350" indent="-514350">
              <a:buNone/>
            </a:pPr>
            <a:r>
              <a:rPr lang="en-US" sz="2800" b="1" dirty="0" err="1" smtClean="0"/>
              <a:t>Jurnalnya</a:t>
            </a:r>
            <a:r>
              <a:rPr lang="en-US" sz="2800" b="1" dirty="0" smtClean="0"/>
              <a:t> :</a:t>
            </a:r>
          </a:p>
          <a:p>
            <a:pPr marL="514350" indent="-514350">
              <a:buNone/>
            </a:pPr>
            <a:r>
              <a:rPr lang="en-US" sz="2800" b="1" dirty="0" smtClean="0"/>
              <a:t>	</a:t>
            </a:r>
            <a:r>
              <a:rPr lang="en-US" sz="2800" b="1" dirty="0" err="1" smtClean="0"/>
              <a:t>Iktisar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laba</a:t>
            </a:r>
            <a:r>
              <a:rPr lang="en-US" sz="2800" b="1" dirty="0" smtClean="0"/>
              <a:t> – </a:t>
            </a:r>
            <a:r>
              <a:rPr lang="en-US" sz="2800" b="1" dirty="0" err="1" smtClean="0"/>
              <a:t>rugi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100.000.000</a:t>
            </a:r>
          </a:p>
          <a:p>
            <a:pPr marL="514350" indent="-514350">
              <a:buNone/>
            </a:pPr>
            <a:r>
              <a:rPr lang="en-US" sz="2800" b="1" dirty="0" smtClean="0"/>
              <a:t>			Modal </a:t>
            </a:r>
            <a:r>
              <a:rPr lang="en-US" sz="2800" b="1" dirty="0" err="1" smtClean="0"/>
              <a:t>Bistok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50.000.000</a:t>
            </a:r>
          </a:p>
          <a:p>
            <a:pPr marL="514350" indent="-514350">
              <a:buNone/>
            </a:pPr>
            <a:r>
              <a:rPr lang="en-US" sz="2800" b="1" dirty="0" smtClean="0"/>
              <a:t>			Modal </a:t>
            </a:r>
            <a:r>
              <a:rPr lang="en-US" sz="2800" b="1" dirty="0" err="1" smtClean="0"/>
              <a:t>Marto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50.000.000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err="1" smtClean="0">
                <a:solidFill>
                  <a:srgbClr val="C00000"/>
                </a:solidFill>
              </a:rPr>
              <a:t>B.Laba</a:t>
            </a:r>
            <a:r>
              <a:rPr lang="en-US" b="1" u="sng" dirty="0" smtClean="0">
                <a:solidFill>
                  <a:srgbClr val="C00000"/>
                </a:solidFill>
              </a:rPr>
              <a:t> – </a:t>
            </a:r>
            <a:r>
              <a:rPr lang="en-US" b="1" u="sng" dirty="0" err="1" smtClean="0">
                <a:solidFill>
                  <a:srgbClr val="C00000"/>
                </a:solidFill>
              </a:rPr>
              <a:t>rugi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dibagi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dengan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perbandingan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tertentu</a:t>
            </a:r>
            <a:endParaRPr lang="en-US" b="1" u="sng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en-US" sz="2800" dirty="0" err="1" smtClean="0"/>
              <a:t>Bistok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Marto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sekutu</a:t>
            </a:r>
            <a:r>
              <a:rPr lang="en-US" sz="2800" dirty="0" smtClean="0"/>
              <a:t> Firma BISMAR,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err="1" smtClean="0"/>
              <a:t>Tahun</a:t>
            </a:r>
            <a:r>
              <a:rPr lang="en-US" sz="2800" dirty="0" smtClean="0"/>
              <a:t> </a:t>
            </a:r>
            <a:r>
              <a:rPr lang="en-US" sz="2800" dirty="0" err="1" smtClean="0"/>
              <a:t>memperoleh</a:t>
            </a:r>
            <a:r>
              <a:rPr lang="en-US" sz="2800" dirty="0" smtClean="0"/>
              <a:t> profit </a:t>
            </a:r>
            <a:r>
              <a:rPr lang="en-US" sz="2800" dirty="0" err="1" smtClean="0"/>
              <a:t>Rp</a:t>
            </a:r>
            <a:r>
              <a:rPr lang="en-US" sz="2800" dirty="0" smtClean="0"/>
              <a:t> 100.000.000. </a:t>
            </a:r>
            <a:r>
              <a:rPr lang="en-US" sz="2800" dirty="0" err="1" smtClean="0"/>
              <a:t>Mereka</a:t>
            </a:r>
            <a:r>
              <a:rPr lang="en-US" sz="2800" dirty="0" smtClean="0"/>
              <a:t> </a:t>
            </a:r>
            <a:r>
              <a:rPr lang="en-US" sz="2800" dirty="0" err="1" smtClean="0"/>
              <a:t>sepakat</a:t>
            </a:r>
            <a:r>
              <a:rPr lang="en-US" sz="2800" dirty="0" smtClean="0"/>
              <a:t> </a:t>
            </a:r>
          </a:p>
          <a:p>
            <a:pPr marL="514350" indent="-514350">
              <a:buNone/>
            </a:pPr>
            <a:r>
              <a:rPr lang="en-US" sz="2800" dirty="0" err="1" smtClean="0"/>
              <a:t>membagi</a:t>
            </a:r>
            <a:r>
              <a:rPr lang="en-US" sz="2800" dirty="0" smtClean="0"/>
              <a:t> </a:t>
            </a:r>
            <a:r>
              <a:rPr lang="en-US" sz="2800" dirty="0" err="1" smtClean="0"/>
              <a:t>laba</a:t>
            </a:r>
            <a:r>
              <a:rPr lang="en-US" sz="2800" dirty="0" smtClean="0"/>
              <a:t> – </a:t>
            </a:r>
            <a:r>
              <a:rPr lang="en-US" sz="2800" dirty="0" err="1" smtClean="0"/>
              <a:t>rugi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perbandingan</a:t>
            </a:r>
            <a:r>
              <a:rPr lang="en-US" sz="2800" dirty="0" smtClean="0"/>
              <a:t> 3 : 2 = 5</a:t>
            </a:r>
          </a:p>
          <a:p>
            <a:pPr marL="514350" indent="-514350">
              <a:buNone/>
            </a:pP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pembagian</a:t>
            </a:r>
            <a:r>
              <a:rPr lang="en-US" sz="2800" dirty="0" smtClean="0"/>
              <a:t> </a:t>
            </a:r>
            <a:r>
              <a:rPr lang="en-US" sz="2800" dirty="0" err="1" smtClean="0"/>
              <a:t>laba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:</a:t>
            </a:r>
          </a:p>
          <a:p>
            <a:pPr marL="514350" indent="-514350">
              <a:buNone/>
            </a:pPr>
            <a:r>
              <a:rPr lang="en-US" sz="2800" dirty="0" err="1" smtClean="0"/>
              <a:t>Bistok</a:t>
            </a:r>
            <a:r>
              <a:rPr lang="en-US" sz="2800" dirty="0" smtClean="0"/>
              <a:t> = 3/5 x </a:t>
            </a:r>
            <a:r>
              <a:rPr lang="en-US" sz="2800" dirty="0" err="1" smtClean="0"/>
              <a:t>Rp</a:t>
            </a:r>
            <a:r>
              <a:rPr lang="en-US" sz="2800" dirty="0" smtClean="0"/>
              <a:t> 100.000.000 = </a:t>
            </a:r>
            <a:r>
              <a:rPr lang="en-US" sz="2800" dirty="0" err="1" smtClean="0"/>
              <a:t>Rp</a:t>
            </a:r>
            <a:r>
              <a:rPr lang="en-US" sz="2800" dirty="0" smtClean="0"/>
              <a:t> 60.000.000</a:t>
            </a:r>
          </a:p>
          <a:p>
            <a:pPr marL="514350" indent="-514350">
              <a:buNone/>
            </a:pPr>
            <a:r>
              <a:rPr lang="en-US" sz="2800" dirty="0" err="1" smtClean="0"/>
              <a:t>Marto</a:t>
            </a:r>
            <a:r>
              <a:rPr lang="en-US" sz="2800" dirty="0" smtClean="0"/>
              <a:t> = 2/5 x </a:t>
            </a:r>
            <a:r>
              <a:rPr lang="en-US" sz="2800" dirty="0" err="1" smtClean="0"/>
              <a:t>Rp</a:t>
            </a:r>
            <a:r>
              <a:rPr lang="en-US" sz="2800" dirty="0" smtClean="0"/>
              <a:t> 100.000.000 = </a:t>
            </a:r>
            <a:r>
              <a:rPr lang="en-US" sz="2800" dirty="0" err="1" smtClean="0"/>
              <a:t>Rp</a:t>
            </a:r>
            <a:r>
              <a:rPr lang="en-US" sz="2800" dirty="0" smtClean="0"/>
              <a:t> 40.000.000</a:t>
            </a:r>
          </a:p>
          <a:p>
            <a:pPr marL="514350" indent="-514350">
              <a:buNone/>
            </a:pPr>
            <a:r>
              <a:rPr lang="en-US" sz="2800" b="1" dirty="0" err="1" smtClean="0"/>
              <a:t>Jurnalnya</a:t>
            </a:r>
            <a:r>
              <a:rPr lang="en-US" sz="2800" b="1" dirty="0" smtClean="0"/>
              <a:t> :</a:t>
            </a:r>
          </a:p>
          <a:p>
            <a:pPr marL="514350" indent="-514350">
              <a:buNone/>
            </a:pPr>
            <a:r>
              <a:rPr lang="en-US" sz="2800" b="1" dirty="0" smtClean="0"/>
              <a:t>	</a:t>
            </a:r>
            <a:r>
              <a:rPr lang="en-US" sz="2800" b="1" dirty="0" err="1" smtClean="0"/>
              <a:t>Iktisar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laba</a:t>
            </a:r>
            <a:r>
              <a:rPr lang="en-US" sz="2800" b="1" dirty="0" smtClean="0"/>
              <a:t> – </a:t>
            </a:r>
            <a:r>
              <a:rPr lang="en-US" sz="2800" b="1" dirty="0" err="1" smtClean="0"/>
              <a:t>rugi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100.000.000</a:t>
            </a:r>
          </a:p>
          <a:p>
            <a:pPr marL="514350" indent="-514350">
              <a:buNone/>
            </a:pPr>
            <a:r>
              <a:rPr lang="en-US" sz="2800" b="1" dirty="0" smtClean="0"/>
              <a:t>			Modal </a:t>
            </a:r>
            <a:r>
              <a:rPr lang="en-US" sz="2800" b="1" dirty="0" err="1" smtClean="0"/>
              <a:t>Bistok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60.000.000</a:t>
            </a:r>
          </a:p>
          <a:p>
            <a:pPr marL="514350" indent="-514350">
              <a:buNone/>
            </a:pPr>
            <a:r>
              <a:rPr lang="en-US" sz="2800" b="1" dirty="0" smtClean="0"/>
              <a:t>			Modal </a:t>
            </a:r>
            <a:r>
              <a:rPr lang="en-US" sz="2800" b="1" dirty="0" err="1" smtClean="0"/>
              <a:t>Marto</a:t>
            </a:r>
            <a:r>
              <a:rPr lang="en-US" sz="2800" b="1" dirty="0" smtClean="0"/>
              <a:t>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40.000.000</a:t>
            </a:r>
          </a:p>
          <a:p>
            <a:pPr>
              <a:buNone/>
            </a:pPr>
            <a:endParaRPr lang="en-US" sz="2800" b="1" dirty="0"/>
          </a:p>
        </p:txBody>
      </p:sp>
      <p:pic>
        <p:nvPicPr>
          <p:cNvPr id="4" name="Picture 3" descr="http://t3.gstatic.com/images?q=tbn:ANd9GcQSyuqt1FrV0k_58UStBfgRSTBwHKqbpYfjRTJ-_cGZP3nHYetfb4LI8R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098974"/>
            <a:ext cx="2000264" cy="254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0.gstatic.com/images?q=tbn:ANd9GcS24sGkANfOckizQ26KO0AFDCVBpjNm784y4eA9r8lX-zDYGHqBwHI85k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4643446"/>
            <a:ext cx="185738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2. Persekutuan </a:t>
            </a:r>
            <a:r>
              <a:rPr lang="en-US" b="1" dirty="0" err="1" smtClean="0"/>
              <a:t>Komanditer</a:t>
            </a:r>
            <a:r>
              <a:rPr lang="en-US" b="1" dirty="0" smtClean="0"/>
              <a:t>/</a:t>
            </a:r>
            <a:r>
              <a:rPr lang="en-US" b="1" dirty="0" err="1" smtClean="0"/>
              <a:t>Comanditair</a:t>
            </a:r>
            <a:r>
              <a:rPr lang="en-US" b="1" dirty="0" smtClean="0"/>
              <a:t> </a:t>
            </a:r>
            <a:r>
              <a:rPr lang="en-US" b="1" dirty="0" err="1" smtClean="0"/>
              <a:t>vennotschap</a:t>
            </a:r>
            <a:r>
              <a:rPr lang="en-US" b="1" dirty="0" smtClean="0"/>
              <a:t>( </a:t>
            </a:r>
            <a:r>
              <a:rPr lang="en-US" b="1" dirty="0" err="1" smtClean="0"/>
              <a:t>cv</a:t>
            </a:r>
            <a:r>
              <a:rPr lang="en-US" b="1" dirty="0" smtClean="0"/>
              <a:t> )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berusaha</a:t>
            </a:r>
            <a:r>
              <a:rPr lang="en-US" dirty="0" smtClean="0"/>
              <a:t> 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anggotanya</a:t>
            </a:r>
            <a:r>
              <a:rPr lang="en-US" dirty="0" smtClean="0"/>
              <a:t> </a:t>
            </a:r>
            <a:r>
              <a:rPr lang="en-US" dirty="0" err="1" smtClean="0"/>
              <a:t>bertanggung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Sekutu</a:t>
            </a:r>
            <a:r>
              <a:rPr lang="en-US" dirty="0" smtClean="0"/>
              <a:t> </a:t>
            </a:r>
            <a:r>
              <a:rPr lang="fi-FI" dirty="0" smtClean="0"/>
              <a:t>persekutuan komanditer dapat digolongkan menjadi dua, yaitu </a:t>
            </a:r>
            <a:r>
              <a:rPr lang="fi-FI" b="1" dirty="0" smtClean="0"/>
              <a:t>sekutu aktif </a:t>
            </a:r>
            <a:r>
              <a:rPr lang="fi-FI" dirty="0" smtClean="0"/>
              <a:t>dan </a:t>
            </a:r>
            <a:r>
              <a:rPr lang="fi-FI" b="1" dirty="0" smtClean="0"/>
              <a:t>sekutu pasif</a:t>
            </a:r>
            <a:r>
              <a:rPr lang="en-US" b="1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9218" name="Picture 2" descr="http://www.sidoharjo.com/id-bisnis/files/2011/09/perush-1-150x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2428892" cy="2357454"/>
          </a:xfrm>
          <a:prstGeom prst="rect">
            <a:avLst/>
          </a:prstGeom>
          <a:noFill/>
        </p:spPr>
      </p:pic>
      <p:sp>
        <p:nvSpPr>
          <p:cNvPr id="9220" name="AutoShape 4" descr="http://t0.gstatic.com/images?q=tbn:ANd9GcSkoPlu_m32J_zJkXwrekXBl4Jz_Nn_hI4fX1a7gJvYGVUbOrOHPMw8zP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2" name="AutoShape 6" descr="http://t0.gstatic.com/images?q=tbn:ANd9GcT1nCZMj-RVXi3-bKpFQnDLswE4jRnkSFifp6oequo6bM29Au4UG0ZAGyuBk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http://t3.gstatic.com/images?q=tbn:ANd9GcSyKZFno1BCLG6uqyh5QNrW3FzsM6Q78x3SjxkptcxUBWBhv1yAD2xPQaw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256"/>
            <a:ext cx="307183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t2.gstatic.com/images?q=tbn:ANd9GcSy0QqEQT9UYTEo5WnAOOYQElUugcdncMEwthY4Si6FqtzQVE9cPir__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286256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sz="3600" b="1" u="sng" dirty="0" err="1" smtClean="0">
                <a:solidFill>
                  <a:schemeClr val="accent2">
                    <a:lumMod val="75000"/>
                  </a:schemeClr>
                </a:solidFill>
              </a:rPr>
              <a:t>C.Laba</a:t>
            </a:r>
            <a:r>
              <a:rPr lang="en-US" sz="3600" b="1" u="sng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en-US" sz="3600" b="1" u="sng" dirty="0" err="1" smtClean="0">
                <a:solidFill>
                  <a:schemeClr val="accent2">
                    <a:lumMod val="75000"/>
                  </a:schemeClr>
                </a:solidFill>
              </a:rPr>
              <a:t>Rugi</a:t>
            </a:r>
            <a:r>
              <a:rPr lang="en-US" sz="3600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b="1" u="sng" dirty="0" err="1" smtClean="0">
                <a:solidFill>
                  <a:schemeClr val="accent2">
                    <a:lumMod val="75000"/>
                  </a:schemeClr>
                </a:solidFill>
              </a:rPr>
              <a:t>dibagi</a:t>
            </a:r>
            <a:r>
              <a:rPr lang="en-US" sz="3600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b="1" u="sng" dirty="0" err="1" smtClean="0">
                <a:solidFill>
                  <a:schemeClr val="accent2">
                    <a:lumMod val="75000"/>
                  </a:schemeClr>
                </a:solidFill>
              </a:rPr>
              <a:t>bedasarkan</a:t>
            </a:r>
            <a:r>
              <a:rPr lang="en-US" sz="3600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b="1" u="sng" dirty="0" err="1" smtClean="0">
                <a:solidFill>
                  <a:schemeClr val="accent2">
                    <a:lumMod val="75000"/>
                  </a:schemeClr>
                </a:solidFill>
              </a:rPr>
              <a:t>rasio</a:t>
            </a:r>
            <a:r>
              <a:rPr lang="en-US" sz="3600" b="1" u="sng" dirty="0" smtClean="0">
                <a:solidFill>
                  <a:schemeClr val="accent2">
                    <a:lumMod val="75000"/>
                  </a:schemeClr>
                </a:solidFill>
              </a:rPr>
              <a:t> modal </a:t>
            </a:r>
            <a:r>
              <a:rPr lang="en-US" sz="3600" b="1" u="sng" dirty="0" err="1" smtClean="0">
                <a:solidFill>
                  <a:schemeClr val="accent2">
                    <a:lumMod val="75000"/>
                  </a:schemeClr>
                </a:solidFill>
              </a:rPr>
              <a:t>sekutu</a:t>
            </a:r>
            <a:endParaRPr lang="en-US" sz="3600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indent="-742950">
              <a:buNone/>
            </a:pPr>
            <a:r>
              <a:rPr lang="en-US" sz="3600" b="1" dirty="0" smtClean="0"/>
              <a:t>1. </a:t>
            </a:r>
            <a:r>
              <a:rPr lang="en-US" sz="3600" b="1" dirty="0" err="1" smtClean="0"/>
              <a:t>Dibagi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berdasarkan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perbandingan</a:t>
            </a:r>
            <a:r>
              <a:rPr lang="en-US" sz="3600" b="1" dirty="0" smtClean="0"/>
              <a:t> modal </a:t>
            </a:r>
            <a:r>
              <a:rPr lang="en-US" sz="3600" b="1" dirty="0" err="1" smtClean="0"/>
              <a:t>awal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tahun</a:t>
            </a:r>
            <a:endParaRPr lang="en-US" sz="3600" b="1" dirty="0" smtClean="0"/>
          </a:p>
          <a:p>
            <a:pPr marL="742950" indent="-742950">
              <a:buNone/>
            </a:pPr>
            <a:endParaRPr lang="en-US" sz="3600" b="1" dirty="0" smtClean="0"/>
          </a:p>
          <a:p>
            <a:pPr marL="457200" indent="-457200">
              <a:buNone/>
            </a:pPr>
            <a:r>
              <a:rPr lang="en-US" sz="3600" b="1" dirty="0" smtClean="0"/>
              <a:t>2. </a:t>
            </a:r>
            <a:r>
              <a:rPr lang="en-US" sz="3600" b="1" dirty="0" err="1" smtClean="0"/>
              <a:t>Dibagi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berdasarkan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perbandingan</a:t>
            </a:r>
            <a:r>
              <a:rPr lang="en-US" sz="3600" b="1" dirty="0" smtClean="0"/>
              <a:t> modal </a:t>
            </a:r>
            <a:r>
              <a:rPr lang="en-US" sz="3600" b="1" dirty="0" err="1" smtClean="0"/>
              <a:t>akhir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tahun</a:t>
            </a:r>
            <a:endParaRPr lang="en-US" sz="3600" b="1" dirty="0" smtClean="0"/>
          </a:p>
          <a:p>
            <a:pPr marL="457200" indent="-457200">
              <a:buNone/>
            </a:pPr>
            <a:endParaRPr lang="en-US" sz="3600" b="1" dirty="0" smtClean="0"/>
          </a:p>
          <a:p>
            <a:pPr marL="457200" indent="-457200">
              <a:buNone/>
            </a:pPr>
            <a:r>
              <a:rPr lang="en-US" sz="3600" b="1" dirty="0" smtClean="0"/>
              <a:t>3.Modal rata - rata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b="1" u="sng" dirty="0" err="1" smtClean="0">
                <a:solidFill>
                  <a:srgbClr val="C00000"/>
                </a:solidFill>
              </a:rPr>
              <a:t>Dibagi</a:t>
            </a:r>
            <a:r>
              <a:rPr lang="en-US" sz="2800" b="1" u="sng" dirty="0" smtClean="0">
                <a:solidFill>
                  <a:srgbClr val="C0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berdasarkan</a:t>
            </a:r>
            <a:r>
              <a:rPr lang="en-US" sz="2800" b="1" u="sng" dirty="0" smtClean="0">
                <a:solidFill>
                  <a:srgbClr val="C0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perbandingan</a:t>
            </a:r>
            <a:r>
              <a:rPr lang="en-US" sz="2800" b="1" u="sng" dirty="0" smtClean="0">
                <a:solidFill>
                  <a:srgbClr val="C00000"/>
                </a:solidFill>
              </a:rPr>
              <a:t> modal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awal</a:t>
            </a:r>
            <a:r>
              <a:rPr lang="en-US" sz="2800" b="1" u="sng" dirty="0" smtClean="0">
                <a:solidFill>
                  <a:srgbClr val="C0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tahun</a:t>
            </a:r>
            <a:endParaRPr lang="en-US" sz="2800" b="1" u="sng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en-US" sz="2400" b="1" u="sng" dirty="0" err="1" smtClean="0"/>
              <a:t>Contoh</a:t>
            </a:r>
            <a:r>
              <a:rPr lang="en-US" sz="2400" b="1" u="sng" dirty="0" smtClean="0"/>
              <a:t>  1 :</a:t>
            </a:r>
          </a:p>
          <a:p>
            <a:pPr>
              <a:buNone/>
            </a:pPr>
            <a:r>
              <a:rPr lang="en-US" sz="2400" dirty="0" err="1" smtClean="0"/>
              <a:t>Pantun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Rendy</a:t>
            </a:r>
            <a:r>
              <a:rPr lang="en-US" sz="2400" dirty="0" smtClean="0"/>
              <a:t> </a:t>
            </a:r>
            <a:r>
              <a:rPr lang="en-US" sz="2400" dirty="0" err="1" smtClean="0"/>
              <a:t>mendirikan</a:t>
            </a:r>
            <a:r>
              <a:rPr lang="en-US" sz="2400" dirty="0" smtClean="0"/>
              <a:t> firma 1/1/- 2008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masing</a:t>
            </a:r>
            <a:r>
              <a:rPr lang="en-US" sz="2400" dirty="0" smtClean="0"/>
              <a:t> – </a:t>
            </a:r>
          </a:p>
          <a:p>
            <a:pPr>
              <a:buNone/>
            </a:pPr>
            <a:r>
              <a:rPr lang="en-US" sz="2400" dirty="0" err="1" smtClean="0"/>
              <a:t>masing</a:t>
            </a:r>
            <a:r>
              <a:rPr lang="en-US" sz="2400" dirty="0" smtClean="0"/>
              <a:t> : </a:t>
            </a:r>
            <a:r>
              <a:rPr lang="en-US" sz="2400" dirty="0" err="1" smtClean="0"/>
              <a:t>Pantun</a:t>
            </a:r>
            <a:r>
              <a:rPr lang="en-US" sz="2400" dirty="0" smtClean="0"/>
              <a:t>	</a:t>
            </a:r>
            <a:r>
              <a:rPr lang="en-US" sz="2400" dirty="0" err="1" smtClean="0"/>
              <a:t>Rp</a:t>
            </a:r>
            <a:r>
              <a:rPr lang="en-US" sz="2400" dirty="0" smtClean="0"/>
              <a:t> 400.000.000</a:t>
            </a:r>
          </a:p>
          <a:p>
            <a:pPr>
              <a:buNone/>
            </a:pPr>
            <a:r>
              <a:rPr lang="en-US" sz="2400" dirty="0" smtClean="0"/>
              <a:t>		  </a:t>
            </a:r>
            <a:r>
              <a:rPr lang="en-US" sz="2400" dirty="0" err="1" smtClean="0"/>
              <a:t>Rendy</a:t>
            </a:r>
            <a:r>
              <a:rPr lang="en-US" sz="2400" dirty="0" smtClean="0"/>
              <a:t>		</a:t>
            </a:r>
            <a:r>
              <a:rPr lang="en-US" sz="2400" dirty="0" err="1" smtClean="0"/>
              <a:t>Rp</a:t>
            </a:r>
            <a:r>
              <a:rPr lang="en-US" sz="2400" dirty="0" smtClean="0"/>
              <a:t> 200.000.000</a:t>
            </a:r>
          </a:p>
          <a:p>
            <a:pPr>
              <a:buNone/>
            </a:pPr>
            <a:r>
              <a:rPr lang="en-US" sz="2400" dirty="0" err="1" smtClean="0"/>
              <a:t>Selama</a:t>
            </a:r>
            <a:r>
              <a:rPr lang="en-US" sz="2400" dirty="0" smtClean="0"/>
              <a:t> </a:t>
            </a:r>
            <a:r>
              <a:rPr lang="en-US" sz="2400" dirty="0" err="1" smtClean="0"/>
              <a:t>tahun</a:t>
            </a:r>
            <a:r>
              <a:rPr lang="en-US" sz="2400" dirty="0" smtClean="0"/>
              <a:t> 2008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laba</a:t>
            </a:r>
            <a:r>
              <a:rPr lang="en-US" sz="2400" dirty="0" smtClean="0"/>
              <a:t> </a:t>
            </a:r>
            <a:r>
              <a:rPr lang="en-US" sz="2400" dirty="0" err="1" smtClean="0"/>
              <a:t>sebesar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60.000.000</a:t>
            </a:r>
          </a:p>
          <a:p>
            <a:pPr>
              <a:buNone/>
            </a:pPr>
            <a:r>
              <a:rPr lang="en-US" sz="2400" b="1" dirty="0" err="1" smtClean="0"/>
              <a:t>Maka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dirty="0" err="1" smtClean="0"/>
              <a:t>Pantun</a:t>
            </a:r>
            <a:r>
              <a:rPr lang="en-US" sz="2400" dirty="0" smtClean="0"/>
              <a:t>  = 4/6 x 60.000.000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40.000.000</a:t>
            </a:r>
          </a:p>
          <a:p>
            <a:pPr>
              <a:buNone/>
            </a:pPr>
            <a:r>
              <a:rPr lang="en-US" sz="2400" dirty="0" err="1" smtClean="0"/>
              <a:t>Rendy</a:t>
            </a:r>
            <a:r>
              <a:rPr lang="en-US" sz="2400" dirty="0" smtClean="0"/>
              <a:t>   =  2/6 x 60.000.000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20.000.000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u="sng" dirty="0" err="1" smtClean="0">
                <a:solidFill>
                  <a:srgbClr val="C00000"/>
                </a:solidFill>
              </a:rPr>
              <a:t>Jurnalnya</a:t>
            </a:r>
            <a:r>
              <a:rPr lang="en-US" sz="2400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sz="2400" b="1" dirty="0" err="1" smtClean="0"/>
              <a:t>Iktisar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Rugi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60.000.000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Pantun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40.000.000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Rendy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err="1" smtClean="0"/>
              <a:t>Contoh</a:t>
            </a:r>
            <a:r>
              <a:rPr lang="en-US" b="1" u="sng" dirty="0" smtClean="0"/>
              <a:t> 2 :</a:t>
            </a:r>
          </a:p>
          <a:p>
            <a:pPr>
              <a:buNone/>
            </a:pPr>
            <a:r>
              <a:rPr lang="en-US" sz="2800" dirty="0" err="1" smtClean="0"/>
              <a:t>Pantun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Rendy</a:t>
            </a:r>
            <a:r>
              <a:rPr lang="en-US" sz="2800" dirty="0" smtClean="0"/>
              <a:t> </a:t>
            </a:r>
            <a:r>
              <a:rPr lang="en-US" sz="2800" dirty="0" err="1" smtClean="0"/>
              <a:t>mendirikan</a:t>
            </a:r>
            <a:r>
              <a:rPr lang="en-US" sz="2800" dirty="0" smtClean="0"/>
              <a:t> firma 1/1- 2008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modal </a:t>
            </a:r>
          </a:p>
          <a:p>
            <a:pPr>
              <a:buNone/>
            </a:pPr>
            <a:r>
              <a:rPr lang="en-US" sz="2800" dirty="0" err="1" smtClean="0"/>
              <a:t>masing</a:t>
            </a:r>
            <a:r>
              <a:rPr lang="en-US" sz="2800" dirty="0" smtClean="0"/>
              <a:t> – </a:t>
            </a:r>
            <a:r>
              <a:rPr lang="en-US" sz="2800" dirty="0" err="1" smtClean="0"/>
              <a:t>masing</a:t>
            </a:r>
            <a:r>
              <a:rPr lang="en-US" sz="2800" dirty="0" smtClean="0"/>
              <a:t> : </a:t>
            </a:r>
          </a:p>
          <a:p>
            <a:pPr>
              <a:buNone/>
            </a:pPr>
            <a:r>
              <a:rPr lang="en-US" sz="2800" dirty="0" err="1" smtClean="0"/>
              <a:t>Pantun</a:t>
            </a:r>
            <a:r>
              <a:rPr lang="en-US" sz="2800" dirty="0" smtClean="0"/>
              <a:t>	</a:t>
            </a:r>
            <a:r>
              <a:rPr lang="en-US" sz="2800" dirty="0" err="1" smtClean="0"/>
              <a:t>Rp</a:t>
            </a:r>
            <a:r>
              <a:rPr lang="en-US" sz="2800" dirty="0" smtClean="0"/>
              <a:t> 400.000.000</a:t>
            </a:r>
          </a:p>
          <a:p>
            <a:pPr>
              <a:buNone/>
            </a:pPr>
            <a:r>
              <a:rPr lang="en-US" sz="2800" dirty="0" err="1" smtClean="0"/>
              <a:t>Rendy</a:t>
            </a:r>
            <a:r>
              <a:rPr lang="en-US" sz="2800" dirty="0" smtClean="0"/>
              <a:t>		</a:t>
            </a:r>
            <a:r>
              <a:rPr lang="en-US" sz="2800" dirty="0" err="1" smtClean="0"/>
              <a:t>Rp</a:t>
            </a:r>
            <a:r>
              <a:rPr lang="en-US" sz="2800" dirty="0" smtClean="0"/>
              <a:t> 200.000.000</a:t>
            </a:r>
          </a:p>
          <a:p>
            <a:pPr>
              <a:buNone/>
            </a:pPr>
            <a:r>
              <a:rPr lang="en-US" sz="2800" b="1" dirty="0" smtClean="0"/>
              <a:t>Data </a:t>
            </a:r>
            <a:r>
              <a:rPr lang="en-US" sz="2800" b="1" dirty="0" err="1" smtClean="0"/>
              <a:t>untuk</a:t>
            </a:r>
            <a:r>
              <a:rPr lang="en-US" sz="2800" b="1" dirty="0" smtClean="0"/>
              <a:t> 2 </a:t>
            </a:r>
            <a:r>
              <a:rPr lang="en-US" sz="2800" b="1" dirty="0" err="1" smtClean="0"/>
              <a:t>tahun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berturut</a:t>
            </a:r>
            <a:r>
              <a:rPr lang="en-US" sz="2800" b="1" dirty="0" smtClean="0"/>
              <a:t> – </a:t>
            </a:r>
            <a:r>
              <a:rPr lang="en-US" sz="2800" b="1" dirty="0" err="1" smtClean="0"/>
              <a:t>turut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sbb</a:t>
            </a:r>
            <a:r>
              <a:rPr lang="en-US" sz="2800" b="1" dirty="0" smtClean="0"/>
              <a:t> :</a:t>
            </a:r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sz="2800" dirty="0" smtClean="0">
                <a:cs typeface="Times New Roman"/>
              </a:rPr>
              <a:t>●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2008 </a:t>
            </a:r>
            <a:r>
              <a:rPr lang="en-US" sz="2800" dirty="0" err="1" smtClean="0"/>
              <a:t>Laba</a:t>
            </a:r>
            <a:r>
              <a:rPr lang="en-US" sz="2800" dirty="0" smtClean="0"/>
              <a:t> </a:t>
            </a:r>
            <a:r>
              <a:rPr lang="en-US" sz="2800" dirty="0" err="1" smtClean="0"/>
              <a:t>Rp</a:t>
            </a:r>
            <a:r>
              <a:rPr lang="en-US" sz="2800" dirty="0" smtClean="0"/>
              <a:t> 30.000.000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cs typeface="Times New Roman"/>
              </a:rPr>
              <a:t>● </a:t>
            </a:r>
            <a:r>
              <a:rPr lang="en-US" sz="2800" dirty="0" err="1" smtClean="0">
                <a:cs typeface="Times New Roman"/>
              </a:rPr>
              <a:t>Tahun</a:t>
            </a:r>
            <a:r>
              <a:rPr lang="en-US" sz="2800" dirty="0" smtClean="0">
                <a:cs typeface="Times New Roman"/>
              </a:rPr>
              <a:t> 2009 </a:t>
            </a:r>
            <a:r>
              <a:rPr lang="en-US" sz="2800" dirty="0" err="1" smtClean="0">
                <a:cs typeface="Times New Roman"/>
              </a:rPr>
              <a:t>laba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Rp</a:t>
            </a:r>
            <a:r>
              <a:rPr lang="en-US" sz="2800" dirty="0" smtClean="0">
                <a:cs typeface="Times New Roman"/>
              </a:rPr>
              <a:t>  45.000.000</a:t>
            </a:r>
          </a:p>
          <a:p>
            <a:pPr>
              <a:buNone/>
            </a:pPr>
            <a:r>
              <a:rPr lang="en-US" sz="2800" b="1" dirty="0" err="1" smtClean="0">
                <a:cs typeface="Times New Roman"/>
              </a:rPr>
              <a:t>Diminta</a:t>
            </a:r>
            <a:r>
              <a:rPr lang="en-US" sz="2800" b="1" dirty="0" smtClean="0">
                <a:cs typeface="Times New Roman"/>
              </a:rPr>
              <a:t> :</a:t>
            </a:r>
          </a:p>
          <a:p>
            <a:pPr>
              <a:buNone/>
            </a:pPr>
            <a:r>
              <a:rPr lang="en-US" sz="2800" dirty="0" err="1" smtClean="0">
                <a:cs typeface="Times New Roman"/>
              </a:rPr>
              <a:t>Buatlah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pembagian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laba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setiap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tahun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dan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juga</a:t>
            </a:r>
            <a:r>
              <a:rPr lang="en-US" sz="2800" dirty="0" smtClean="0">
                <a:cs typeface="Times New Roman"/>
              </a:rPr>
              <a:t> capital </a:t>
            </a:r>
          </a:p>
          <a:p>
            <a:pPr>
              <a:buNone/>
            </a:pPr>
            <a:r>
              <a:rPr lang="en-US" sz="2800" dirty="0" smtClean="0">
                <a:cs typeface="Times New Roman"/>
              </a:rPr>
              <a:t>statement, </a:t>
            </a:r>
            <a:r>
              <a:rPr lang="en-US" sz="2800" dirty="0" err="1" smtClean="0">
                <a:cs typeface="Times New Roman"/>
              </a:rPr>
              <a:t>apabila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laba</a:t>
            </a:r>
            <a:r>
              <a:rPr lang="en-US" sz="2800" dirty="0" smtClean="0">
                <a:cs typeface="Times New Roman"/>
              </a:rPr>
              <a:t> – </a:t>
            </a:r>
            <a:r>
              <a:rPr lang="en-US" sz="2800" dirty="0" err="1" smtClean="0">
                <a:cs typeface="Times New Roman"/>
              </a:rPr>
              <a:t>rugi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dibagi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berdasarkan</a:t>
            </a:r>
            <a:r>
              <a:rPr lang="en-US" sz="2800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en-US" sz="2800" dirty="0" err="1" smtClean="0">
                <a:cs typeface="Times New Roman"/>
              </a:rPr>
              <a:t>perbandingan</a:t>
            </a:r>
            <a:r>
              <a:rPr lang="en-US" sz="2800" dirty="0" smtClean="0">
                <a:cs typeface="Times New Roman"/>
              </a:rPr>
              <a:t>  modal </a:t>
            </a:r>
            <a:r>
              <a:rPr lang="en-US" sz="2800" dirty="0" err="1" smtClean="0">
                <a:cs typeface="Times New Roman"/>
              </a:rPr>
              <a:t>awal</a:t>
            </a:r>
            <a:r>
              <a:rPr lang="en-US" sz="2800" dirty="0" smtClean="0">
                <a:cs typeface="Times New Roman"/>
              </a:rPr>
              <a:t> </a:t>
            </a:r>
            <a:r>
              <a:rPr lang="en-US" sz="2800" dirty="0" err="1" smtClean="0">
                <a:cs typeface="Times New Roman"/>
              </a:rPr>
              <a:t>tahun</a:t>
            </a:r>
            <a:r>
              <a:rPr lang="en-US" sz="2800" dirty="0" smtClean="0">
                <a:cs typeface="Times New Roman"/>
              </a:rPr>
              <a:t>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err="1" smtClean="0">
                <a:cs typeface="Times New Roman"/>
              </a:rPr>
              <a:t>Pembagian</a:t>
            </a:r>
            <a:r>
              <a:rPr lang="en-US" b="1" u="sng" dirty="0" smtClean="0">
                <a:cs typeface="Times New Roman"/>
              </a:rPr>
              <a:t> </a:t>
            </a:r>
            <a:r>
              <a:rPr lang="en-US" b="1" u="sng" dirty="0" err="1" smtClean="0">
                <a:cs typeface="Times New Roman"/>
              </a:rPr>
              <a:t>laba</a:t>
            </a:r>
            <a:r>
              <a:rPr lang="en-US" b="1" u="sng" dirty="0" smtClean="0">
                <a:cs typeface="Times New Roman"/>
              </a:rPr>
              <a:t> 2008</a:t>
            </a:r>
          </a:p>
          <a:p>
            <a:pPr>
              <a:buNone/>
            </a:pPr>
            <a:r>
              <a:rPr lang="en-US" dirty="0" err="1" smtClean="0"/>
              <a:t>Pantun</a:t>
            </a:r>
            <a:r>
              <a:rPr lang="en-US" dirty="0" smtClean="0"/>
              <a:t>  = 400/600 x 30.000.000 = </a:t>
            </a:r>
            <a:r>
              <a:rPr lang="en-US" dirty="0" err="1" smtClean="0"/>
              <a:t>Rp</a:t>
            </a:r>
            <a:r>
              <a:rPr lang="en-US" dirty="0" smtClean="0"/>
              <a:t> 20.000.000</a:t>
            </a:r>
          </a:p>
          <a:p>
            <a:pPr>
              <a:buNone/>
            </a:pPr>
            <a:r>
              <a:rPr lang="en-US" dirty="0" err="1" smtClean="0"/>
              <a:t>Rendy</a:t>
            </a:r>
            <a:r>
              <a:rPr lang="en-US" dirty="0" smtClean="0"/>
              <a:t>   =  200/600 x 30.000.000 = </a:t>
            </a:r>
            <a:r>
              <a:rPr lang="en-US" dirty="0" err="1" smtClean="0"/>
              <a:t>Rp</a:t>
            </a:r>
            <a:r>
              <a:rPr lang="en-US" dirty="0" smtClean="0"/>
              <a:t> 10.000.000</a:t>
            </a:r>
          </a:p>
          <a:p>
            <a:pPr>
              <a:buNone/>
            </a:pPr>
            <a:r>
              <a:rPr lang="en-US" b="1" u="sng" dirty="0" err="1" smtClean="0">
                <a:solidFill>
                  <a:srgbClr val="C00000"/>
                </a:solidFill>
              </a:rPr>
              <a:t>Jurnalnya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b="1" dirty="0" err="1" smtClean="0"/>
              <a:t>Iktisar</a:t>
            </a:r>
            <a:r>
              <a:rPr lang="en-US" b="1" dirty="0" smtClean="0"/>
              <a:t> </a:t>
            </a:r>
            <a:r>
              <a:rPr lang="en-US" b="1" dirty="0" err="1" smtClean="0"/>
              <a:t>Laba</a:t>
            </a:r>
            <a:r>
              <a:rPr lang="en-US" b="1" dirty="0" smtClean="0"/>
              <a:t> – </a:t>
            </a:r>
            <a:r>
              <a:rPr lang="en-US" b="1" dirty="0" err="1" smtClean="0"/>
              <a:t>Rugi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30.000.000</a:t>
            </a:r>
          </a:p>
          <a:p>
            <a:pPr>
              <a:buNone/>
            </a:pPr>
            <a:r>
              <a:rPr lang="en-US" b="1" dirty="0" smtClean="0"/>
              <a:t>			Modal </a:t>
            </a:r>
            <a:r>
              <a:rPr lang="en-US" b="1" dirty="0" err="1" smtClean="0"/>
              <a:t>Pantun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20.000.000</a:t>
            </a:r>
          </a:p>
          <a:p>
            <a:pPr>
              <a:buNone/>
            </a:pPr>
            <a:r>
              <a:rPr lang="en-US" b="1" dirty="0" smtClean="0"/>
              <a:t>			Modal </a:t>
            </a:r>
            <a:r>
              <a:rPr lang="en-US" b="1" dirty="0" err="1" smtClean="0"/>
              <a:t>Rendy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10.000.000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BUAT CAPITAL STATEMENT TAHUN 2009.</a:t>
            </a:r>
            <a:endParaRPr lang="en-US" sz="4000" dirty="0"/>
          </a:p>
        </p:txBody>
      </p:sp>
      <p:pic>
        <p:nvPicPr>
          <p:cNvPr id="4" name="Picture 3" descr="http://strategimanajemen.net/apps23/wp-content/uploads/2012/09/kota-mala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92961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/>
              <a:t>Capital statement</a:t>
            </a:r>
          </a:p>
          <a:p>
            <a:pPr>
              <a:buNone/>
            </a:pPr>
            <a:r>
              <a:rPr lang="en-US" sz="2400" dirty="0" smtClean="0"/>
              <a:t>					</a:t>
            </a:r>
            <a:r>
              <a:rPr lang="en-US" sz="2400" dirty="0" err="1" smtClean="0"/>
              <a:t>Pantun</a:t>
            </a:r>
            <a:r>
              <a:rPr lang="en-US" sz="2400" dirty="0" smtClean="0"/>
              <a:t>			</a:t>
            </a:r>
            <a:r>
              <a:rPr lang="en-US" sz="2400" dirty="0" err="1" smtClean="0"/>
              <a:t>Rendy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Modal 1/1 – 2008	        400.000.000	        200.000.000</a:t>
            </a:r>
          </a:p>
          <a:p>
            <a:pPr>
              <a:buNone/>
            </a:pPr>
            <a:r>
              <a:rPr lang="en-US" sz="2400" dirty="0" err="1" smtClean="0"/>
              <a:t>Laba</a:t>
            </a:r>
            <a:r>
              <a:rPr lang="en-US" sz="2400" dirty="0" smtClean="0"/>
              <a:t> </a:t>
            </a:r>
            <a:r>
              <a:rPr lang="en-US" sz="2400" dirty="0" err="1" smtClean="0"/>
              <a:t>tahun</a:t>
            </a:r>
            <a:r>
              <a:rPr lang="en-US" sz="2400" dirty="0" smtClean="0"/>
              <a:t>    2008                 </a:t>
            </a:r>
            <a:r>
              <a:rPr lang="en-US" sz="2400" u="sng" dirty="0" smtClean="0"/>
              <a:t>20.000.000</a:t>
            </a:r>
            <a:r>
              <a:rPr lang="en-US" sz="2400" dirty="0" smtClean="0"/>
              <a:t>	           </a:t>
            </a:r>
            <a:r>
              <a:rPr lang="en-US" sz="2400" u="sng" dirty="0" smtClean="0"/>
              <a:t>10.000.000</a:t>
            </a:r>
          </a:p>
          <a:p>
            <a:pPr>
              <a:buNone/>
            </a:pPr>
            <a:r>
              <a:rPr lang="en-US" sz="2400" dirty="0" smtClean="0"/>
              <a:t>Modal 1/1 – 2009	        420.000.000	        210.000.000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u="sng" dirty="0" err="1" smtClean="0"/>
              <a:t>Pembagian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laba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tahun</a:t>
            </a:r>
            <a:r>
              <a:rPr lang="en-US" sz="2400" b="1" u="sng" dirty="0" smtClean="0"/>
              <a:t> 2009</a:t>
            </a:r>
          </a:p>
          <a:p>
            <a:pPr>
              <a:buNone/>
            </a:pPr>
            <a:r>
              <a:rPr lang="en-US" sz="2400" dirty="0" err="1" smtClean="0"/>
              <a:t>Pantun</a:t>
            </a:r>
            <a:r>
              <a:rPr lang="en-US" sz="2400" dirty="0" smtClean="0"/>
              <a:t>  = 420/630 x 45.000.000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</a:t>
            </a:r>
          </a:p>
          <a:p>
            <a:pPr>
              <a:buNone/>
            </a:pPr>
            <a:r>
              <a:rPr lang="en-US" sz="2400" dirty="0" err="1" smtClean="0"/>
              <a:t>Rendy</a:t>
            </a:r>
            <a:r>
              <a:rPr lang="en-US" sz="2400" dirty="0" smtClean="0"/>
              <a:t>   =  210/630 x 45.000.000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15.000.000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u="sng" dirty="0" err="1" smtClean="0">
                <a:solidFill>
                  <a:srgbClr val="C00000"/>
                </a:solidFill>
              </a:rPr>
              <a:t>Jurnalnya</a:t>
            </a:r>
            <a:r>
              <a:rPr lang="en-US" sz="2400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sz="2400" b="1" dirty="0" err="1" smtClean="0"/>
              <a:t>Iktisar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Rugi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45.000.000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Pantun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30.000.000</a:t>
            </a:r>
          </a:p>
          <a:p>
            <a:pPr>
              <a:buNone/>
            </a:pPr>
            <a:r>
              <a:rPr lang="en-US" sz="2400" b="1" dirty="0" smtClean="0"/>
              <a:t>			Modal </a:t>
            </a:r>
            <a:r>
              <a:rPr lang="en-US" sz="2400" b="1" dirty="0" err="1" smtClean="0"/>
              <a:t>Rendy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15.000.000</a:t>
            </a:r>
            <a:endParaRPr lang="en-US" sz="2400" dirty="0" smtClean="0"/>
          </a:p>
          <a:p>
            <a:pPr>
              <a:buNone/>
            </a:pPr>
            <a:endParaRPr lang="en-US" sz="1800" b="1" u="sng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u="sng" dirty="0" smtClean="0"/>
              <a:t>SOAL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Ramly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Novy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mendirikan</a:t>
            </a:r>
            <a:r>
              <a:rPr lang="en-US" sz="2400" b="1" dirty="0" smtClean="0"/>
              <a:t> firma 1/1- 2008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modal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– </a:t>
            </a:r>
          </a:p>
          <a:p>
            <a:pPr>
              <a:buNone/>
            </a:pPr>
            <a:r>
              <a:rPr lang="en-US" sz="2400" b="1" dirty="0" err="1" smtClean="0"/>
              <a:t>masing</a:t>
            </a:r>
            <a:r>
              <a:rPr lang="en-US" sz="2400" b="1" dirty="0" smtClean="0"/>
              <a:t> :(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ribuan</a:t>
            </a:r>
            <a:r>
              <a:rPr lang="en-US" sz="2400" b="1" dirty="0" smtClean="0"/>
              <a:t> rupiah)</a:t>
            </a:r>
          </a:p>
          <a:p>
            <a:pPr>
              <a:buNone/>
            </a:pPr>
            <a:r>
              <a:rPr lang="en-US" sz="2400" b="1" dirty="0" smtClean="0"/>
              <a:t> Modal </a:t>
            </a:r>
            <a:r>
              <a:rPr lang="en-US" sz="2400" b="1" dirty="0" err="1" smtClean="0"/>
              <a:t>Ramly</a:t>
            </a:r>
            <a:r>
              <a:rPr lang="en-US" sz="2400" b="1" dirty="0" smtClean="0"/>
              <a:t>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400.000</a:t>
            </a:r>
          </a:p>
          <a:p>
            <a:pPr>
              <a:buNone/>
            </a:pPr>
            <a:r>
              <a:rPr lang="en-US" sz="2400" b="1" dirty="0" smtClean="0"/>
              <a:t> Modal </a:t>
            </a:r>
            <a:r>
              <a:rPr lang="en-US" sz="2400" b="1" dirty="0" err="1" smtClean="0"/>
              <a:t>Novy</a:t>
            </a:r>
            <a:r>
              <a:rPr lang="en-US" sz="2400" b="1" dirty="0" smtClean="0"/>
              <a:t>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200.000</a:t>
            </a:r>
          </a:p>
          <a:p>
            <a:pPr>
              <a:buNone/>
            </a:pPr>
            <a:r>
              <a:rPr lang="en-US" sz="2400" b="1" dirty="0" smtClean="0"/>
              <a:t>Data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3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berturut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turut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sbb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b="1" dirty="0" smtClean="0"/>
              <a:t>	●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2008 </a:t>
            </a:r>
            <a:r>
              <a:rPr lang="en-US" sz="2400" b="1" dirty="0" err="1" smtClean="0"/>
              <a:t>rugi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60.000</a:t>
            </a:r>
          </a:p>
          <a:p>
            <a:pPr>
              <a:buNone/>
            </a:pPr>
            <a:r>
              <a:rPr lang="en-US" sz="2400" b="1" dirty="0" smtClean="0"/>
              <a:t>	●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2009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smtClean="0">
                <a:cs typeface="Times New Roman"/>
              </a:rPr>
              <a:t>● </a:t>
            </a:r>
            <a:r>
              <a:rPr lang="en-US" sz="2400" b="1" dirty="0" err="1" smtClean="0">
                <a:cs typeface="Times New Roman"/>
              </a:rPr>
              <a:t>Tahun</a:t>
            </a:r>
            <a:r>
              <a:rPr lang="en-US" sz="2400" b="1" dirty="0" smtClean="0">
                <a:cs typeface="Times New Roman"/>
              </a:rPr>
              <a:t> 2010 </a:t>
            </a:r>
            <a:r>
              <a:rPr lang="en-US" sz="2400" b="1" dirty="0" err="1" smtClean="0">
                <a:cs typeface="Times New Roman"/>
              </a:rPr>
              <a:t>laba</a:t>
            </a:r>
            <a:r>
              <a:rPr lang="en-US" sz="2400" b="1" dirty="0" smtClean="0">
                <a:cs typeface="Times New Roman"/>
              </a:rPr>
              <a:t> </a:t>
            </a:r>
            <a:r>
              <a:rPr lang="en-US" sz="2400" b="1" dirty="0" err="1" smtClean="0">
                <a:cs typeface="Times New Roman"/>
              </a:rPr>
              <a:t>Rp</a:t>
            </a:r>
            <a:r>
              <a:rPr lang="en-US" sz="2400" b="1" dirty="0" smtClean="0">
                <a:cs typeface="Times New Roman"/>
              </a:rPr>
              <a:t> 45.000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    	</a:t>
            </a:r>
            <a:r>
              <a:rPr lang="en-US" sz="2400" b="1" dirty="0" err="1" smtClean="0"/>
              <a:t>Prive</a:t>
            </a:r>
            <a:r>
              <a:rPr lang="en-US" sz="2400" b="1" dirty="0" smtClean="0"/>
              <a:t>	  2008	           2009	       2010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Ramly</a:t>
            </a:r>
            <a:r>
              <a:rPr lang="en-US" sz="2400" b="1" dirty="0" smtClean="0"/>
              <a:t>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30.000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59.150	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Novy</a:t>
            </a:r>
            <a:r>
              <a:rPr lang="en-US" sz="2400" b="1" dirty="0" smtClean="0"/>
              <a:t>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10.000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60.000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40.850</a:t>
            </a:r>
          </a:p>
          <a:p>
            <a:pPr>
              <a:buNone/>
            </a:pPr>
            <a:r>
              <a:rPr lang="en-US" sz="2400" b="1" u="sng" dirty="0" err="1" smtClean="0"/>
              <a:t>Diminta</a:t>
            </a:r>
            <a:r>
              <a:rPr lang="en-US" sz="2400" b="1" u="sng" dirty="0" smtClean="0"/>
              <a:t> :</a:t>
            </a:r>
          </a:p>
          <a:p>
            <a:pPr>
              <a:buNone/>
            </a:pPr>
            <a:r>
              <a:rPr lang="en-US" sz="2400" b="1" dirty="0" err="1" smtClean="0"/>
              <a:t>Buatlah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rugi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mereka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capital statement , </a:t>
            </a:r>
          </a:p>
          <a:p>
            <a:pPr>
              <a:buNone/>
            </a:pPr>
            <a:r>
              <a:rPr lang="en-US" sz="2400" b="1" dirty="0" err="1" smtClean="0"/>
              <a:t>jika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dibagiberdasarkan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perbandingan</a:t>
            </a:r>
            <a:r>
              <a:rPr lang="en-US" sz="2400" b="1" dirty="0" smtClean="0"/>
              <a:t> modal </a:t>
            </a:r>
            <a:r>
              <a:rPr lang="en-US" sz="2400" b="1" dirty="0" err="1" smtClean="0"/>
              <a:t>awal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setiap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periode</a:t>
            </a:r>
            <a:r>
              <a:rPr lang="en-US" sz="2400" b="1" dirty="0" smtClean="0"/>
              <a:t>.	</a:t>
            </a:r>
            <a:r>
              <a:rPr lang="en-US" sz="20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		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  <a:ln w="38100"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600" b="1" u="sng" dirty="0" err="1" smtClean="0">
                <a:latin typeface="Arial Black" pitchFamily="34" charset="0"/>
              </a:rPr>
              <a:t>Jawab</a:t>
            </a:r>
            <a:r>
              <a:rPr lang="en-US" sz="2600" b="1" u="sng" dirty="0" smtClean="0">
                <a:latin typeface="Arial Black" pitchFamily="34" charset="0"/>
              </a:rPr>
              <a:t>:</a:t>
            </a:r>
          </a:p>
          <a:p>
            <a:pPr>
              <a:buNone/>
            </a:pPr>
            <a:r>
              <a:rPr lang="en-US" sz="2600" b="1" dirty="0" smtClean="0">
                <a:latin typeface="Arial Black" pitchFamily="34" charset="0"/>
              </a:rPr>
              <a:t>2008 </a:t>
            </a:r>
            <a:r>
              <a:rPr lang="en-US" sz="2600" b="1" dirty="0" err="1" smtClean="0">
                <a:latin typeface="Arial Black" pitchFamily="34" charset="0"/>
              </a:rPr>
              <a:t>pembagian</a:t>
            </a:r>
            <a:r>
              <a:rPr lang="en-US" sz="2600" b="1" dirty="0" smtClean="0">
                <a:latin typeface="Arial Black" pitchFamily="34" charset="0"/>
              </a:rPr>
              <a:t> </a:t>
            </a:r>
            <a:r>
              <a:rPr lang="en-US" sz="2600" b="1" dirty="0" err="1" smtClean="0">
                <a:latin typeface="Arial Black" pitchFamily="34" charset="0"/>
              </a:rPr>
              <a:t>rugi</a:t>
            </a:r>
            <a:endParaRPr lang="en-US" sz="26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dirty="0" err="1" smtClean="0">
                <a:latin typeface="Arial Black" pitchFamily="34" charset="0"/>
              </a:rPr>
              <a:t>Ramly</a:t>
            </a:r>
            <a:r>
              <a:rPr lang="en-US" sz="2600" dirty="0" smtClean="0">
                <a:latin typeface="Arial Black" pitchFamily="34" charset="0"/>
              </a:rPr>
              <a:t> : </a:t>
            </a:r>
            <a:r>
              <a:rPr lang="en-US" sz="2600" dirty="0" err="1" smtClean="0">
                <a:latin typeface="Arial Black" pitchFamily="34" charset="0"/>
              </a:rPr>
              <a:t>Novy</a:t>
            </a:r>
            <a:r>
              <a:rPr lang="en-US" sz="2600" dirty="0" smtClean="0">
                <a:latin typeface="Arial Black" pitchFamily="34" charset="0"/>
              </a:rPr>
              <a:t> = 400 : 200 = 2 : 1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dirty="0" err="1" smtClean="0">
                <a:latin typeface="Arial Black" pitchFamily="34" charset="0"/>
              </a:rPr>
              <a:t>Ramly</a:t>
            </a:r>
            <a:r>
              <a:rPr lang="en-US" sz="2600" dirty="0" smtClean="0">
                <a:latin typeface="Arial Black" pitchFamily="34" charset="0"/>
              </a:rPr>
              <a:t> = 2/3 x 60.000 = 40.000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dirty="0" err="1" smtClean="0">
                <a:latin typeface="Arial Black" pitchFamily="34" charset="0"/>
              </a:rPr>
              <a:t>Novy</a:t>
            </a:r>
            <a:r>
              <a:rPr lang="en-US" sz="2600" dirty="0" smtClean="0">
                <a:latin typeface="Arial Black" pitchFamily="34" charset="0"/>
              </a:rPr>
              <a:t>   = 1/3 x 60.000 = 20.000</a:t>
            </a:r>
          </a:p>
          <a:p>
            <a:pPr>
              <a:buNone/>
            </a:pPr>
            <a:r>
              <a:rPr lang="en-US" sz="2600" dirty="0" err="1" smtClean="0">
                <a:latin typeface="Arial Black" pitchFamily="34" charset="0"/>
              </a:rPr>
              <a:t>Jurnal</a:t>
            </a:r>
            <a:r>
              <a:rPr lang="en-US" sz="2600" dirty="0" smtClean="0">
                <a:latin typeface="Arial Black" pitchFamily="34" charset="0"/>
              </a:rPr>
              <a:t> :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Modal </a:t>
            </a:r>
            <a:r>
              <a:rPr lang="en-US" sz="2600" dirty="0" err="1" smtClean="0">
                <a:latin typeface="Arial Black" pitchFamily="34" charset="0"/>
              </a:rPr>
              <a:t>Ramly</a:t>
            </a: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dirty="0" err="1" smtClean="0">
                <a:latin typeface="Arial Black" pitchFamily="34" charset="0"/>
              </a:rPr>
              <a:t>Rp</a:t>
            </a:r>
            <a:r>
              <a:rPr lang="en-US" sz="2600" dirty="0" smtClean="0">
                <a:latin typeface="Arial Black" pitchFamily="34" charset="0"/>
              </a:rPr>
              <a:t> 40.000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Modal </a:t>
            </a:r>
            <a:r>
              <a:rPr lang="en-US" sz="2600" dirty="0" err="1" smtClean="0">
                <a:latin typeface="Arial Black" pitchFamily="34" charset="0"/>
              </a:rPr>
              <a:t>Novy</a:t>
            </a: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dirty="0" err="1" smtClean="0">
                <a:latin typeface="Arial Black" pitchFamily="34" charset="0"/>
              </a:rPr>
              <a:t>Rp</a:t>
            </a:r>
            <a:r>
              <a:rPr lang="en-US" sz="2600" dirty="0" smtClean="0">
                <a:latin typeface="Arial Black" pitchFamily="34" charset="0"/>
              </a:rPr>
              <a:t> 20.000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	</a:t>
            </a:r>
            <a:r>
              <a:rPr lang="en-US" sz="2600" dirty="0" err="1" smtClean="0">
                <a:latin typeface="Arial Black" pitchFamily="34" charset="0"/>
              </a:rPr>
              <a:t>Iktisar</a:t>
            </a:r>
            <a:r>
              <a:rPr lang="en-US" sz="2600" dirty="0" smtClean="0">
                <a:latin typeface="Arial Black" pitchFamily="34" charset="0"/>
              </a:rPr>
              <a:t> </a:t>
            </a:r>
            <a:r>
              <a:rPr lang="en-US" sz="2600" dirty="0" err="1" smtClean="0">
                <a:latin typeface="Arial Black" pitchFamily="34" charset="0"/>
              </a:rPr>
              <a:t>laba-rugi</a:t>
            </a:r>
            <a:r>
              <a:rPr lang="en-US" sz="2600" dirty="0" smtClean="0">
                <a:latin typeface="Arial Black" pitchFamily="34" charset="0"/>
              </a:rPr>
              <a:t>		</a:t>
            </a:r>
            <a:r>
              <a:rPr lang="en-US" sz="2600" dirty="0" err="1" smtClean="0">
                <a:latin typeface="Arial Black" pitchFamily="34" charset="0"/>
              </a:rPr>
              <a:t>Rp</a:t>
            </a:r>
            <a:r>
              <a:rPr lang="en-US" sz="2600" dirty="0" smtClean="0">
                <a:latin typeface="Arial Black" pitchFamily="34" charset="0"/>
              </a:rPr>
              <a:t> 60.000</a:t>
            </a:r>
          </a:p>
          <a:p>
            <a:pPr>
              <a:buNone/>
            </a:pPr>
            <a:r>
              <a:rPr lang="en-US" sz="2600" u="sng" dirty="0" smtClean="0">
                <a:latin typeface="Arial Black" pitchFamily="34" charset="0"/>
              </a:rPr>
              <a:t>Capital statement 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			</a:t>
            </a:r>
            <a:r>
              <a:rPr lang="en-US" sz="2600" dirty="0" err="1" smtClean="0">
                <a:latin typeface="Arial Black" pitchFamily="34" charset="0"/>
              </a:rPr>
              <a:t>Ramly</a:t>
            </a:r>
            <a:r>
              <a:rPr lang="en-US" sz="2600" dirty="0" smtClean="0">
                <a:latin typeface="Arial Black" pitchFamily="34" charset="0"/>
              </a:rPr>
              <a:t>		</a:t>
            </a:r>
            <a:r>
              <a:rPr lang="en-US" sz="2600" dirty="0" err="1" smtClean="0">
                <a:latin typeface="Arial Black" pitchFamily="34" charset="0"/>
              </a:rPr>
              <a:t>Novy</a:t>
            </a:r>
            <a:endParaRPr lang="en-US" sz="2600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Modal 1/1-2008		400.000		200.000</a:t>
            </a:r>
          </a:p>
          <a:p>
            <a:pPr>
              <a:buNone/>
            </a:pPr>
            <a:r>
              <a:rPr lang="en-US" sz="2600" dirty="0" err="1" smtClean="0">
                <a:latin typeface="Arial Black" pitchFamily="34" charset="0"/>
              </a:rPr>
              <a:t>Rugi</a:t>
            </a:r>
            <a:r>
              <a:rPr lang="en-US" sz="2600" dirty="0" smtClean="0">
                <a:latin typeface="Arial Black" pitchFamily="34" charset="0"/>
              </a:rPr>
              <a:t> 2008		</a:t>
            </a:r>
            <a:r>
              <a:rPr lang="en-US" sz="2600" u="sng" dirty="0" smtClean="0">
                <a:latin typeface="Arial Black" pitchFamily="34" charset="0"/>
              </a:rPr>
              <a:t>( 40.000)</a:t>
            </a: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u="sng" dirty="0" smtClean="0">
                <a:latin typeface="Arial Black" pitchFamily="34" charset="0"/>
              </a:rPr>
              <a:t>(20.000) </a:t>
            </a:r>
          </a:p>
          <a:p>
            <a:pPr>
              <a:buNone/>
            </a:pPr>
            <a:r>
              <a:rPr lang="en-US" sz="2600" dirty="0" smtClean="0">
                <a:latin typeface="Arial Black" pitchFamily="34" charset="0"/>
              </a:rPr>
              <a:t>				360.000		180.000</a:t>
            </a:r>
          </a:p>
          <a:p>
            <a:pPr>
              <a:buNone/>
            </a:pPr>
            <a:r>
              <a:rPr lang="en-US" sz="2600" dirty="0" err="1" smtClean="0">
                <a:latin typeface="Arial Black" pitchFamily="34" charset="0"/>
              </a:rPr>
              <a:t>Prive</a:t>
            </a:r>
            <a:r>
              <a:rPr lang="en-US" sz="2600" dirty="0" smtClean="0">
                <a:latin typeface="Arial Black" pitchFamily="34" charset="0"/>
              </a:rPr>
              <a:t>			</a:t>
            </a:r>
            <a:r>
              <a:rPr lang="en-US" sz="2600" u="sng" dirty="0" smtClean="0">
                <a:latin typeface="Arial Black" pitchFamily="34" charset="0"/>
              </a:rPr>
              <a:t>(30.000)	</a:t>
            </a:r>
            <a:r>
              <a:rPr lang="en-US" sz="2600" dirty="0" smtClean="0">
                <a:latin typeface="Arial Black" pitchFamily="34" charset="0"/>
              </a:rPr>
              <a:t>	</a:t>
            </a:r>
            <a:r>
              <a:rPr lang="en-US" sz="2600" u="sng" dirty="0" smtClean="0">
                <a:latin typeface="Arial Black" pitchFamily="34" charset="0"/>
              </a:rPr>
              <a:t>(10.000) </a:t>
            </a:r>
          </a:p>
          <a:p>
            <a:pPr>
              <a:buNone/>
            </a:pPr>
            <a:r>
              <a:rPr lang="en-US" sz="2600" b="1" dirty="0" smtClean="0">
                <a:latin typeface="Arial Black" pitchFamily="34" charset="0"/>
              </a:rPr>
              <a:t>Modal 1/1-2009		330.000		170.000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600" b="1" dirty="0" err="1" smtClean="0">
                <a:latin typeface="Arial Black" pitchFamily="34" charset="0"/>
              </a:rPr>
              <a:t>Untuk</a:t>
            </a:r>
            <a:r>
              <a:rPr lang="en-US" sz="2600" b="1" dirty="0" smtClean="0">
                <a:latin typeface="Arial Black" pitchFamily="34" charset="0"/>
              </a:rPr>
              <a:t> </a:t>
            </a:r>
            <a:r>
              <a:rPr lang="en-US" sz="2600" b="1" dirty="0" err="1" smtClean="0">
                <a:latin typeface="Arial Black" pitchFamily="34" charset="0"/>
              </a:rPr>
              <a:t>tahun</a:t>
            </a:r>
            <a:r>
              <a:rPr lang="en-US" sz="2600" b="1" dirty="0" smtClean="0">
                <a:latin typeface="Arial Black" pitchFamily="34" charset="0"/>
              </a:rPr>
              <a:t> 2009 </a:t>
            </a:r>
            <a:r>
              <a:rPr lang="en-US" sz="2600" b="1" dirty="0" err="1" smtClean="0">
                <a:latin typeface="Arial Black" pitchFamily="34" charset="0"/>
              </a:rPr>
              <a:t>dan</a:t>
            </a:r>
            <a:r>
              <a:rPr lang="en-US" sz="2600" b="1" dirty="0" smtClean="0">
                <a:latin typeface="Arial Black" pitchFamily="34" charset="0"/>
              </a:rPr>
              <a:t> 2010 </a:t>
            </a:r>
            <a:r>
              <a:rPr lang="en-US" sz="2600" b="1" dirty="0" err="1" smtClean="0">
                <a:latin typeface="Arial Black" pitchFamily="34" charset="0"/>
              </a:rPr>
              <a:t>sama</a:t>
            </a:r>
            <a:r>
              <a:rPr lang="en-US" sz="2600" b="1" dirty="0" smtClean="0">
                <a:latin typeface="Arial Black" pitchFamily="34" charset="0"/>
              </a:rPr>
              <a:t> </a:t>
            </a:r>
            <a:r>
              <a:rPr lang="en-US" sz="2600" b="1" dirty="0" err="1" smtClean="0">
                <a:latin typeface="Arial Black" pitchFamily="34" charset="0"/>
              </a:rPr>
              <a:t>caranya</a:t>
            </a:r>
            <a:endParaRPr lang="en-US" sz="2600" b="1" dirty="0" smtClean="0">
              <a:latin typeface="Arial Black" pitchFamily="34" charset="0"/>
            </a:endParaRP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sz="2800" b="1" u="sng" dirty="0" smtClean="0"/>
              <a:t>2.Dibagi </a:t>
            </a:r>
            <a:r>
              <a:rPr lang="en-US" sz="2800" b="1" u="sng" dirty="0" err="1" smtClean="0"/>
              <a:t>berdasarkam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perbandingan</a:t>
            </a:r>
            <a:r>
              <a:rPr lang="en-US" sz="2800" b="1" u="sng" dirty="0" smtClean="0"/>
              <a:t> modal </a:t>
            </a:r>
            <a:r>
              <a:rPr lang="en-US" sz="2800" b="1" u="sng" dirty="0" err="1" smtClean="0"/>
              <a:t>akhir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tahun</a:t>
            </a:r>
            <a:endParaRPr lang="en-US" sz="2800" b="1" u="sng" dirty="0" smtClean="0"/>
          </a:p>
          <a:p>
            <a:pPr>
              <a:buNone/>
            </a:pPr>
            <a:r>
              <a:rPr lang="en-US" sz="2400" b="1" dirty="0" err="1" smtClean="0"/>
              <a:t>Pantun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Rendy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sepakat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mendirikan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persekutuan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diberi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nama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CV. PATURE. </a:t>
            </a:r>
            <a:r>
              <a:rPr lang="en-US" sz="2400" b="1" dirty="0" err="1" smtClean="0"/>
              <a:t>Setoran</a:t>
            </a:r>
            <a:r>
              <a:rPr lang="en-US" sz="2400" b="1" dirty="0" smtClean="0"/>
              <a:t> modal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selama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periode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akuntansi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sbb</a:t>
            </a:r>
            <a:r>
              <a:rPr lang="en-US" sz="2400" b="1" dirty="0" smtClean="0"/>
              <a:t>: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6" y="2143116"/>
          <a:ext cx="8429688" cy="2925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5851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Pantun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Rendy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851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Modal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r>
                        <a:rPr lang="en-US" sz="2400" baseline="0" dirty="0" smtClean="0"/>
                        <a:t> Jan 2009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20.000.000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30.000.000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</a:tr>
              <a:tr h="5851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Modal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 Mei 2009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10.000.000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15.000.000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</a:tr>
              <a:tr h="585154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Prive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 </a:t>
                      </a:r>
                      <a:r>
                        <a:rPr lang="en-US" sz="2400" dirty="0" err="1" smtClean="0"/>
                        <a:t>Oktober</a:t>
                      </a:r>
                      <a:r>
                        <a:rPr lang="en-US" sz="2400" dirty="0" smtClean="0"/>
                        <a:t> 2009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(5.000.000)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>
                    <a:noFill/>
                  </a:tcPr>
                </a:tc>
              </a:tr>
              <a:tr h="585154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J U M L A</a:t>
                      </a:r>
                      <a:r>
                        <a:rPr lang="en-US" sz="2400" b="1" baseline="0" dirty="0" smtClean="0"/>
                        <a:t> H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25.000.000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45.000.000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4282" y="5488560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diperoleh</a:t>
            </a:r>
            <a:r>
              <a:rPr lang="en-US" sz="2400" b="1" dirty="0" smtClean="0"/>
              <a:t> net profit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10.000.000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2. </a:t>
            </a:r>
            <a:r>
              <a:rPr lang="en-US" b="1" u="sng" dirty="0" err="1" smtClean="0"/>
              <a:t>Dibagi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berdasarkan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perbandingan</a:t>
            </a:r>
            <a:r>
              <a:rPr lang="en-US" b="1" u="sng" dirty="0" smtClean="0"/>
              <a:t> modal </a:t>
            </a:r>
            <a:r>
              <a:rPr lang="en-US" b="1" u="sng" dirty="0" err="1" smtClean="0"/>
              <a:t>akhir</a:t>
            </a:r>
            <a:endParaRPr lang="en-US" b="1" u="sng" dirty="0" smtClean="0"/>
          </a:p>
          <a:p>
            <a:pPr>
              <a:buNone/>
            </a:pPr>
            <a:r>
              <a:rPr lang="en-US" dirty="0" err="1" smtClean="0"/>
              <a:t>Pantun</a:t>
            </a:r>
            <a:r>
              <a:rPr lang="en-US" dirty="0" smtClean="0"/>
              <a:t>  = 25/70 x 10.000.000 = </a:t>
            </a:r>
            <a:r>
              <a:rPr lang="en-US" dirty="0" err="1" smtClean="0"/>
              <a:t>Rp</a:t>
            </a:r>
            <a:r>
              <a:rPr lang="en-US" dirty="0" smtClean="0"/>
              <a:t> 3.571.429</a:t>
            </a:r>
          </a:p>
          <a:p>
            <a:pPr>
              <a:buNone/>
            </a:pPr>
            <a:r>
              <a:rPr lang="en-US" dirty="0" err="1" smtClean="0"/>
              <a:t>Rendy</a:t>
            </a:r>
            <a:r>
              <a:rPr lang="en-US" dirty="0" smtClean="0"/>
              <a:t>   =  45/70 x 10.000.000 = </a:t>
            </a:r>
            <a:r>
              <a:rPr lang="en-US" dirty="0" err="1" smtClean="0"/>
              <a:t>Rp</a:t>
            </a:r>
            <a:r>
              <a:rPr lang="en-US" dirty="0" smtClean="0"/>
              <a:t> 6.428.571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err="1" smtClean="0">
                <a:solidFill>
                  <a:srgbClr val="C00000"/>
                </a:solidFill>
              </a:rPr>
              <a:t>Jurnalnya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b="1" dirty="0" err="1" smtClean="0"/>
              <a:t>Iktisar</a:t>
            </a:r>
            <a:r>
              <a:rPr lang="en-US" b="1" dirty="0" smtClean="0"/>
              <a:t> </a:t>
            </a:r>
            <a:r>
              <a:rPr lang="en-US" b="1" dirty="0" err="1" smtClean="0"/>
              <a:t>Laba</a:t>
            </a:r>
            <a:r>
              <a:rPr lang="en-US" b="1" dirty="0" smtClean="0"/>
              <a:t> – </a:t>
            </a:r>
            <a:r>
              <a:rPr lang="en-US" b="1" dirty="0" err="1" smtClean="0"/>
              <a:t>Rugi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10.000.000</a:t>
            </a:r>
          </a:p>
          <a:p>
            <a:pPr>
              <a:buNone/>
            </a:pPr>
            <a:r>
              <a:rPr lang="en-US" b="1" dirty="0" smtClean="0"/>
              <a:t>			Modal </a:t>
            </a:r>
            <a:r>
              <a:rPr lang="en-US" b="1" dirty="0" err="1" smtClean="0"/>
              <a:t>Pantun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3.571.429</a:t>
            </a:r>
          </a:p>
          <a:p>
            <a:pPr>
              <a:buNone/>
            </a:pPr>
            <a:r>
              <a:rPr lang="en-US" b="1" dirty="0" smtClean="0"/>
              <a:t>			Modal </a:t>
            </a:r>
            <a:r>
              <a:rPr lang="en-US" b="1" dirty="0" err="1" smtClean="0"/>
              <a:t>Rendy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6.428.571 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t2.gstatic.com/images?q=tbn:ANd9GcQ7zQGJ7QS81bUe4BseCz5gj0rDSNUXyxePPfGDMreoxQhI7I97xLxxD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500306"/>
            <a:ext cx="314327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SEKUTU AKTIF</a:t>
            </a:r>
          </a:p>
          <a:p>
            <a:pPr algn="ctr">
              <a:buNone/>
            </a:pPr>
            <a:r>
              <a:rPr lang="en-US" dirty="0" smtClean="0"/>
              <a:t>(</a:t>
            </a:r>
            <a:r>
              <a:rPr lang="en-US" dirty="0" err="1" smtClean="0"/>
              <a:t>Komplementer</a:t>
            </a:r>
            <a:r>
              <a:rPr lang="en-US" dirty="0" smtClean="0"/>
              <a:t> Partner)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aktif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kerja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komplementer</a:t>
            </a:r>
            <a:r>
              <a:rPr lang="en-US" b="1" dirty="0" smtClean="0"/>
              <a:t> </a:t>
            </a:r>
            <a:r>
              <a:rPr lang="en-US" b="1" dirty="0" err="1" smtClean="0"/>
              <a:t>adalah</a:t>
            </a:r>
            <a:r>
              <a:rPr lang="en-US" b="1" dirty="0" smtClean="0"/>
              <a:t> </a:t>
            </a:r>
            <a:r>
              <a:rPr lang="en-US" b="1" dirty="0" err="1" smtClean="0"/>
              <a:t>sekutu</a:t>
            </a:r>
            <a:r>
              <a:rPr lang="en-US" b="1" dirty="0" smtClean="0"/>
              <a:t> yang </a:t>
            </a:r>
            <a:r>
              <a:rPr lang="en-US" b="1" dirty="0" err="1" smtClean="0"/>
              <a:t>ikut</a:t>
            </a:r>
            <a:r>
              <a:rPr lang="en-US" b="1" dirty="0" smtClean="0"/>
              <a:t> </a:t>
            </a:r>
            <a:r>
              <a:rPr lang="en-US" b="1" dirty="0" err="1" smtClean="0"/>
              <a:t>aktif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mengelola</a:t>
            </a:r>
            <a:r>
              <a:rPr lang="en-US" b="1" dirty="0" smtClean="0"/>
              <a:t> </a:t>
            </a:r>
            <a:r>
              <a:rPr lang="en-US" b="1" dirty="0" err="1" smtClean="0"/>
              <a:t>perusahaan</a:t>
            </a:r>
            <a:r>
              <a:rPr lang="en-US" b="1" dirty="0" smtClean="0"/>
              <a:t>. </a:t>
            </a:r>
            <a:r>
              <a:rPr lang="en-US" b="1" dirty="0" err="1" smtClean="0"/>
              <a:t>Sekutu</a:t>
            </a:r>
            <a:r>
              <a:rPr lang="en-US" b="1" dirty="0" smtClean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bertanggung</a:t>
            </a:r>
            <a:r>
              <a:rPr lang="en-US" b="1" dirty="0" smtClean="0"/>
              <a:t> </a:t>
            </a:r>
            <a:r>
              <a:rPr lang="en-US" b="1" dirty="0" err="1" smtClean="0"/>
              <a:t>jawab</a:t>
            </a:r>
            <a:r>
              <a:rPr lang="en-US" b="1" dirty="0" smtClean="0"/>
              <a:t> </a:t>
            </a:r>
            <a:r>
              <a:rPr lang="en-US" b="1" dirty="0" err="1" smtClean="0"/>
              <a:t>penuh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seluruh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harta</a:t>
            </a:r>
            <a:r>
              <a:rPr lang="en-US" b="1" dirty="0" smtClean="0"/>
              <a:t> </a:t>
            </a:r>
            <a:r>
              <a:rPr lang="en-US" b="1" dirty="0" err="1" smtClean="0"/>
              <a:t>pribadinya</a:t>
            </a:r>
            <a:r>
              <a:rPr lang="en-US" b="1" dirty="0" smtClean="0"/>
              <a:t> (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terbatas</a:t>
            </a:r>
            <a:r>
              <a:rPr lang="en-US" b="1" dirty="0" smtClean="0"/>
              <a:t>)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t1.gstatic.com/images?q=tbn:ANd9GcTCZ2_LZ50p0m-3E1UglWGEDcQOsi2ncUajUWXZ1i0R91DlpropeaAWhw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42852"/>
            <a:ext cx="20002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t2.gstatic.com/images?q=tbn:ANd9GcTlCTjrB3PgjkOWUB4cTJ-UAA1qtpVTlUJjRcIOxX_cJyd5714ACTGvZrk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643446"/>
            <a:ext cx="28575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400" b="1" u="sng" dirty="0" smtClean="0"/>
              <a:t>SOAL</a:t>
            </a:r>
            <a:endParaRPr lang="en-US" sz="3400" b="1" dirty="0" smtClean="0"/>
          </a:p>
          <a:p>
            <a:pPr>
              <a:buNone/>
            </a:pPr>
            <a:r>
              <a:rPr lang="en-US" sz="3400" b="1" dirty="0" err="1" smtClean="0"/>
              <a:t>Ramly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dan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Nony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mendirikan</a:t>
            </a:r>
            <a:r>
              <a:rPr lang="en-US" sz="3400" b="1" dirty="0" smtClean="0"/>
              <a:t> firma 1/1- 2008 </a:t>
            </a:r>
            <a:r>
              <a:rPr lang="en-US" sz="3400" b="1" dirty="0" err="1" smtClean="0"/>
              <a:t>dengan</a:t>
            </a:r>
            <a:r>
              <a:rPr lang="en-US" sz="3400" b="1" dirty="0" smtClean="0"/>
              <a:t> modal </a:t>
            </a:r>
            <a:r>
              <a:rPr lang="en-US" sz="3400" b="1" dirty="0" err="1" smtClean="0"/>
              <a:t>masing</a:t>
            </a:r>
            <a:r>
              <a:rPr lang="en-US" sz="3400" b="1" dirty="0" smtClean="0"/>
              <a:t> – </a:t>
            </a:r>
          </a:p>
          <a:p>
            <a:pPr>
              <a:buNone/>
            </a:pPr>
            <a:r>
              <a:rPr lang="en-US" sz="3400" b="1" dirty="0" err="1" smtClean="0"/>
              <a:t>masing</a:t>
            </a:r>
            <a:r>
              <a:rPr lang="en-US" sz="3400" b="1" dirty="0" smtClean="0"/>
              <a:t> : </a:t>
            </a:r>
            <a:r>
              <a:rPr lang="en-US" sz="3400" b="1" dirty="0" err="1" smtClean="0"/>
              <a:t>Ramly</a:t>
            </a:r>
            <a:r>
              <a:rPr lang="en-US" sz="3400" b="1" dirty="0" smtClean="0"/>
              <a:t>	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500.000.000</a:t>
            </a:r>
          </a:p>
          <a:p>
            <a:pPr>
              <a:buNone/>
            </a:pPr>
            <a:r>
              <a:rPr lang="en-US" sz="3400" b="1" dirty="0" smtClean="0"/>
              <a:t>		   </a:t>
            </a:r>
            <a:r>
              <a:rPr lang="en-US" sz="3400" b="1" dirty="0" err="1" smtClean="0"/>
              <a:t>Novy</a:t>
            </a:r>
            <a:r>
              <a:rPr lang="en-US" sz="3400" b="1" dirty="0" smtClean="0"/>
              <a:t>		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300.000.000</a:t>
            </a:r>
          </a:p>
          <a:p>
            <a:pPr>
              <a:buNone/>
            </a:pPr>
            <a:r>
              <a:rPr lang="en-US" sz="3400" b="1" dirty="0" smtClean="0"/>
              <a:t>Data </a:t>
            </a:r>
            <a:r>
              <a:rPr lang="en-US" sz="3400" b="1" dirty="0" err="1" smtClean="0"/>
              <a:t>untuk</a:t>
            </a:r>
            <a:r>
              <a:rPr lang="en-US" sz="3400" b="1" dirty="0" smtClean="0"/>
              <a:t> 2 </a:t>
            </a:r>
            <a:r>
              <a:rPr lang="en-US" sz="3400" b="1" dirty="0" err="1" smtClean="0"/>
              <a:t>tahun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berturut</a:t>
            </a:r>
            <a:r>
              <a:rPr lang="en-US" sz="3400" b="1" dirty="0" smtClean="0"/>
              <a:t> – </a:t>
            </a:r>
            <a:r>
              <a:rPr lang="en-US" sz="3400" b="1" dirty="0" err="1" smtClean="0"/>
              <a:t>turut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sbb</a:t>
            </a:r>
            <a:r>
              <a:rPr lang="en-US" sz="3400" b="1" dirty="0" smtClean="0"/>
              <a:t> :</a:t>
            </a:r>
          </a:p>
          <a:p>
            <a:pPr>
              <a:buNone/>
            </a:pPr>
            <a:r>
              <a:rPr lang="en-US" sz="3400" b="1" dirty="0" smtClean="0"/>
              <a:t>	● </a:t>
            </a:r>
            <a:r>
              <a:rPr lang="en-US" sz="3400" b="1" dirty="0" err="1" smtClean="0"/>
              <a:t>Tahun</a:t>
            </a:r>
            <a:r>
              <a:rPr lang="en-US" sz="3400" b="1" dirty="0" smtClean="0"/>
              <a:t> 2008 </a:t>
            </a:r>
            <a:r>
              <a:rPr lang="en-US" sz="3400" b="1" dirty="0" err="1" smtClean="0"/>
              <a:t>rugi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25.000.000</a:t>
            </a:r>
          </a:p>
          <a:p>
            <a:pPr>
              <a:buNone/>
            </a:pPr>
            <a:r>
              <a:rPr lang="en-US" sz="3400" b="1" dirty="0" smtClean="0"/>
              <a:t>	● </a:t>
            </a:r>
            <a:r>
              <a:rPr lang="en-US" sz="3400" b="1" dirty="0" err="1" smtClean="0"/>
              <a:t>Tahun</a:t>
            </a:r>
            <a:r>
              <a:rPr lang="en-US" sz="3400" b="1" dirty="0" smtClean="0"/>
              <a:t> 2009 </a:t>
            </a:r>
            <a:r>
              <a:rPr lang="en-US" sz="3400" b="1" dirty="0" err="1" smtClean="0"/>
              <a:t>laba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65.000.000</a:t>
            </a:r>
          </a:p>
          <a:p>
            <a:pPr>
              <a:buNone/>
            </a:pPr>
            <a:r>
              <a:rPr lang="en-US" sz="3400" b="1" dirty="0" smtClean="0"/>
              <a:t>	</a:t>
            </a:r>
            <a:r>
              <a:rPr lang="en-US" sz="3400" b="1" dirty="0" smtClean="0">
                <a:cs typeface="Times New Roman"/>
              </a:rPr>
              <a:t>● </a:t>
            </a:r>
            <a:r>
              <a:rPr lang="en-US" sz="3400" b="1" dirty="0" err="1" smtClean="0">
                <a:cs typeface="Times New Roman"/>
              </a:rPr>
              <a:t>Tahun</a:t>
            </a:r>
            <a:r>
              <a:rPr lang="en-US" sz="3400" b="1" dirty="0" smtClean="0">
                <a:cs typeface="Times New Roman"/>
              </a:rPr>
              <a:t> 2010 </a:t>
            </a:r>
            <a:r>
              <a:rPr lang="en-US" sz="3400" b="1" dirty="0" err="1" smtClean="0">
                <a:cs typeface="Times New Roman"/>
              </a:rPr>
              <a:t>laba</a:t>
            </a:r>
            <a:r>
              <a:rPr lang="en-US" sz="3400" b="1" dirty="0" smtClean="0">
                <a:cs typeface="Times New Roman"/>
              </a:rPr>
              <a:t> </a:t>
            </a:r>
            <a:r>
              <a:rPr lang="en-US" sz="3400" b="1" dirty="0" err="1" smtClean="0">
                <a:cs typeface="Times New Roman"/>
              </a:rPr>
              <a:t>Rp</a:t>
            </a:r>
            <a:r>
              <a:rPr lang="en-US" sz="3400" b="1" dirty="0" smtClean="0">
                <a:cs typeface="Times New Roman"/>
              </a:rPr>
              <a:t> 85.000.000</a:t>
            </a:r>
            <a:endParaRPr lang="en-US" sz="3400" b="1" dirty="0" smtClean="0"/>
          </a:p>
          <a:p>
            <a:pPr>
              <a:buNone/>
            </a:pPr>
            <a:r>
              <a:rPr lang="en-US" sz="3400" b="1" dirty="0" smtClean="0"/>
              <a:t>    	</a:t>
            </a:r>
            <a:r>
              <a:rPr lang="en-US" sz="3400" b="1" dirty="0" err="1" smtClean="0"/>
              <a:t>Prive</a:t>
            </a:r>
            <a:r>
              <a:rPr lang="en-US" sz="3400" b="1" dirty="0" smtClean="0"/>
              <a:t>	       2008	           2009		2010</a:t>
            </a:r>
          </a:p>
          <a:p>
            <a:pPr>
              <a:buNone/>
            </a:pPr>
            <a:r>
              <a:rPr lang="en-US" sz="3400" b="1" dirty="0" smtClean="0"/>
              <a:t>	</a:t>
            </a:r>
            <a:r>
              <a:rPr lang="en-US" sz="3400" b="1" dirty="0" err="1" smtClean="0"/>
              <a:t>Ramly</a:t>
            </a:r>
            <a:r>
              <a:rPr lang="en-US" sz="3400" b="1" dirty="0" smtClean="0"/>
              <a:t>	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  5.000.000   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10.000.000    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10.000.000	</a:t>
            </a:r>
          </a:p>
          <a:p>
            <a:pPr>
              <a:buNone/>
            </a:pPr>
            <a:r>
              <a:rPr lang="en-US" sz="3400" b="1" dirty="0" smtClean="0"/>
              <a:t>	</a:t>
            </a:r>
            <a:r>
              <a:rPr lang="en-US" sz="3400" b="1" dirty="0" err="1" smtClean="0"/>
              <a:t>Novy</a:t>
            </a:r>
            <a:r>
              <a:rPr lang="en-US" sz="3400" b="1" dirty="0" smtClean="0"/>
              <a:t>	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15.000.000   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  5.000.000    </a:t>
            </a:r>
            <a:r>
              <a:rPr lang="en-US" sz="3400" b="1" dirty="0" err="1" smtClean="0"/>
              <a:t>Rp</a:t>
            </a:r>
            <a:r>
              <a:rPr lang="en-US" sz="3400" b="1" dirty="0" smtClean="0"/>
              <a:t> 10.000.000</a:t>
            </a:r>
          </a:p>
          <a:p>
            <a:pPr>
              <a:buNone/>
            </a:pPr>
            <a:endParaRPr lang="en-US" sz="3400" b="1" dirty="0" smtClean="0"/>
          </a:p>
          <a:p>
            <a:pPr>
              <a:buNone/>
            </a:pPr>
            <a:r>
              <a:rPr lang="en-US" sz="3400" b="1" u="sng" dirty="0" err="1" smtClean="0"/>
              <a:t>Diminta</a:t>
            </a:r>
            <a:r>
              <a:rPr lang="en-US" sz="3400" b="1" u="sng" dirty="0" smtClean="0"/>
              <a:t> :</a:t>
            </a:r>
          </a:p>
          <a:p>
            <a:pPr>
              <a:buNone/>
            </a:pPr>
            <a:r>
              <a:rPr lang="en-US" sz="3400" b="1" dirty="0" err="1" smtClean="0"/>
              <a:t>Buatlah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pembagian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laba</a:t>
            </a:r>
            <a:r>
              <a:rPr lang="en-US" sz="3400" b="1" dirty="0" smtClean="0"/>
              <a:t> – </a:t>
            </a:r>
            <a:r>
              <a:rPr lang="en-US" sz="3400" b="1" dirty="0" err="1" smtClean="0"/>
              <a:t>rugi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untuk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mereka</a:t>
            </a:r>
            <a:r>
              <a:rPr lang="en-US" sz="3400" b="1" dirty="0" smtClean="0"/>
              <a:t>  </a:t>
            </a:r>
            <a:r>
              <a:rPr lang="en-US" sz="3400" b="1" dirty="0" err="1" smtClean="0"/>
              <a:t>dan</a:t>
            </a:r>
            <a:r>
              <a:rPr lang="en-US" sz="3400" b="1" dirty="0" smtClean="0"/>
              <a:t> capital statement , </a:t>
            </a:r>
          </a:p>
          <a:p>
            <a:pPr>
              <a:buNone/>
            </a:pPr>
            <a:r>
              <a:rPr lang="en-US" sz="3400" b="1" dirty="0" err="1" smtClean="0"/>
              <a:t>jika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dibagi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berdasarkan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perbandingan</a:t>
            </a:r>
            <a:r>
              <a:rPr lang="en-US" sz="3400" b="1" dirty="0" smtClean="0"/>
              <a:t> modal </a:t>
            </a:r>
            <a:r>
              <a:rPr lang="en-US" sz="3400" b="1" dirty="0" err="1" smtClean="0"/>
              <a:t>akhir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setiap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periode</a:t>
            </a:r>
            <a:r>
              <a:rPr lang="en-US" sz="3400" b="1" dirty="0" smtClean="0"/>
              <a:t>.	 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3.Dibagi </a:t>
            </a:r>
            <a:r>
              <a:rPr lang="en-US" b="1" u="sng" dirty="0" err="1" smtClean="0"/>
              <a:t>berdasarkan</a:t>
            </a:r>
            <a:r>
              <a:rPr lang="en-US" b="1" u="sng" dirty="0" smtClean="0"/>
              <a:t> modal rata – rata </a:t>
            </a:r>
          </a:p>
          <a:p>
            <a:pPr>
              <a:buNone/>
            </a:pPr>
            <a:r>
              <a:rPr lang="en-US" sz="2400" b="1" dirty="0" err="1" smtClean="0"/>
              <a:t>Pantun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Rendy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Firma PATURE , </a:t>
            </a:r>
            <a:r>
              <a:rPr lang="en-US" sz="2400" b="1" dirty="0" err="1" smtClean="0"/>
              <a:t>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perkiraan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smtClean="0"/>
              <a:t>modal </a:t>
            </a:r>
            <a:r>
              <a:rPr lang="en-US" sz="2400" b="1" dirty="0" err="1" smtClean="0"/>
              <a:t>mereka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selama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2008 </a:t>
            </a:r>
            <a:r>
              <a:rPr lang="en-US" sz="2400" b="1" dirty="0" err="1" smtClean="0"/>
              <a:t>nampak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sbb</a:t>
            </a:r>
            <a:r>
              <a:rPr lang="en-US" sz="2400" b="1" dirty="0" smtClean="0"/>
              <a:t>: (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ribuan</a:t>
            </a:r>
            <a:r>
              <a:rPr lang="en-US" sz="2400" b="1" dirty="0" smtClean="0"/>
              <a:t> rupiah)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Apabila</a:t>
            </a:r>
            <a:r>
              <a:rPr lang="en-US" sz="2400" b="1" dirty="0" smtClean="0"/>
              <a:t> Firma PATURE </a:t>
            </a:r>
            <a:r>
              <a:rPr lang="en-US" sz="2400" b="1" dirty="0" err="1" smtClean="0"/>
              <a:t>memperoleh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selama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2008</a:t>
            </a:r>
          </a:p>
          <a:p>
            <a:pPr>
              <a:buNone/>
            </a:pPr>
            <a:r>
              <a:rPr lang="en-US" sz="2400" b="1" dirty="0" err="1" smtClean="0"/>
              <a:t>Rp</a:t>
            </a:r>
            <a:r>
              <a:rPr lang="en-US" sz="2400" b="1" dirty="0" smtClean="0"/>
              <a:t> 10.000,maka </a:t>
            </a:r>
            <a:r>
              <a:rPr lang="en-US" sz="2400" b="1" dirty="0" err="1" smtClean="0"/>
              <a:t>buatlah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pembagian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labanya</a:t>
            </a:r>
            <a:r>
              <a:rPr lang="en-US" sz="2400" b="1" dirty="0" smtClean="0"/>
              <a:t> 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b="1" u="sng" dirty="0" smtClean="0">
              <a:solidFill>
                <a:srgbClr val="990099"/>
              </a:solidFill>
            </a:endParaRPr>
          </a:p>
          <a:p>
            <a:pPr>
              <a:buNone/>
            </a:pPr>
            <a:endParaRPr lang="en-US" dirty="0">
              <a:solidFill>
                <a:srgbClr val="990099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1406" y="1714488"/>
          <a:ext cx="442915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Pantun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Modal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1/1  - 2008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50.000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Modal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1/7  - 2008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20.000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Prive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1/10-2008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10.000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43438" y="1714488"/>
          <a:ext cx="442915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Rendy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Modal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1/1  -2008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30.000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Prive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1/10-2008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5.000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7000" b="1" dirty="0" smtClean="0"/>
              <a:t>Modal rata-rata </a:t>
            </a:r>
            <a:r>
              <a:rPr lang="en-US" sz="7000" b="1" dirty="0" err="1" smtClean="0"/>
              <a:t>masing-masing</a:t>
            </a:r>
            <a:r>
              <a:rPr lang="en-US" sz="7000" b="1" dirty="0" smtClean="0"/>
              <a:t> </a:t>
            </a:r>
            <a:r>
              <a:rPr lang="en-US" sz="7000" b="1" dirty="0" err="1" smtClean="0"/>
              <a:t>sekutu</a:t>
            </a:r>
            <a:r>
              <a:rPr lang="en-US" sz="7000" b="1" dirty="0" smtClean="0"/>
              <a:t> </a:t>
            </a:r>
            <a:r>
              <a:rPr lang="en-US" sz="7000" b="1" dirty="0" err="1" smtClean="0"/>
              <a:t>sbb</a:t>
            </a:r>
            <a:r>
              <a:rPr lang="en-US" sz="7000" b="1" dirty="0" smtClean="0"/>
              <a:t>:</a:t>
            </a:r>
          </a:p>
          <a:p>
            <a:pPr>
              <a:buNone/>
            </a:pPr>
            <a:r>
              <a:rPr lang="en-US" sz="5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Modal </a:t>
            </a:r>
            <a:r>
              <a:rPr lang="en-US" sz="51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Pantun</a:t>
            </a:r>
            <a:r>
              <a:rPr lang="en-US" sz="5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buNone/>
            </a:pPr>
            <a:endParaRPr lang="en-US" sz="3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1/1    s/d    1/7	= 6 x 50.000 =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300.000</a:t>
            </a:r>
          </a:p>
          <a:p>
            <a:pPr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	1/7    s/d   1/10= 3 x 70.000 =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210.000</a:t>
            </a:r>
          </a:p>
          <a:p>
            <a:pPr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	1/10 s/d 31/12 = 3 x 60.000 = </a:t>
            </a:r>
            <a:r>
              <a:rPr lang="en-US" sz="5100" b="1" u="sng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u="sng" dirty="0" smtClean="0">
                <a:latin typeface="Times New Roman" pitchFamily="18" charset="0"/>
                <a:cs typeface="Times New Roman" pitchFamily="18" charset="0"/>
              </a:rPr>
              <a:t> 180.000</a:t>
            </a:r>
          </a:p>
          <a:p>
            <a:pPr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				       =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690.000</a:t>
            </a:r>
          </a:p>
          <a:p>
            <a:pPr>
              <a:buNone/>
            </a:pP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Saldo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modal rata-rata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Pantun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5100" b="1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690.000 : 12   		 </a:t>
            </a:r>
            <a:r>
              <a:rPr lang="en-US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5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57.500</a:t>
            </a:r>
          </a:p>
          <a:p>
            <a:pPr>
              <a:buNone/>
            </a:pPr>
            <a:endParaRPr lang="en-US" sz="5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1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Modal </a:t>
            </a:r>
            <a:r>
              <a:rPr lang="en-US" sz="5100" b="1" u="sng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Rendy</a:t>
            </a:r>
            <a:r>
              <a:rPr lang="en-US" sz="51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buNone/>
            </a:pPr>
            <a:endParaRPr lang="en-US" sz="51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	1/1    s/d   1/10	= 9 x 30.000 = </a:t>
            </a:r>
            <a:r>
              <a:rPr lang="en-US" sz="51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270.000</a:t>
            </a:r>
          </a:p>
          <a:p>
            <a:pPr>
              <a:buNone/>
            </a:pP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	1/10  s/d 31/12	= 3 x 25.000 = </a:t>
            </a:r>
            <a:r>
              <a:rPr lang="en-US" sz="5100" b="1" u="sng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75.000</a:t>
            </a:r>
          </a:p>
          <a:p>
            <a:pPr>
              <a:buNone/>
            </a:pP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					        = </a:t>
            </a:r>
            <a:r>
              <a:rPr lang="en-US" sz="51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345.000</a:t>
            </a:r>
          </a:p>
          <a:p>
            <a:pPr>
              <a:buNone/>
            </a:pPr>
            <a:endParaRPr lang="en-US" sz="51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1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Saldo</a:t>
            </a: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modal rata-rata </a:t>
            </a:r>
            <a:r>
              <a:rPr lang="en-US" sz="51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Rendy</a:t>
            </a: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51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345.000 : 12		= </a:t>
            </a:r>
            <a:r>
              <a:rPr lang="en-US" sz="51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51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28.750</a:t>
            </a:r>
          </a:p>
          <a:p>
            <a:pPr>
              <a:buNone/>
            </a:pPr>
            <a:endParaRPr lang="en-US" sz="3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endParaRPr lang="en-US" sz="2400" dirty="0" smtClean="0">
              <a:solidFill>
                <a:srgbClr val="0000CC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err="1" smtClean="0"/>
              <a:t>Pantun</a:t>
            </a:r>
            <a:r>
              <a:rPr lang="en-US" dirty="0" smtClean="0"/>
              <a:t> = 57.5    / 86,25 x 10.000 = 6.667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Rendy</a:t>
            </a:r>
            <a:r>
              <a:rPr lang="en-US" dirty="0" smtClean="0"/>
              <a:t>  = 28,75 / 86,25 x 10.000  = 3.333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err="1" smtClean="0">
                <a:solidFill>
                  <a:srgbClr val="C00000"/>
                </a:solidFill>
              </a:rPr>
              <a:t>Jurnalnya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b="1" dirty="0" err="1" smtClean="0"/>
              <a:t>Iktisar</a:t>
            </a:r>
            <a:r>
              <a:rPr lang="en-US" b="1" dirty="0" smtClean="0"/>
              <a:t> </a:t>
            </a:r>
            <a:r>
              <a:rPr lang="en-US" b="1" dirty="0" err="1" smtClean="0"/>
              <a:t>Laba</a:t>
            </a:r>
            <a:r>
              <a:rPr lang="en-US" b="1" dirty="0" smtClean="0"/>
              <a:t> – </a:t>
            </a:r>
            <a:r>
              <a:rPr lang="en-US" b="1" dirty="0" err="1" smtClean="0"/>
              <a:t>Rugi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10.000</a:t>
            </a:r>
          </a:p>
          <a:p>
            <a:pPr>
              <a:buNone/>
            </a:pPr>
            <a:r>
              <a:rPr lang="en-US" b="1" dirty="0" smtClean="0"/>
              <a:t>			Modal </a:t>
            </a:r>
            <a:r>
              <a:rPr lang="en-US" b="1" dirty="0" err="1" smtClean="0"/>
              <a:t>Pantun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6.667</a:t>
            </a:r>
          </a:p>
          <a:p>
            <a:pPr>
              <a:buNone/>
            </a:pPr>
            <a:r>
              <a:rPr lang="en-US" b="1" dirty="0" smtClean="0"/>
              <a:t>			Modal </a:t>
            </a:r>
            <a:r>
              <a:rPr lang="en-US" b="1" dirty="0" err="1" smtClean="0"/>
              <a:t>Rendy</a:t>
            </a:r>
            <a:r>
              <a:rPr lang="en-US" b="1" dirty="0" smtClean="0"/>
              <a:t>		</a:t>
            </a:r>
            <a:r>
              <a:rPr lang="en-US" b="1" dirty="0" err="1" smtClean="0"/>
              <a:t>Rp</a:t>
            </a:r>
            <a:r>
              <a:rPr lang="en-US" b="1" dirty="0" smtClean="0"/>
              <a:t> 3.333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21" y="2159954"/>
          <a:ext cx="4429155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Judas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Modal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1/1-2008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60.000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Modal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1/8-2008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30.000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Prive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1/11-2008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15.000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1" y="2221232"/>
          <a:ext cx="4429155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Keterangan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Tanggal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Lambok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Modal</a:t>
                      </a:r>
                    </a:p>
                    <a:p>
                      <a:r>
                        <a:rPr lang="en-US" sz="2000" b="1" dirty="0" smtClean="0"/>
                        <a:t>Modal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1/1-2008</a:t>
                      </a:r>
                    </a:p>
                    <a:p>
                      <a:r>
                        <a:rPr lang="en-US" sz="2000" b="1" dirty="0" smtClean="0"/>
                        <a:t>1/6-2008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30.000</a:t>
                      </a:r>
                    </a:p>
                    <a:p>
                      <a:r>
                        <a:rPr lang="en-US" sz="2000" b="1" dirty="0" smtClean="0"/>
                        <a:t>25.000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Prive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1/9-2008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10.000</a:t>
                      </a:r>
                      <a:endParaRPr lang="en-US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85720" y="925281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/>
              <a:t>Judas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Lambok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sekutu</a:t>
            </a:r>
            <a:r>
              <a:rPr lang="en-US" sz="2400" b="1" dirty="0" smtClean="0"/>
              <a:t> Firma Sejahtera , </a:t>
            </a:r>
            <a:r>
              <a:rPr lang="en-US" sz="2400" b="1" dirty="0" err="1" smtClean="0"/>
              <a:t>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perkiraan</a:t>
            </a:r>
            <a:r>
              <a:rPr lang="en-US" sz="2400" b="1" dirty="0" smtClean="0"/>
              <a:t> modal </a:t>
            </a:r>
            <a:r>
              <a:rPr lang="en-US" sz="2400" b="1" dirty="0" err="1" smtClean="0"/>
              <a:t>mereka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selama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2008 </a:t>
            </a:r>
            <a:r>
              <a:rPr lang="en-US" sz="2400" b="1" dirty="0" err="1" smtClean="0"/>
              <a:t>nampak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sbb</a:t>
            </a:r>
            <a:r>
              <a:rPr lang="en-US" sz="2400" b="1" dirty="0" smtClean="0"/>
              <a:t>: (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ribuan</a:t>
            </a:r>
            <a:r>
              <a:rPr lang="en-US" sz="2400" b="1" dirty="0" smtClean="0"/>
              <a:t> rupiah)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42860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SOAL</a:t>
            </a:r>
            <a:endParaRPr lang="en-US" sz="2800" b="1" u="sng" dirty="0"/>
          </a:p>
        </p:txBody>
      </p:sp>
      <p:sp>
        <p:nvSpPr>
          <p:cNvPr id="8" name="Rectangle 7"/>
          <p:cNvSpPr/>
          <p:nvPr/>
        </p:nvSpPr>
        <p:spPr>
          <a:xfrm>
            <a:off x="71406" y="4220182"/>
            <a:ext cx="892971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err="1" smtClean="0"/>
              <a:t>Misalkan</a:t>
            </a:r>
            <a:r>
              <a:rPr lang="en-US" sz="2400" b="1" dirty="0" smtClean="0"/>
              <a:t> Firma Sejahtera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2008:</a:t>
            </a:r>
          </a:p>
          <a:p>
            <a:pPr marL="342900" indent="-342900">
              <a:buAutoNum type="alphaLcPeriod"/>
            </a:pPr>
            <a:r>
              <a:rPr lang="en-US" sz="2400" b="1" dirty="0" err="1" smtClean="0"/>
              <a:t>Laba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12.000</a:t>
            </a:r>
          </a:p>
          <a:p>
            <a:pPr marL="342900" indent="-342900">
              <a:buAutoNum type="alphaLcPeriod"/>
            </a:pPr>
            <a:r>
              <a:rPr lang="en-US" sz="2400" b="1" dirty="0" err="1" smtClean="0"/>
              <a:t>Rugi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5.000</a:t>
            </a:r>
          </a:p>
          <a:p>
            <a:pPr marL="342900" indent="-342900"/>
            <a:r>
              <a:rPr lang="en-US" sz="2000" b="1" dirty="0" err="1" smtClean="0"/>
              <a:t>Buatlah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pembagian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laba-ruginya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dengan</a:t>
            </a:r>
            <a:r>
              <a:rPr lang="en-US" sz="2000" b="1" dirty="0" smtClean="0"/>
              <a:t> modal rata-rata </a:t>
            </a:r>
            <a:r>
              <a:rPr lang="en-US" sz="2000" b="1" dirty="0" err="1" smtClean="0"/>
              <a:t>sekutu</a:t>
            </a:r>
            <a:r>
              <a:rPr lang="en-US" sz="2000" b="1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rgbClr val="002060"/>
                </a:solidFill>
              </a:rPr>
              <a:t>D.DIBAGI BERDASARKAN JASA PARA SEKUTU</a:t>
            </a:r>
          </a:p>
          <a:p>
            <a:pPr>
              <a:buNone/>
            </a:pPr>
            <a:r>
              <a:rPr lang="en-US" sz="2400" b="1" dirty="0" err="1" smtClean="0"/>
              <a:t>Misalkan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menggunakan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contoh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atas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diberi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tambahan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gaji</a:t>
            </a:r>
            <a:r>
              <a:rPr lang="en-US" sz="2400" b="1" dirty="0" smtClean="0"/>
              <a:t> </a:t>
            </a:r>
          </a:p>
          <a:p>
            <a:pPr>
              <a:buNone/>
            </a:pPr>
            <a:r>
              <a:rPr lang="en-US" sz="2400" b="1" dirty="0" err="1" smtClean="0"/>
              <a:t>untuk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Pantun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Rendy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– </a:t>
            </a:r>
            <a:r>
              <a:rPr lang="en-US" sz="2400" b="1" dirty="0" err="1" smtClean="0"/>
              <a:t>masing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4.000.000 </a:t>
            </a:r>
            <a:r>
              <a:rPr lang="en-US" sz="2400" b="1" dirty="0" err="1" smtClean="0"/>
              <a:t>dan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Rp</a:t>
            </a:r>
            <a:r>
              <a:rPr lang="en-US" sz="2400" b="1" dirty="0" smtClean="0"/>
              <a:t> 3.000.000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sedangkan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sisanya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dibagi</a:t>
            </a:r>
            <a:r>
              <a:rPr lang="en-US" sz="2400" b="1" dirty="0" smtClean="0"/>
              <a:t> rata.</a:t>
            </a:r>
          </a:p>
          <a:p>
            <a:pPr>
              <a:buNone/>
            </a:pPr>
            <a:r>
              <a:rPr lang="en-US" sz="2400" b="1" u="sng" dirty="0" err="1" smtClean="0"/>
              <a:t>Keterangan</a:t>
            </a:r>
            <a:r>
              <a:rPr lang="en-US" sz="2400" b="1" dirty="0" smtClean="0"/>
              <a:t>		       </a:t>
            </a:r>
            <a:r>
              <a:rPr lang="en-US" sz="2400" b="1" u="sng" dirty="0" err="1" smtClean="0"/>
              <a:t>Pantun</a:t>
            </a:r>
            <a:r>
              <a:rPr lang="en-US" sz="2400" b="1" dirty="0" smtClean="0"/>
              <a:t>                </a:t>
            </a:r>
            <a:r>
              <a:rPr lang="en-US" sz="2400" b="1" u="sng" dirty="0" err="1" smtClean="0"/>
              <a:t>Rendy</a:t>
            </a:r>
            <a:r>
              <a:rPr lang="en-US" sz="2400" b="1" dirty="0" smtClean="0"/>
              <a:t>                    </a:t>
            </a:r>
            <a:r>
              <a:rPr lang="en-US" sz="2400" b="1" u="sng" dirty="0" err="1" smtClean="0"/>
              <a:t>Jumlah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Gaji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Pantun</a:t>
            </a:r>
            <a:r>
              <a:rPr lang="en-US" sz="2400" b="1" dirty="0" smtClean="0"/>
              <a:t>	         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4.000.000                -         	 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4.000.000  </a:t>
            </a:r>
          </a:p>
          <a:p>
            <a:pPr>
              <a:buNone/>
            </a:pPr>
            <a:r>
              <a:rPr lang="en-US" sz="2400" b="1" dirty="0" err="1" smtClean="0"/>
              <a:t>Gaji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Rendy</a:t>
            </a:r>
            <a:r>
              <a:rPr lang="en-US" sz="2400" b="1" dirty="0" smtClean="0"/>
              <a:t>		            -          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3.000.000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3.000.000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70C0"/>
                </a:solidFill>
              </a:rPr>
              <a:t>Alokas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laba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gaji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r>
              <a:rPr lang="en-US" sz="2400" b="1" dirty="0" err="1" smtClean="0">
                <a:solidFill>
                  <a:srgbClr val="0070C0"/>
                </a:solidFill>
              </a:rPr>
              <a:t>Rp</a:t>
            </a:r>
            <a:r>
              <a:rPr lang="en-US" sz="2400" b="1" dirty="0" smtClean="0">
                <a:solidFill>
                  <a:srgbClr val="0070C0"/>
                </a:solidFill>
              </a:rPr>
              <a:t> 4.000.000    </a:t>
            </a:r>
            <a:r>
              <a:rPr lang="en-US" sz="2400" b="1" dirty="0" err="1" smtClean="0">
                <a:solidFill>
                  <a:srgbClr val="0070C0"/>
                </a:solidFill>
              </a:rPr>
              <a:t>Rp</a:t>
            </a:r>
            <a:r>
              <a:rPr lang="en-US" sz="2400" b="1" dirty="0" smtClean="0">
                <a:solidFill>
                  <a:srgbClr val="0070C0"/>
                </a:solidFill>
              </a:rPr>
              <a:t> 3.000.000       </a:t>
            </a:r>
            <a:r>
              <a:rPr lang="en-US" sz="2400" b="1" dirty="0" err="1" smtClean="0">
                <a:solidFill>
                  <a:srgbClr val="0070C0"/>
                </a:solidFill>
              </a:rPr>
              <a:t>Rp</a:t>
            </a:r>
            <a:r>
              <a:rPr lang="en-US" sz="2400" b="1" dirty="0" smtClean="0">
                <a:solidFill>
                  <a:srgbClr val="0070C0"/>
                </a:solidFill>
              </a:rPr>
              <a:t>   7.000.000 </a:t>
            </a:r>
          </a:p>
          <a:p>
            <a:pPr>
              <a:buNone/>
            </a:pPr>
            <a:r>
              <a:rPr lang="en-US" sz="2400" b="1" dirty="0" err="1" smtClean="0"/>
              <a:t>Sisa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dibagi</a:t>
            </a:r>
            <a:r>
              <a:rPr lang="en-US" sz="2400" b="1" dirty="0" smtClean="0"/>
              <a:t> rata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1.500.000	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1.500.000       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  3.000.000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C00000"/>
                </a:solidFill>
              </a:rPr>
              <a:t>Alokasi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</a:rPr>
              <a:t>Laba</a:t>
            </a:r>
            <a:r>
              <a:rPr lang="en-US" sz="2400" b="1" dirty="0" smtClean="0">
                <a:solidFill>
                  <a:srgbClr val="C00000"/>
                </a:solidFill>
              </a:rPr>
              <a:t>                    </a:t>
            </a:r>
            <a:r>
              <a:rPr lang="en-US" sz="2400" b="1" dirty="0" err="1" smtClean="0">
                <a:solidFill>
                  <a:srgbClr val="C00000"/>
                </a:solidFill>
              </a:rPr>
              <a:t>Rp</a:t>
            </a:r>
            <a:r>
              <a:rPr lang="en-US" sz="2400" b="1" dirty="0" smtClean="0">
                <a:solidFill>
                  <a:srgbClr val="C00000"/>
                </a:solidFill>
              </a:rPr>
              <a:t> 5.500.000    </a:t>
            </a:r>
            <a:r>
              <a:rPr lang="en-US" sz="2400" b="1" dirty="0" err="1" smtClean="0">
                <a:solidFill>
                  <a:srgbClr val="C00000"/>
                </a:solidFill>
              </a:rPr>
              <a:t>Rp</a:t>
            </a:r>
            <a:r>
              <a:rPr lang="en-US" sz="2400" b="1" smtClean="0">
                <a:solidFill>
                  <a:srgbClr val="C00000"/>
                </a:solidFill>
              </a:rPr>
              <a:t> 4.500.000       </a:t>
            </a:r>
            <a:r>
              <a:rPr lang="en-US" sz="2400" b="1" dirty="0" err="1" smtClean="0">
                <a:solidFill>
                  <a:srgbClr val="C00000"/>
                </a:solidFill>
              </a:rPr>
              <a:t>Rp</a:t>
            </a:r>
            <a:r>
              <a:rPr lang="en-US" sz="2400" b="1" dirty="0" smtClean="0">
                <a:solidFill>
                  <a:srgbClr val="C00000"/>
                </a:solidFill>
              </a:rPr>
              <a:t> 10.000.000</a:t>
            </a:r>
          </a:p>
          <a:p>
            <a:pPr>
              <a:buNone/>
            </a:pPr>
            <a:r>
              <a:rPr lang="en-US" sz="2800" b="1" u="sng" dirty="0" err="1" smtClean="0"/>
              <a:t>Jurnalnya</a:t>
            </a:r>
            <a:r>
              <a:rPr lang="en-US" sz="2800" b="1" u="sng" dirty="0" smtClean="0"/>
              <a:t> :</a:t>
            </a:r>
          </a:p>
          <a:p>
            <a:pPr>
              <a:buNone/>
            </a:pPr>
            <a:r>
              <a:rPr lang="en-US" sz="2400" b="1" dirty="0" smtClean="0"/>
              <a:t>		</a:t>
            </a:r>
            <a:r>
              <a:rPr lang="en-US" sz="2800" b="1" dirty="0" err="1" smtClean="0"/>
              <a:t>Iktisar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Laba</a:t>
            </a:r>
            <a:r>
              <a:rPr lang="en-US" sz="2800" b="1" dirty="0" smtClean="0"/>
              <a:t> – </a:t>
            </a:r>
            <a:r>
              <a:rPr lang="en-US" sz="2800" b="1" dirty="0" err="1" smtClean="0"/>
              <a:t>Rugi</a:t>
            </a:r>
            <a:r>
              <a:rPr lang="en-US" sz="2800" b="1" dirty="0" smtClean="0"/>
              <a:t>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10.000.000</a:t>
            </a:r>
          </a:p>
          <a:p>
            <a:pPr>
              <a:buNone/>
            </a:pPr>
            <a:r>
              <a:rPr lang="en-US" sz="2800" b="1" dirty="0" smtClean="0"/>
              <a:t>			Modal </a:t>
            </a:r>
            <a:r>
              <a:rPr lang="en-US" sz="2800" b="1" dirty="0" err="1" smtClean="0"/>
              <a:t>Pantun</a:t>
            </a:r>
            <a:r>
              <a:rPr lang="en-US" sz="2800" b="1" dirty="0" smtClean="0"/>
              <a:t>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5.500.000</a:t>
            </a:r>
          </a:p>
          <a:p>
            <a:pPr>
              <a:buNone/>
            </a:pPr>
            <a:r>
              <a:rPr lang="en-US" sz="2800" b="1" dirty="0" smtClean="0"/>
              <a:t>			Modal </a:t>
            </a:r>
            <a:r>
              <a:rPr lang="en-US" sz="2800" b="1" dirty="0" err="1" smtClean="0"/>
              <a:t>Rendy</a:t>
            </a:r>
            <a:r>
              <a:rPr lang="en-US" sz="2800" b="1" dirty="0" smtClean="0"/>
              <a:t>			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 4.500.000</a:t>
            </a:r>
          </a:p>
          <a:p>
            <a:pPr>
              <a:buNone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IV.PERUBAHAN PEMILIKAN PERSEKUTUAN</a:t>
            </a:r>
            <a:br>
              <a:rPr lang="en-US" sz="3600" b="1" dirty="0" smtClean="0"/>
            </a:br>
            <a:r>
              <a:rPr lang="en-US" sz="3600" b="1" dirty="0" smtClean="0"/>
              <a:t>          (PARTNERSHIP DISSOLUTION)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A.MASUKNYA SEKUTU BARU DENGAN  MEMBELI HAK SEKUTU LAMA.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B.MASUKNYA SEKUTU BARU DENGAN CARA MELAKUKAN INVESTASI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C.PENGUNDURAN DIRI SEKUTU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5" name="Picture 4" descr="http://1.bp.blogspot.com/-Iir5t54GbgQ/Tb_f620Jo7I/AAAAAAAAACI/fmKsLNaxkNw/s320/thinkpositi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143248"/>
            <a:ext cx="3786182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511156"/>
          </a:xfrm>
          <a:noFill/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2300" b="1" dirty="0" smtClean="0"/>
              <a:t>A.MASUKNYA SEKUTU BARU DENGAN CARA MEMBELI HAK SEKUTULAMA</a:t>
            </a:r>
            <a:endParaRPr lang="en-US" sz="23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 smtClean="0"/>
              <a:t>Bila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diterima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sebagai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anggota</a:t>
            </a:r>
            <a:r>
              <a:rPr lang="en-US" sz="2800" b="1" dirty="0" smtClean="0"/>
              <a:t> (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) firma </a:t>
            </a:r>
          </a:p>
          <a:p>
            <a:pPr>
              <a:buNone/>
            </a:pPr>
            <a:r>
              <a:rPr lang="en-US" sz="2800" b="1" dirty="0" err="1" smtClean="0"/>
              <a:t>dengan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jalan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membeli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lama, </a:t>
            </a:r>
            <a:r>
              <a:rPr lang="en-US" sz="2800" b="1" dirty="0" err="1" smtClean="0"/>
              <a:t>maka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akan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membayar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kepada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pribadi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lama yang </a:t>
            </a:r>
            <a:r>
              <a:rPr lang="en-US" sz="2800" b="1" dirty="0" err="1" smtClean="0"/>
              <a:t>dilakukan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di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luar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kegiatan</a:t>
            </a:r>
            <a:r>
              <a:rPr lang="en-US" sz="2800" b="1" dirty="0" smtClean="0"/>
              <a:t> firma. </a:t>
            </a:r>
            <a:r>
              <a:rPr lang="en-US" sz="2800" b="1" dirty="0" err="1" smtClean="0"/>
              <a:t>Oleh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karena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ada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perobahan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Atas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jumlah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harta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utang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modal firma, yang </a:t>
            </a:r>
            <a:r>
              <a:rPr lang="en-US" sz="2800" b="1" dirty="0" err="1" smtClean="0"/>
              <a:t>berobah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hanya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Posisi</a:t>
            </a:r>
            <a:r>
              <a:rPr lang="en-US" sz="2800" b="1" dirty="0" smtClean="0"/>
              <a:t> modal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Maka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perlu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dipersoalkan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dengan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harga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berapa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lama </a:t>
            </a:r>
            <a:r>
              <a:rPr lang="en-US" sz="2800" b="1" dirty="0" err="1" smtClean="0"/>
              <a:t>tersebut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dibeli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oleh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Tapi</a:t>
            </a:r>
            <a:r>
              <a:rPr lang="en-US" sz="2800" b="1" dirty="0" smtClean="0"/>
              <a:t> yang </a:t>
            </a:r>
            <a:r>
              <a:rPr lang="en-US" sz="2800" b="1" dirty="0" err="1" smtClean="0"/>
              <a:t>penting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adalah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berapa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bagiankah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hak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yang </a:t>
            </a:r>
            <a:r>
              <a:rPr lang="en-US" sz="2800" b="1" dirty="0" err="1" smtClean="0"/>
              <a:t>dibeli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oleh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sekutu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baru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tersebut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CONTOH 1 :</a:t>
            </a:r>
          </a:p>
          <a:p>
            <a:pPr>
              <a:buNone/>
            </a:pPr>
            <a:r>
              <a:rPr lang="en-US" sz="2400" dirty="0" smtClean="0"/>
              <a:t>AMRI </a:t>
            </a:r>
            <a:r>
              <a:rPr lang="en-US" sz="2400" dirty="0" err="1" smtClean="0"/>
              <a:t>dan</a:t>
            </a:r>
            <a:r>
              <a:rPr lang="en-US" sz="2400" dirty="0" smtClean="0"/>
              <a:t> BUDI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firma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masing</a:t>
            </a:r>
            <a:r>
              <a:rPr lang="en-US" sz="2400" dirty="0" smtClean="0"/>
              <a:t> –</a:t>
            </a:r>
          </a:p>
          <a:p>
            <a:pPr>
              <a:buNone/>
            </a:pPr>
            <a:r>
              <a:rPr lang="en-US" sz="2400" dirty="0" err="1" smtClean="0"/>
              <a:t>masing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40.000.000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20.000.000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membagi</a:t>
            </a:r>
            <a:r>
              <a:rPr lang="en-US" sz="2400" dirty="0" smtClean="0"/>
              <a:t> </a:t>
            </a:r>
            <a:r>
              <a:rPr lang="en-US" sz="2400" dirty="0" err="1" smtClean="0"/>
              <a:t>laba</a:t>
            </a:r>
            <a:r>
              <a:rPr lang="en-US" sz="2400" dirty="0" smtClean="0"/>
              <a:t> 50% : 50%.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Disetujui</a:t>
            </a:r>
            <a:r>
              <a:rPr lang="en-US" sz="2400" dirty="0" smtClean="0"/>
              <a:t> CANDRA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sekutu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membeli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AMRI </a:t>
            </a:r>
            <a:r>
              <a:rPr lang="en-US" sz="2400" dirty="0" err="1" smtClean="0"/>
              <a:t>sebanyak</a:t>
            </a:r>
            <a:r>
              <a:rPr lang="en-US" sz="2400" dirty="0" smtClean="0"/>
              <a:t> 50 % </a:t>
            </a:r>
            <a:r>
              <a:rPr lang="en-US" sz="2400" dirty="0" err="1" smtClean="0"/>
              <a:t>seharga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30.000.000.</a:t>
            </a:r>
          </a:p>
          <a:p>
            <a:pPr>
              <a:buNone/>
            </a:pPr>
            <a:r>
              <a:rPr lang="en-US" sz="2400" b="1" u="sng" dirty="0" err="1" smtClean="0"/>
              <a:t>Perhitungan</a:t>
            </a:r>
            <a:r>
              <a:rPr lang="en-US" sz="2400" b="1" u="sng" dirty="0" smtClean="0"/>
              <a:t> :</a:t>
            </a:r>
          </a:p>
          <a:p>
            <a:pPr>
              <a:buNone/>
            </a:pP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Candra</a:t>
            </a:r>
            <a:r>
              <a:rPr lang="en-US" sz="2400" dirty="0" smtClean="0"/>
              <a:t> = 50% x 40.000.000 = </a:t>
            </a:r>
            <a:r>
              <a:rPr lang="en-US" sz="2400" dirty="0" err="1" smtClean="0"/>
              <a:t>Rp</a:t>
            </a:r>
            <a:r>
              <a:rPr lang="en-US" sz="2400" dirty="0" smtClean="0"/>
              <a:t> 20.000.000</a:t>
            </a:r>
          </a:p>
          <a:p>
            <a:pPr>
              <a:buNone/>
            </a:pPr>
            <a:r>
              <a:rPr lang="en-US" sz="2400" b="1" dirty="0" err="1" smtClean="0"/>
              <a:t>Ayat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jurnal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dibuat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>
                <a:solidFill>
                  <a:srgbClr val="FF0066"/>
                </a:solidFill>
              </a:rPr>
              <a:t>Modal </a:t>
            </a:r>
            <a:r>
              <a:rPr lang="en-US" sz="2400" b="1" dirty="0" err="1" smtClean="0">
                <a:solidFill>
                  <a:srgbClr val="FF0066"/>
                </a:solidFill>
              </a:rPr>
              <a:t>Amri</a:t>
            </a:r>
            <a:r>
              <a:rPr lang="en-US" sz="2400" b="1" dirty="0" smtClean="0">
                <a:solidFill>
                  <a:srgbClr val="FF0066"/>
                </a:solidFill>
              </a:rPr>
              <a:t>		</a:t>
            </a:r>
            <a:r>
              <a:rPr lang="en-US" sz="2400" b="1" dirty="0" err="1" smtClean="0">
                <a:solidFill>
                  <a:srgbClr val="FF0066"/>
                </a:solidFill>
              </a:rPr>
              <a:t>Rp</a:t>
            </a:r>
            <a:r>
              <a:rPr lang="en-US" sz="2400" b="1" dirty="0" smtClean="0">
                <a:solidFill>
                  <a:srgbClr val="FF0066"/>
                </a:solidFill>
              </a:rPr>
              <a:t> 20.000.000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66"/>
                </a:solidFill>
              </a:rPr>
              <a:t>			Modal </a:t>
            </a:r>
            <a:r>
              <a:rPr lang="en-US" sz="2400" b="1" dirty="0" err="1" smtClean="0">
                <a:solidFill>
                  <a:srgbClr val="FF0066"/>
                </a:solidFill>
              </a:rPr>
              <a:t>Candra</a:t>
            </a:r>
            <a:r>
              <a:rPr lang="en-US" sz="2400" b="1" dirty="0" smtClean="0">
                <a:solidFill>
                  <a:srgbClr val="FF0066"/>
                </a:solidFill>
              </a:rPr>
              <a:t>		</a:t>
            </a:r>
            <a:r>
              <a:rPr lang="en-US" sz="2400" b="1" dirty="0" err="1" smtClean="0">
                <a:solidFill>
                  <a:srgbClr val="FF0066"/>
                </a:solidFill>
              </a:rPr>
              <a:t>Rp</a:t>
            </a:r>
            <a:r>
              <a:rPr lang="en-US" sz="2400" b="1" dirty="0" smtClean="0">
                <a:solidFill>
                  <a:srgbClr val="FF0066"/>
                </a:solidFill>
              </a:rPr>
              <a:t> 20.000.000</a:t>
            </a:r>
          </a:p>
          <a:p>
            <a:pPr>
              <a:buNone/>
            </a:pPr>
            <a:endParaRPr lang="en-US" sz="2400" b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en-US" sz="2400" b="1" dirty="0" err="1" smtClean="0">
                <a:solidFill>
                  <a:srgbClr val="002060"/>
                </a:solidFill>
              </a:rPr>
              <a:t>Maka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pembagian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laba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jadi</a:t>
            </a:r>
            <a:r>
              <a:rPr lang="en-US" sz="2400" b="1" dirty="0" smtClean="0">
                <a:solidFill>
                  <a:srgbClr val="002060"/>
                </a:solidFill>
              </a:rPr>
              <a:t> :  </a:t>
            </a:r>
            <a:r>
              <a:rPr lang="en-US" sz="2400" b="1" dirty="0" err="1" smtClean="0">
                <a:solidFill>
                  <a:srgbClr val="002060"/>
                </a:solidFill>
              </a:rPr>
              <a:t>Amri</a:t>
            </a:r>
            <a:r>
              <a:rPr lang="en-US" sz="2400" b="1" dirty="0" smtClean="0">
                <a:solidFill>
                  <a:srgbClr val="002060"/>
                </a:solidFill>
              </a:rPr>
              <a:t>  :	Budi    :    </a:t>
            </a:r>
            <a:r>
              <a:rPr lang="en-US" sz="2400" b="1" dirty="0" err="1" smtClean="0">
                <a:solidFill>
                  <a:srgbClr val="002060"/>
                </a:solidFill>
              </a:rPr>
              <a:t>Candra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				</a:t>
            </a:r>
            <a:r>
              <a:rPr lang="en-US" sz="2400" b="1" dirty="0" smtClean="0"/>
              <a:t>25%   :  50%    :      25%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3" descr="Akuntansi Untuk Firma Dan Persero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928802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err="1" smtClean="0"/>
              <a:t>Posisi</a:t>
            </a:r>
            <a:r>
              <a:rPr lang="en-US" sz="2400" b="1" u="sng" dirty="0" smtClean="0"/>
              <a:t> modal</a:t>
            </a:r>
          </a:p>
          <a:p>
            <a:pPr>
              <a:buNone/>
            </a:pPr>
            <a:r>
              <a:rPr lang="en-US" sz="2400" b="1" u="sng" dirty="0" err="1" smtClean="0"/>
              <a:t>Sebelum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Candra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diterima</a:t>
            </a:r>
            <a:endParaRPr lang="en-US" sz="2400" b="1" u="sng" dirty="0" smtClean="0"/>
          </a:p>
          <a:p>
            <a:pPr>
              <a:buNone/>
            </a:pPr>
            <a:r>
              <a:rPr lang="en-US" sz="2400" b="1" dirty="0" smtClean="0"/>
              <a:t>Modal </a:t>
            </a:r>
            <a:r>
              <a:rPr lang="en-US" sz="2400" b="1" dirty="0" err="1" smtClean="0"/>
              <a:t>Amri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40.000.000</a:t>
            </a:r>
          </a:p>
          <a:p>
            <a:pPr>
              <a:buNone/>
            </a:pPr>
            <a:r>
              <a:rPr lang="en-US" sz="2400" b="1" dirty="0" smtClean="0"/>
              <a:t>Modal Budi		</a:t>
            </a:r>
            <a:r>
              <a:rPr lang="en-US" sz="2400" b="1" u="sng" dirty="0" err="1" smtClean="0"/>
              <a:t>Rp</a:t>
            </a:r>
            <a:r>
              <a:rPr lang="en-US" sz="2400" b="1" u="sng" dirty="0" smtClean="0"/>
              <a:t> 20.000.000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Jumlah</a:t>
            </a:r>
            <a:r>
              <a:rPr lang="en-US" sz="2400" b="1" dirty="0" smtClean="0"/>
              <a:t>		</a:t>
            </a:r>
            <a:r>
              <a:rPr lang="en-US" sz="2400" b="1" u="sng" dirty="0" err="1" smtClean="0"/>
              <a:t>Rp</a:t>
            </a:r>
            <a:r>
              <a:rPr lang="en-US" sz="2400" b="1" u="sng" dirty="0" smtClean="0"/>
              <a:t> 60.000.000</a:t>
            </a:r>
          </a:p>
          <a:p>
            <a:pPr>
              <a:buNone/>
            </a:pPr>
            <a:endParaRPr lang="en-US" sz="2400" b="1" u="sng" dirty="0" smtClean="0"/>
          </a:p>
          <a:p>
            <a:pPr>
              <a:buNone/>
            </a:pPr>
            <a:endParaRPr lang="en-US" sz="2400" b="1" u="sng" dirty="0" smtClean="0"/>
          </a:p>
          <a:p>
            <a:pPr>
              <a:buNone/>
            </a:pPr>
            <a:r>
              <a:rPr lang="en-US" sz="2400" b="1" u="sng" dirty="0" err="1" smtClean="0"/>
              <a:t>Sesudah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Candra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diterima</a:t>
            </a:r>
            <a:endParaRPr lang="en-US" sz="2400" b="1" u="sng" dirty="0" smtClean="0"/>
          </a:p>
          <a:p>
            <a:pPr>
              <a:buNone/>
            </a:pPr>
            <a:r>
              <a:rPr lang="en-US" sz="2400" b="1" dirty="0" smtClean="0"/>
              <a:t>Modal </a:t>
            </a:r>
            <a:r>
              <a:rPr lang="en-US" sz="2400" b="1" dirty="0" err="1" smtClean="0"/>
              <a:t>Amri</a:t>
            </a:r>
            <a:r>
              <a:rPr lang="en-US" sz="2400" b="1" dirty="0" smtClean="0"/>
              <a:t>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</a:t>
            </a:r>
          </a:p>
          <a:p>
            <a:pPr>
              <a:buNone/>
            </a:pPr>
            <a:r>
              <a:rPr lang="en-US" sz="2400" b="1" dirty="0" smtClean="0"/>
              <a:t>Modal Budi		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 20.000.000</a:t>
            </a:r>
          </a:p>
          <a:p>
            <a:pPr>
              <a:buNone/>
            </a:pPr>
            <a:r>
              <a:rPr lang="en-US" sz="2400" b="1" dirty="0" smtClean="0"/>
              <a:t>Modal </a:t>
            </a:r>
            <a:r>
              <a:rPr lang="en-US" sz="2400" b="1" dirty="0" err="1" smtClean="0"/>
              <a:t>Candra</a:t>
            </a:r>
            <a:r>
              <a:rPr lang="en-US" sz="2400" b="1" dirty="0" smtClean="0"/>
              <a:t>		</a:t>
            </a:r>
            <a:r>
              <a:rPr lang="en-US" sz="2400" b="1" u="sng" dirty="0" err="1" smtClean="0"/>
              <a:t>Rp</a:t>
            </a:r>
            <a:r>
              <a:rPr lang="en-US" sz="2400" b="1" u="sng" dirty="0" smtClean="0"/>
              <a:t> 20.000.000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Jumlah</a:t>
            </a:r>
            <a:r>
              <a:rPr lang="en-US" sz="2400" b="1" dirty="0" smtClean="0"/>
              <a:t>		</a:t>
            </a:r>
            <a:r>
              <a:rPr lang="en-US" sz="2400" b="1" u="sng" dirty="0" err="1" smtClean="0"/>
              <a:t>Rp</a:t>
            </a:r>
            <a:r>
              <a:rPr lang="en-US" sz="2400" b="1" u="sng" dirty="0" smtClean="0"/>
              <a:t> 60.000.000</a:t>
            </a:r>
            <a:endParaRPr lang="en-US" sz="2400" b="1" u="sng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29778" y="2214554"/>
            <a:ext cx="178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829778" y="5286388"/>
            <a:ext cx="178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http://stat.kompasiana.com/files/2010/07/hands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285860"/>
            <a:ext cx="378621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8332</TotalTime>
  <Words>5302</Words>
  <Application>Microsoft Office PowerPoint</Application>
  <PresentationFormat>On-screen Show (4:3)</PresentationFormat>
  <Paragraphs>1935</Paragraphs>
  <Slides>156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156</vt:i4>
      </vt:variant>
    </vt:vector>
  </HeadingPairs>
  <TitlesOfParts>
    <vt:vector size="160" baseType="lpstr">
      <vt:lpstr>Metro</vt:lpstr>
      <vt:lpstr>Office Theme</vt:lpstr>
      <vt:lpstr>Solstice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 II.AKUNTANSI PEMBENTUKAN PERSEKUTUAN</vt:lpstr>
      <vt:lpstr>■ SETORAN KAS DAN NON KAS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 B. MELANJUTKAN USAHA PERSEORANGAN 1.Menggunakan buku lama 2.Menggunakan buku baru 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PENGGABUNGAN DUA PERUSAHAAN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SOAL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III. PEMBAGIAN LABA DAN RUGI PERSEKUTUAN                      ( INCOME DEVISION)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IV.PERUBAHAN PEMILIKAN PERSEKUTUAN           (PARTNERSHIP DISSOLUTION)</vt:lpstr>
      <vt:lpstr>A.MASUKNYA SEKUTU BARU DENGAN CARA MEMBELI HAK SEKUTULAMA</vt:lpstr>
      <vt:lpstr>Slide 98</vt:lpstr>
      <vt:lpstr>Slide 99</vt:lpstr>
      <vt:lpstr>Slide 100</vt:lpstr>
      <vt:lpstr>Slide 101</vt:lpstr>
      <vt:lpstr>Slide 102</vt:lpstr>
      <vt:lpstr>B. SEKUTU BARU MENYETOR ASSETS</vt:lpstr>
      <vt:lpstr>1.KEPENTINGAN SEKUTU BARU SAMA DENGAN INVESTASINYA</vt:lpstr>
      <vt:lpstr>Slide 105</vt:lpstr>
      <vt:lpstr>2.KEPENTINGAN SEKUTU BARU LEBIH KECIL DARI  INVESTASINYA</vt:lpstr>
      <vt:lpstr>Slide 107</vt:lpstr>
      <vt:lpstr>Slide 108</vt:lpstr>
      <vt:lpstr>Slide 109</vt:lpstr>
      <vt:lpstr>Slide 110</vt:lpstr>
      <vt:lpstr>3.KEPENTINGAN SEKUTU BARU LEBIH BESAR DARI INVESTASINYA</vt:lpstr>
      <vt:lpstr>Slide 112</vt:lpstr>
      <vt:lpstr>Slide 113</vt:lpstr>
      <vt:lpstr>Slide 114</vt:lpstr>
      <vt:lpstr>Slide 115</vt:lpstr>
      <vt:lpstr>C.PENGUNDURAN DIRI SEKUTU</vt:lpstr>
      <vt:lpstr>C.PENGUNDURAN DIRI SEKUTU</vt:lpstr>
      <vt:lpstr>Slide 118</vt:lpstr>
      <vt:lpstr>         LIKUIDASI PERSEKUTUAN      (PARTNERSHIP LIQUIDATION)</vt:lpstr>
      <vt:lpstr>Slide 120</vt:lpstr>
      <vt:lpstr>Slide 121</vt:lpstr>
      <vt:lpstr>Proses Likuidasi</vt:lpstr>
      <vt:lpstr>LIKUIDASI SEDERHANA</vt:lpstr>
      <vt:lpstr>LIKUIDASI BERTAHAP</vt:lpstr>
      <vt:lpstr>V. PENJUALAN CICILAN (INSTALLMENT SALES) </vt:lpstr>
      <vt:lpstr>VI. AKUNTANSI PENJUALAN KONSINYASI</vt:lpstr>
      <vt:lpstr>VII. AKUNTANSI KANTOR PUSAT DAN CABANG</vt:lpstr>
      <vt:lpstr>Slide 128</vt:lpstr>
      <vt:lpstr>TRANSAKSI KANTOR PUSAT DAN CABANG DAN MASALAH UMUM</vt:lpstr>
      <vt:lpstr>PENCATATAN TRANSAKSI UNTUK PUSAT DAN CABANG</vt:lpstr>
      <vt:lpstr>Slide 131</vt:lpstr>
      <vt:lpstr>Slide 132</vt:lpstr>
      <vt:lpstr>Slide 133</vt:lpstr>
      <vt:lpstr>Slide 134</vt:lpstr>
      <vt:lpstr>Slide 135</vt:lpstr>
      <vt:lpstr>Slide 136</vt:lpstr>
      <vt:lpstr>TRANSAKSI KANTOR PUSAT DAN CABANG MASALAH KHUSUS</vt:lpstr>
      <vt:lpstr>1.Transfer Kas Antar Cabang</vt:lpstr>
      <vt:lpstr>2.Transfer Barang Dagangan Antar Cabang</vt:lpstr>
      <vt:lpstr>Slide 140</vt:lpstr>
      <vt:lpstr>Slide 141</vt:lpstr>
      <vt:lpstr>Slide 142</vt:lpstr>
      <vt:lpstr> 3. Pengiriman barang ke cabang menurut faktur kantor pusat </vt:lpstr>
      <vt:lpstr>Slide 144</vt:lpstr>
      <vt:lpstr>Slide 145</vt:lpstr>
      <vt:lpstr>Slide 146</vt:lpstr>
      <vt:lpstr>Slide 147</vt:lpstr>
      <vt:lpstr>Slide 148</vt:lpstr>
      <vt:lpstr>3. Pembebanan Cabang atas Barang Dagangan di atas Harga Pokok</vt:lpstr>
      <vt:lpstr>Slide 150</vt:lpstr>
      <vt:lpstr>Slide 151</vt:lpstr>
      <vt:lpstr>Slide 152</vt:lpstr>
      <vt:lpstr>Slide 153</vt:lpstr>
      <vt:lpstr>Slide 154</vt:lpstr>
      <vt:lpstr>Slide 155</vt:lpstr>
      <vt:lpstr>Slide 156</vt:lpstr>
    </vt:vector>
  </TitlesOfParts>
  <Company>Personal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Personal</dc:creator>
  <cp:lastModifiedBy>Personal</cp:lastModifiedBy>
  <cp:revision>871</cp:revision>
  <dcterms:created xsi:type="dcterms:W3CDTF">2012-09-09T14:28:13Z</dcterms:created>
  <dcterms:modified xsi:type="dcterms:W3CDTF">2016-01-08T04:53:39Z</dcterms:modified>
</cp:coreProperties>
</file>