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720" r:id="rId3"/>
    <p:sldMasterId id="2147483756" r:id="rId4"/>
  </p:sldMasterIdLst>
  <p:notesMasterIdLst>
    <p:notesMasterId r:id="rId98"/>
  </p:notesMasterIdLst>
  <p:sldIdLst>
    <p:sldId id="256" r:id="rId5"/>
    <p:sldId id="257" r:id="rId6"/>
    <p:sldId id="258" r:id="rId7"/>
    <p:sldId id="259" r:id="rId8"/>
    <p:sldId id="260" r:id="rId9"/>
    <p:sldId id="261" r:id="rId10"/>
    <p:sldId id="262" r:id="rId11"/>
    <p:sldId id="263" r:id="rId12"/>
    <p:sldId id="264" r:id="rId13"/>
    <p:sldId id="265" r:id="rId14"/>
    <p:sldId id="285" r:id="rId15"/>
    <p:sldId id="266" r:id="rId16"/>
    <p:sldId id="267" r:id="rId17"/>
    <p:sldId id="268" r:id="rId18"/>
    <p:sldId id="269" r:id="rId19"/>
    <p:sldId id="270" r:id="rId20"/>
    <p:sldId id="277" r:id="rId21"/>
    <p:sldId id="275" r:id="rId22"/>
    <p:sldId id="271" r:id="rId23"/>
    <p:sldId id="272" r:id="rId24"/>
    <p:sldId id="273" r:id="rId25"/>
    <p:sldId id="274" r:id="rId26"/>
    <p:sldId id="288" r:id="rId27"/>
    <p:sldId id="279" r:id="rId28"/>
    <p:sldId id="280" r:id="rId29"/>
    <p:sldId id="281" r:id="rId30"/>
    <p:sldId id="282" r:id="rId31"/>
    <p:sldId id="283" r:id="rId32"/>
    <p:sldId id="284" r:id="rId33"/>
    <p:sldId id="286" r:id="rId34"/>
    <p:sldId id="290" r:id="rId35"/>
    <p:sldId id="291" r:id="rId36"/>
    <p:sldId id="292" r:id="rId37"/>
    <p:sldId id="297" r:id="rId38"/>
    <p:sldId id="294" r:id="rId39"/>
    <p:sldId id="296" r:id="rId40"/>
    <p:sldId id="298" r:id="rId41"/>
    <p:sldId id="300" r:id="rId42"/>
    <p:sldId id="299" r:id="rId43"/>
    <p:sldId id="301" r:id="rId44"/>
    <p:sldId id="302" r:id="rId45"/>
    <p:sldId id="303" r:id="rId46"/>
    <p:sldId id="304" r:id="rId47"/>
    <p:sldId id="306" r:id="rId48"/>
    <p:sldId id="305" r:id="rId49"/>
    <p:sldId id="307" r:id="rId50"/>
    <p:sldId id="295" r:id="rId51"/>
    <p:sldId id="308" r:id="rId52"/>
    <p:sldId id="309" r:id="rId53"/>
    <p:sldId id="310" r:id="rId54"/>
    <p:sldId id="311" r:id="rId55"/>
    <p:sldId id="312" r:id="rId56"/>
    <p:sldId id="313" r:id="rId57"/>
    <p:sldId id="315" r:id="rId58"/>
    <p:sldId id="317" r:id="rId59"/>
    <p:sldId id="316"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 id="340" r:id="rId83"/>
    <p:sldId id="341" r:id="rId84"/>
    <p:sldId id="342" r:id="rId85"/>
    <p:sldId id="343" r:id="rId86"/>
    <p:sldId id="344" r:id="rId87"/>
    <p:sldId id="345" r:id="rId88"/>
    <p:sldId id="346" r:id="rId89"/>
    <p:sldId id="347" r:id="rId90"/>
    <p:sldId id="348" r:id="rId91"/>
    <p:sldId id="349" r:id="rId92"/>
    <p:sldId id="350" r:id="rId93"/>
    <p:sldId id="351" r:id="rId94"/>
    <p:sldId id="352" r:id="rId95"/>
    <p:sldId id="353" r:id="rId96"/>
    <p:sldId id="354" r:id="rId97"/>
  </p:sldIdLst>
  <p:sldSz cx="9721850" cy="5400675"/>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1">
          <p15:clr>
            <a:srgbClr val="A4A3A4"/>
          </p15:clr>
        </p15:guide>
        <p15:guide id="2" pos="306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69" autoAdjust="0"/>
    <p:restoredTop sz="94660"/>
  </p:normalViewPr>
  <p:slideViewPr>
    <p:cSldViewPr>
      <p:cViewPr varScale="1">
        <p:scale>
          <a:sx n="110" d="100"/>
          <a:sy n="110" d="100"/>
        </p:scale>
        <p:origin x="864" y="78"/>
      </p:cViewPr>
      <p:guideLst>
        <p:guide orient="horz" pos="1701"/>
        <p:guide pos="3062"/>
      </p:guideLst>
    </p:cSldViewPr>
  </p:slideViewPr>
  <p:notesTextViewPr>
    <p:cViewPr>
      <p:scale>
        <a:sx n="100" d="100"/>
        <a:sy n="100" d="100"/>
      </p:scale>
      <p:origin x="0" y="0"/>
    </p:cViewPr>
  </p:notesTextViewPr>
  <p:sorterViewPr>
    <p:cViewPr>
      <p:scale>
        <a:sx n="66" d="100"/>
        <a:sy n="66" d="100"/>
      </p:scale>
      <p:origin x="0" y="682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tableStyles" Target="tableStyle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notesMaster" Target="notesMasters/notesMaster1.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12C75E02-F59A-4A2A-AFCA-06B934805546}" type="datetimeFigureOut">
              <a:rPr lang="en-US" smtClean="0"/>
              <a:pPr/>
              <a:t>3/13/2018</a:t>
            </a:fld>
            <a:endParaRPr lang="en-US"/>
          </a:p>
        </p:txBody>
      </p:sp>
      <p:sp>
        <p:nvSpPr>
          <p:cNvPr id="4" name="Slide Image Placeholder 3"/>
          <p:cNvSpPr>
            <a:spLocks noGrp="1" noRot="1" noChangeAspect="1"/>
          </p:cNvSpPr>
          <p:nvPr>
            <p:ph type="sldImg" idx="2"/>
          </p:nvPr>
        </p:nvSpPr>
        <p:spPr>
          <a:xfrm>
            <a:off x="2257425" y="514350"/>
            <a:ext cx="462915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77224C4C-1470-49F4-879B-84CB8D52B244}" type="slidenum">
              <a:rPr lang="en-US" smtClean="0"/>
              <a:pPr/>
              <a:t>‹#›</a:t>
            </a:fld>
            <a:endParaRPr lang="en-US"/>
          </a:p>
        </p:txBody>
      </p:sp>
    </p:spTree>
    <p:extLst>
      <p:ext uri="{BB962C8B-B14F-4D97-AF65-F5344CB8AC3E}">
        <p14:creationId xmlns:p14="http://schemas.microsoft.com/office/powerpoint/2010/main" val="2683104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57425" y="514350"/>
            <a:ext cx="462915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7224C4C-1470-49F4-879B-84CB8D52B244}" type="slidenum">
              <a:rPr lang="en-US" smtClean="0"/>
              <a:pPr/>
              <a:t>1</a:t>
            </a:fld>
            <a:endParaRPr lang="en-US"/>
          </a:p>
        </p:txBody>
      </p:sp>
    </p:spTree>
    <p:extLst>
      <p:ext uri="{BB962C8B-B14F-4D97-AF65-F5344CB8AC3E}">
        <p14:creationId xmlns:p14="http://schemas.microsoft.com/office/powerpoint/2010/main" val="1890617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57425" y="514350"/>
            <a:ext cx="462915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7224C4C-1470-49F4-879B-84CB8D52B244}" type="slidenum">
              <a:rPr lang="en-US" smtClean="0"/>
              <a:pPr/>
              <a:t>6</a:t>
            </a:fld>
            <a:endParaRPr lang="en-US"/>
          </a:p>
        </p:txBody>
      </p:sp>
    </p:spTree>
    <p:extLst>
      <p:ext uri="{BB962C8B-B14F-4D97-AF65-F5344CB8AC3E}">
        <p14:creationId xmlns:p14="http://schemas.microsoft.com/office/powerpoint/2010/main" val="2958491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57425" y="514350"/>
            <a:ext cx="462915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7224C4C-1470-49F4-879B-84CB8D52B244}" type="slidenum">
              <a:rPr lang="en-US" smtClean="0"/>
              <a:pPr/>
              <a:t>90</a:t>
            </a:fld>
            <a:endParaRPr lang="en-US"/>
          </a:p>
        </p:txBody>
      </p:sp>
    </p:spTree>
    <p:extLst>
      <p:ext uri="{BB962C8B-B14F-4D97-AF65-F5344CB8AC3E}">
        <p14:creationId xmlns:p14="http://schemas.microsoft.com/office/powerpoint/2010/main" val="4206372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477BC0A2-838A-4CA3-8E5F-61702D468D5D}" type="slidenum">
              <a:rPr lang="en-US" smtClean="0"/>
              <a:pPr/>
              <a:t>‹#›</a:t>
            </a:fld>
            <a:endParaRPr lang="en-US"/>
          </a:p>
        </p:txBody>
      </p:sp>
      <p:sp>
        <p:nvSpPr>
          <p:cNvPr id="32" name="Rectangle 31"/>
          <p:cNvSpPr/>
          <p:nvPr/>
        </p:nvSpPr>
        <p:spPr>
          <a:xfrm>
            <a:off x="0" y="-1"/>
            <a:ext cx="388874" cy="5397884"/>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29120" y="535876"/>
            <a:ext cx="48609" cy="288036"/>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86077" y="535876"/>
            <a:ext cx="29166" cy="288036"/>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65820" y="535876"/>
            <a:ext cx="9722" cy="288036"/>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35782" y="535876"/>
            <a:ext cx="9722" cy="288036"/>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72187" y="3420428"/>
            <a:ext cx="8263573" cy="155539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72187" y="2232281"/>
            <a:ext cx="8263573" cy="1188149"/>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71426" y="3974825"/>
            <a:ext cx="77775" cy="133216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71426" y="3777497"/>
            <a:ext cx="77775" cy="180023"/>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71426" y="3652177"/>
            <a:ext cx="77775" cy="108014"/>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71426" y="3577265"/>
            <a:ext cx="77775" cy="5760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341" y="216279"/>
            <a:ext cx="2106401" cy="4608076"/>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48123" y="216279"/>
            <a:ext cx="6238187" cy="4608076"/>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46854" y="4213050"/>
            <a:ext cx="9174996" cy="18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405077" y="3822063"/>
            <a:ext cx="8992711" cy="962620"/>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405077" y="3060383"/>
            <a:ext cx="8992711" cy="72009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396820D-9547-47D0-BD8E-96F18925F9E6}" type="datetimeFigureOut">
              <a:rPr lang="en-US" smtClean="0"/>
              <a:pPr/>
              <a:t>3/13/2018</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749665" y="5098237"/>
            <a:ext cx="806914" cy="194424"/>
          </a:xfrm>
        </p:spPr>
        <p:txBody>
          <a:bodyPr/>
          <a:lstStyle/>
          <a:p>
            <a:fld id="{477BC0A2-838A-4CA3-8E5F-61702D468D5D}"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396820D-9547-47D0-BD8E-96F18925F9E6}" type="datetimeFigureOut">
              <a:rPr lang="en-US" smtClean="0"/>
              <a:pPr/>
              <a:t>3/13/2018</a:t>
            </a:fld>
            <a:endParaRPr lang="en-US"/>
          </a:p>
        </p:txBody>
      </p:sp>
      <p:sp>
        <p:nvSpPr>
          <p:cNvPr id="19" name="Footer Placeholder 18"/>
          <p:cNvSpPr>
            <a:spLocks noGrp="1"/>
          </p:cNvSpPr>
          <p:nvPr>
            <p:ph type="ftr" sz="quarter" idx="11"/>
          </p:nvPr>
        </p:nvSpPr>
        <p:spPr>
          <a:xfrm>
            <a:off x="3807725" y="60008"/>
            <a:ext cx="3078586" cy="227528"/>
          </a:xfrm>
        </p:spPr>
        <p:txBody>
          <a:bodyPr/>
          <a:lstStyle/>
          <a:p>
            <a:endParaRPr lang="en-US"/>
          </a:p>
        </p:txBody>
      </p:sp>
      <p:sp>
        <p:nvSpPr>
          <p:cNvPr id="16" name="Slide Number Placeholder 15"/>
          <p:cNvSpPr>
            <a:spLocks noGrp="1"/>
          </p:cNvSpPr>
          <p:nvPr>
            <p:ph type="sldNum" sz="quarter" idx="12"/>
          </p:nvPr>
        </p:nvSpPr>
        <p:spPr>
          <a:xfrm>
            <a:off x="8749665" y="5098237"/>
            <a:ext cx="806914" cy="194424"/>
          </a:xfrm>
        </p:spPr>
        <p:txBody>
          <a:bodyPr/>
          <a:lstStyle/>
          <a:p>
            <a:fld id="{477BC0A2-838A-4CA3-8E5F-61702D468D5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46854" y="2712863"/>
            <a:ext cx="9174996" cy="18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405077" y="1320165"/>
            <a:ext cx="8992711" cy="96012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396820D-9547-47D0-BD8E-96F18925F9E6}" type="datetimeFigureOut">
              <a:rPr lang="en-US" smtClean="0"/>
              <a:pPr/>
              <a:t>3/13/2018</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77BC0A2-838A-4CA3-8E5F-61702D468D5D}" type="slidenum">
              <a:rPr lang="en-US" smtClean="0"/>
              <a:pPr/>
              <a:t>‹#›</a:t>
            </a:fld>
            <a:endParaRPr lang="en-US"/>
          </a:p>
        </p:txBody>
      </p:sp>
      <p:sp>
        <p:nvSpPr>
          <p:cNvPr id="8" name="Title 7"/>
          <p:cNvSpPr>
            <a:spLocks noGrp="1"/>
          </p:cNvSpPr>
          <p:nvPr>
            <p:ph type="title"/>
          </p:nvPr>
        </p:nvSpPr>
        <p:spPr>
          <a:xfrm>
            <a:off x="191880" y="2320830"/>
            <a:ext cx="9235758" cy="933050"/>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20821" y="360046"/>
            <a:ext cx="9235758" cy="662483"/>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24062" y="1260157"/>
            <a:ext cx="4455848" cy="3720465"/>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941940" y="1260157"/>
            <a:ext cx="4617879" cy="3720465"/>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7396820D-9547-47D0-BD8E-96F18925F9E6}" type="datetimeFigureOut">
              <a:rPr lang="en-US" smtClean="0"/>
              <a:pPr/>
              <a:t>3/13/2018</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24062" y="4260532"/>
            <a:ext cx="9154742" cy="695087"/>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99232" y="525067"/>
            <a:ext cx="4561695" cy="503813"/>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938567" y="525067"/>
            <a:ext cx="4563487" cy="503813"/>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99232" y="1036381"/>
            <a:ext cx="4561695" cy="3104138"/>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942504" y="1036381"/>
            <a:ext cx="4559548" cy="3104138"/>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7396820D-9547-47D0-BD8E-96F18925F9E6}" type="datetimeFigureOut">
              <a:rPr lang="en-US" smtClean="0"/>
              <a:pPr/>
              <a:t>3/13/2018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749665" y="5100638"/>
            <a:ext cx="810154" cy="194424"/>
          </a:xfrm>
        </p:spPr>
        <p:txBody>
          <a:bodyPr/>
          <a:lstStyle/>
          <a:p>
            <a:fld id="{477BC0A2-838A-4CA3-8E5F-61702D468D5D}" type="slidenum">
              <a:rPr lang="en-US" smtClean="0"/>
              <a:pPr/>
              <a:t>‹#›</a:t>
            </a:fld>
            <a:endParaRPr lang="en-US"/>
          </a:p>
        </p:txBody>
      </p:sp>
      <p:sp>
        <p:nvSpPr>
          <p:cNvPr id="11" name="Straight Connector 10"/>
          <p:cNvSpPr>
            <a:spLocks noChangeShapeType="1"/>
          </p:cNvSpPr>
          <p:nvPr/>
        </p:nvSpPr>
        <p:spPr bwMode="auto">
          <a:xfrm>
            <a:off x="546854" y="4740595"/>
            <a:ext cx="9174996" cy="18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20821" y="360046"/>
            <a:ext cx="9235758" cy="662483"/>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396820D-9547-47D0-BD8E-96F18925F9E6}" type="datetimeFigureOut">
              <a:rPr lang="en-US" smtClean="0"/>
              <a:pPr/>
              <a:t>3/13/2018</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96820D-9547-47D0-BD8E-96F18925F9E6}" type="datetimeFigureOut">
              <a:rPr lang="en-US" smtClean="0"/>
              <a:pPr/>
              <a:t>3/13/2018</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46854" y="4606182"/>
            <a:ext cx="9174996" cy="18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86095" y="4320540"/>
            <a:ext cx="8992711" cy="410051"/>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86095" y="480062"/>
            <a:ext cx="3198422" cy="378047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800974" y="480062"/>
            <a:ext cx="5677830" cy="378047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396820D-9547-47D0-BD8E-96F18925F9E6}" type="datetimeFigureOut">
              <a:rPr lang="en-US" smtClean="0"/>
              <a:pPr/>
              <a:t>3/13/2018</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726709" y="485599"/>
            <a:ext cx="5347018" cy="288036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77BC0A2-838A-4CA3-8E5F-61702D468D5D}" type="slidenum">
              <a:rPr lang="en-US" smtClean="0"/>
              <a:pPr/>
              <a:t>‹#›</a:t>
            </a:fld>
            <a:endParaRPr lang="en-US"/>
          </a:p>
        </p:txBody>
      </p:sp>
      <p:sp>
        <p:nvSpPr>
          <p:cNvPr id="17" name="Title 16"/>
          <p:cNvSpPr>
            <a:spLocks noGrp="1"/>
          </p:cNvSpPr>
          <p:nvPr>
            <p:ph type="title"/>
          </p:nvPr>
        </p:nvSpPr>
        <p:spPr>
          <a:xfrm>
            <a:off x="405077" y="3932586"/>
            <a:ext cx="6238187" cy="411302"/>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405077" y="4357409"/>
            <a:ext cx="6238187" cy="605076"/>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1388" y="432555"/>
            <a:ext cx="1944370" cy="4608076"/>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86093" y="432555"/>
            <a:ext cx="6643264" cy="460807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9141" y="1677712"/>
            <a:ext cx="8263573" cy="115764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58280" y="3060384"/>
            <a:ext cx="6805295" cy="138017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7960" y="3470434"/>
            <a:ext cx="8263573" cy="107263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67960" y="2289039"/>
            <a:ext cx="8263573" cy="118139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6473" y="992624"/>
            <a:ext cx="4570620" cy="28066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49124" y="992624"/>
            <a:ext cx="4570620" cy="28066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96820D-9547-47D0-BD8E-96F18925F9E6}" type="datetimeFigureOut">
              <a:rPr lang="en-US" smtClean="0"/>
              <a:pPr/>
              <a:t>3/13/2018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6095" y="216279"/>
            <a:ext cx="8749665" cy="90011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86095" y="1208903"/>
            <a:ext cx="4295505"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6095" y="1712714"/>
            <a:ext cx="4295505"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38567" y="1208903"/>
            <a:ext cx="4297193"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8567" y="1712714"/>
            <a:ext cx="4297193"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96820D-9547-47D0-BD8E-96F18925F9E6}" type="datetimeFigureOut">
              <a:rPr lang="en-US" smtClean="0"/>
              <a:pPr/>
              <a:t>3/13/2018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96820D-9547-47D0-BD8E-96F18925F9E6}" type="datetimeFigureOut">
              <a:rPr lang="en-US" smtClean="0"/>
              <a:pPr/>
              <a:t>3/13/2018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6820D-9547-47D0-BD8E-96F18925F9E6}" type="datetimeFigureOut">
              <a:rPr lang="en-US" smtClean="0"/>
              <a:pPr/>
              <a:t>3/13/2018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5134116" y="845687"/>
            <a:ext cx="4595271" cy="456057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97599" y="0"/>
            <a:ext cx="5863024" cy="5209574"/>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5311323" y="1004475"/>
            <a:ext cx="3240405" cy="1263841"/>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6319205" y="0"/>
            <a:ext cx="2916555" cy="336042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6319202" y="3360422"/>
            <a:ext cx="3402648" cy="900113"/>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6319202" y="0"/>
            <a:ext cx="1458278" cy="336042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6324267" y="3344171"/>
            <a:ext cx="2222860" cy="205650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6319202" y="3360422"/>
            <a:ext cx="1701324" cy="2040255"/>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6319202" y="1080137"/>
            <a:ext cx="3402648" cy="2280285"/>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6319202" y="1380172"/>
            <a:ext cx="3402648" cy="1980248"/>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1053200" y="3360422"/>
            <a:ext cx="5266002" cy="2040255"/>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67108" y="3360422"/>
            <a:ext cx="5671079" cy="2040255"/>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90005" y="1920240"/>
            <a:ext cx="5995141" cy="144018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90005" y="1680210"/>
            <a:ext cx="5995141" cy="168021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860925" y="3360422"/>
            <a:ext cx="1458278" cy="2040255"/>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51574" y="1064442"/>
            <a:ext cx="6079397" cy="769770"/>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BC0A2-838A-4CA3-8E5F-61702D468D5D}" type="slidenum">
              <a:rPr lang="en-US" smtClean="0"/>
              <a:pPr/>
              <a:t>‹#›</a:t>
            </a:fld>
            <a:endParaRPr lang="en-US"/>
          </a:p>
        </p:txBody>
      </p:sp>
      <p:sp>
        <p:nvSpPr>
          <p:cNvPr id="7" name="Rectangle 6"/>
          <p:cNvSpPr/>
          <p:nvPr/>
        </p:nvSpPr>
        <p:spPr>
          <a:xfrm>
            <a:off x="386109" y="316783"/>
            <a:ext cx="9041321" cy="697934"/>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51574" y="403252"/>
            <a:ext cx="8671890" cy="612077"/>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95017" y="535876"/>
            <a:ext cx="29166" cy="288036"/>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37089" y="535876"/>
            <a:ext cx="29166" cy="288036"/>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76789" y="535876"/>
            <a:ext cx="9722" cy="288036"/>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506827" y="535876"/>
            <a:ext cx="9722" cy="288036"/>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32108" y="535876"/>
            <a:ext cx="38887" cy="288036"/>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6095" y="215027"/>
            <a:ext cx="3198422" cy="915114"/>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0973" y="215028"/>
            <a:ext cx="5434784" cy="4609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6095" y="1130142"/>
            <a:ext cx="3198422" cy="36942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96820D-9547-47D0-BD8E-96F18925F9E6}" type="datetimeFigureOut">
              <a:rPr lang="en-US" smtClean="0"/>
              <a:pPr/>
              <a:t>3/13/2018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05551" y="3780473"/>
            <a:ext cx="5833110" cy="44630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05551" y="482560"/>
            <a:ext cx="5833110" cy="32404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05551" y="4226779"/>
            <a:ext cx="5833110" cy="63382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96820D-9547-47D0-BD8E-96F18925F9E6}" type="datetimeFigureOut">
              <a:rPr lang="en-US" smtClean="0"/>
              <a:pPr/>
              <a:t>3/13/2018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93926" y="170022"/>
            <a:ext cx="2325818" cy="362920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16476" y="170022"/>
            <a:ext cx="6815422" cy="3629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7BC0A2-838A-4CA3-8E5F-61702D468D5D}"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74994" y="115214"/>
            <a:ext cx="9371863" cy="1973047"/>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93571" y="300038"/>
            <a:ext cx="8749665" cy="1740218"/>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268432" y="2220277"/>
            <a:ext cx="6974804" cy="1380173"/>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914126" y="5125841"/>
            <a:ext cx="3192007" cy="216027"/>
          </a:xfrm>
        </p:spPr>
        <p:txBody>
          <a:bodyPr vert="horz" rtlCol="0"/>
          <a:lstStyle>
            <a:extLst/>
          </a:lstStyle>
          <a:p>
            <a:fld id="{7396820D-9547-47D0-BD8E-96F18925F9E6}" type="datetimeFigureOut">
              <a:rPr lang="en-US" smtClean="0"/>
              <a:pPr/>
              <a:t>3/13/2018</a:t>
            </a:fld>
            <a:endParaRPr lang="en-US"/>
          </a:p>
        </p:txBody>
      </p:sp>
      <p:sp>
        <p:nvSpPr>
          <p:cNvPr id="11" name="Slide Number Placeholder 10"/>
          <p:cNvSpPr>
            <a:spLocks noGrp="1"/>
          </p:cNvSpPr>
          <p:nvPr>
            <p:ph type="sldNum" sz="quarter" idx="11"/>
          </p:nvPr>
        </p:nvSpPr>
        <p:spPr>
          <a:xfrm>
            <a:off x="9184886" y="5125841"/>
            <a:ext cx="493628" cy="216027"/>
          </a:xfrm>
        </p:spPr>
        <p:txBody>
          <a:bodyPr vert="horz" rtlCol="0"/>
          <a:lstStyle>
            <a:lvl1pPr>
              <a:defRPr>
                <a:solidFill>
                  <a:schemeClr val="tx2">
                    <a:shade val="90000"/>
                  </a:schemeClr>
                </a:solidFill>
              </a:defRPr>
            </a:lvl1pPr>
            <a:extLst/>
          </a:lstStyle>
          <a:p>
            <a:fld id="{477BC0A2-838A-4CA3-8E5F-61702D468D5D}" type="slidenum">
              <a:rPr lang="en-US" smtClean="0"/>
              <a:pPr/>
              <a:t>‹#›</a:t>
            </a:fld>
            <a:endParaRPr lang="en-US"/>
          </a:p>
        </p:txBody>
      </p:sp>
      <p:sp>
        <p:nvSpPr>
          <p:cNvPr id="12" name="Footer Placeholder 11"/>
          <p:cNvSpPr>
            <a:spLocks noGrp="1"/>
          </p:cNvSpPr>
          <p:nvPr>
            <p:ph type="ftr" sz="quarter" idx="12"/>
          </p:nvPr>
        </p:nvSpPr>
        <p:spPr>
          <a:xfrm>
            <a:off x="1701324" y="5125841"/>
            <a:ext cx="4154394" cy="216027"/>
          </a:xfrm>
        </p:spPr>
        <p:txBody>
          <a:bodyPr vert="horz" rtlCol="0"/>
          <a:lstStyle>
            <a:extLst/>
          </a:lstStyle>
          <a:p>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625575" y="1121863"/>
            <a:ext cx="8506619" cy="7201"/>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63330" y="2573122"/>
            <a:ext cx="7874699" cy="7201"/>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68026" y="392356"/>
            <a:ext cx="8263573" cy="2150669"/>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67959" y="2589074"/>
            <a:ext cx="8263573" cy="1188898"/>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914126" y="5129515"/>
            <a:ext cx="3192007" cy="216027"/>
          </a:xfrm>
        </p:spPr>
        <p:txBody>
          <a:bodyPr vert="horz" rtlCol="0"/>
          <a:lstStyle>
            <a:extLst/>
          </a:lstStyle>
          <a:p>
            <a:fld id="{7396820D-9547-47D0-BD8E-96F18925F9E6}" type="datetimeFigureOut">
              <a:rPr lang="en-US" smtClean="0"/>
              <a:pPr/>
              <a:t>3/13/2018</a:t>
            </a:fld>
            <a:endParaRPr lang="en-US"/>
          </a:p>
        </p:txBody>
      </p:sp>
      <p:sp>
        <p:nvSpPr>
          <p:cNvPr id="9" name="Slide Number Placeholder 8"/>
          <p:cNvSpPr>
            <a:spLocks noGrp="1"/>
          </p:cNvSpPr>
          <p:nvPr>
            <p:ph type="sldNum" sz="quarter" idx="11"/>
          </p:nvPr>
        </p:nvSpPr>
        <p:spPr>
          <a:xfrm>
            <a:off x="9184886" y="5129515"/>
            <a:ext cx="493628" cy="216027"/>
          </a:xfrm>
        </p:spPr>
        <p:txBody>
          <a:bodyPr vert="horz" rtlCol="0"/>
          <a:lstStyle>
            <a:lvl1pPr>
              <a:defRPr>
                <a:solidFill>
                  <a:schemeClr val="tx2">
                    <a:shade val="90000"/>
                  </a:schemeClr>
                </a:solidFill>
              </a:defRPr>
            </a:lvl1pPr>
            <a:extLst/>
          </a:lstStyle>
          <a:p>
            <a:fld id="{477BC0A2-838A-4CA3-8E5F-61702D468D5D}" type="slidenum">
              <a:rPr lang="en-US" smtClean="0"/>
              <a:pPr/>
              <a:t>‹#›</a:t>
            </a:fld>
            <a:endParaRPr lang="en-US"/>
          </a:p>
        </p:txBody>
      </p:sp>
      <p:sp>
        <p:nvSpPr>
          <p:cNvPr id="10" name="Footer Placeholder 9"/>
          <p:cNvSpPr>
            <a:spLocks noGrp="1"/>
          </p:cNvSpPr>
          <p:nvPr>
            <p:ph type="ftr" sz="quarter" idx="12"/>
          </p:nvPr>
        </p:nvSpPr>
        <p:spPr>
          <a:xfrm>
            <a:off x="1701324" y="5129515"/>
            <a:ext cx="4154394" cy="216027"/>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86093" y="1296162"/>
            <a:ext cx="4293817" cy="3564446"/>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941940" y="1296162"/>
            <a:ext cx="4293817" cy="3564446"/>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9187148" y="5130222"/>
            <a:ext cx="493628" cy="216027"/>
          </a:xfrm>
        </p:spPr>
        <p:txBody>
          <a:bodyPr/>
          <a:lstStyle>
            <a:extLst/>
          </a:lstStyle>
          <a:p>
            <a:fld id="{477BC0A2-838A-4CA3-8E5F-61702D468D5D}" type="slidenum">
              <a:rPr lang="en-US" smtClean="0"/>
              <a:pPr/>
              <a:t>‹#›</a:t>
            </a:fld>
            <a:endParaRPr lang="en-US"/>
          </a:p>
        </p:txBody>
      </p:sp>
      <p:sp>
        <p:nvSpPr>
          <p:cNvPr id="10" name="Rectangle 9"/>
          <p:cNvSpPr/>
          <p:nvPr/>
        </p:nvSpPr>
        <p:spPr>
          <a:xfrm>
            <a:off x="625575" y="1121863"/>
            <a:ext cx="8506619" cy="7201"/>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55719" y="1705108"/>
            <a:ext cx="3985959" cy="7201"/>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5103971" y="1705108"/>
            <a:ext cx="3985959" cy="7201"/>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86093" y="198409"/>
            <a:ext cx="8749665" cy="900113"/>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86093" y="1208901"/>
            <a:ext cx="4295505" cy="503813"/>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38565" y="1208901"/>
            <a:ext cx="4297193" cy="503813"/>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86093" y="1860233"/>
            <a:ext cx="4295505" cy="3104138"/>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938565" y="1860233"/>
            <a:ext cx="4297193" cy="3104138"/>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9187148" y="5130222"/>
            <a:ext cx="493628" cy="216027"/>
          </a:xfrm>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6093" y="199409"/>
            <a:ext cx="8749665" cy="900113"/>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77BC0A2-838A-4CA3-8E5F-61702D468D5D}" type="slidenum">
              <a:rPr lang="en-US" smtClean="0"/>
              <a:pPr/>
              <a:t>‹#›</a:t>
            </a:fld>
            <a:endParaRPr lang="en-US"/>
          </a:p>
        </p:txBody>
      </p:sp>
      <p:sp>
        <p:nvSpPr>
          <p:cNvPr id="7" name="Rectangle 6"/>
          <p:cNvSpPr/>
          <p:nvPr/>
        </p:nvSpPr>
        <p:spPr>
          <a:xfrm>
            <a:off x="625575" y="1121863"/>
            <a:ext cx="8506619" cy="7201"/>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6095" y="403250"/>
            <a:ext cx="8749665" cy="72009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93688" y="1394271"/>
            <a:ext cx="4293817" cy="3564196"/>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949537" y="1394271"/>
            <a:ext cx="4293817" cy="3564196"/>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377161" y="832904"/>
            <a:ext cx="3985959" cy="7201"/>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276778" y="240030"/>
            <a:ext cx="4180396" cy="600075"/>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276778" y="872204"/>
            <a:ext cx="4180396" cy="840105"/>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43046" y="1740217"/>
            <a:ext cx="9214128" cy="3132392"/>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914126" y="5129515"/>
            <a:ext cx="3192007" cy="216027"/>
          </a:xfrm>
        </p:spPr>
        <p:txBody>
          <a:bodyPr vert="horz" rtlCol="0"/>
          <a:lstStyle>
            <a:extLst/>
          </a:lstStyle>
          <a:p>
            <a:fld id="{7396820D-9547-47D0-BD8E-96F18925F9E6}" type="datetimeFigureOut">
              <a:rPr lang="en-US" smtClean="0"/>
              <a:pPr/>
              <a:t>3/13/2018</a:t>
            </a:fld>
            <a:endParaRPr lang="en-US"/>
          </a:p>
        </p:txBody>
      </p:sp>
      <p:sp>
        <p:nvSpPr>
          <p:cNvPr id="10" name="Slide Number Placeholder 9"/>
          <p:cNvSpPr>
            <a:spLocks noGrp="1"/>
          </p:cNvSpPr>
          <p:nvPr>
            <p:ph type="sldNum" sz="quarter" idx="11"/>
          </p:nvPr>
        </p:nvSpPr>
        <p:spPr>
          <a:xfrm>
            <a:off x="9184886" y="5129515"/>
            <a:ext cx="493628" cy="216027"/>
          </a:xfrm>
        </p:spPr>
        <p:txBody>
          <a:bodyPr vert="horz" rtlCol="0"/>
          <a:lstStyle>
            <a:lvl1pPr>
              <a:defRPr>
                <a:solidFill>
                  <a:schemeClr val="tx2">
                    <a:shade val="90000"/>
                  </a:schemeClr>
                </a:solidFill>
              </a:defRPr>
            </a:lvl1pPr>
            <a:extLst/>
          </a:lstStyle>
          <a:p>
            <a:fld id="{477BC0A2-838A-4CA3-8E5F-61702D468D5D}" type="slidenum">
              <a:rPr lang="en-US" smtClean="0"/>
              <a:pPr/>
              <a:t>‹#›</a:t>
            </a:fld>
            <a:endParaRPr lang="en-US"/>
          </a:p>
        </p:txBody>
      </p:sp>
      <p:sp>
        <p:nvSpPr>
          <p:cNvPr id="11" name="Footer Placeholder 10"/>
          <p:cNvSpPr>
            <a:spLocks noGrp="1"/>
          </p:cNvSpPr>
          <p:nvPr>
            <p:ph type="ftr" sz="quarter" idx="12"/>
          </p:nvPr>
        </p:nvSpPr>
        <p:spPr>
          <a:xfrm>
            <a:off x="1701324" y="5129515"/>
            <a:ext cx="4154394" cy="216027"/>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32582" y="3720465"/>
            <a:ext cx="5833110" cy="523322"/>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232582" y="4243787"/>
            <a:ext cx="5833110" cy="718401"/>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24062" y="196768"/>
            <a:ext cx="9073727" cy="3420428"/>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914126" y="5125841"/>
            <a:ext cx="3192007" cy="216027"/>
          </a:xfrm>
        </p:spPr>
        <p:txBody>
          <a:bodyPr vert="horz" rtlCol="0"/>
          <a:lstStyle>
            <a:extLst/>
          </a:lstStyle>
          <a:p>
            <a:fld id="{7396820D-9547-47D0-BD8E-96F18925F9E6}" type="datetimeFigureOut">
              <a:rPr lang="en-US" smtClean="0"/>
              <a:pPr/>
              <a:t>3/13/2018</a:t>
            </a:fld>
            <a:endParaRPr lang="en-US"/>
          </a:p>
        </p:txBody>
      </p:sp>
      <p:sp>
        <p:nvSpPr>
          <p:cNvPr id="9" name="Slide Number Placeholder 8"/>
          <p:cNvSpPr>
            <a:spLocks noGrp="1"/>
          </p:cNvSpPr>
          <p:nvPr>
            <p:ph type="sldNum" sz="quarter" idx="11"/>
          </p:nvPr>
        </p:nvSpPr>
        <p:spPr>
          <a:xfrm>
            <a:off x="9184886" y="5125841"/>
            <a:ext cx="493628" cy="216027"/>
          </a:xfrm>
        </p:spPr>
        <p:txBody>
          <a:bodyPr vert="horz" rtlCol="0"/>
          <a:lstStyle>
            <a:lvl1pPr>
              <a:defRPr>
                <a:solidFill>
                  <a:schemeClr val="tx2">
                    <a:shade val="90000"/>
                  </a:schemeClr>
                </a:solidFill>
              </a:defRPr>
            </a:lvl1pPr>
            <a:extLst/>
          </a:lstStyle>
          <a:p>
            <a:fld id="{477BC0A2-838A-4CA3-8E5F-61702D468D5D}" type="slidenum">
              <a:rPr lang="en-US" smtClean="0"/>
              <a:pPr/>
              <a:t>‹#›</a:t>
            </a:fld>
            <a:endParaRPr lang="en-US"/>
          </a:p>
        </p:txBody>
      </p:sp>
      <p:sp>
        <p:nvSpPr>
          <p:cNvPr id="10" name="Footer Placeholder 9"/>
          <p:cNvSpPr>
            <a:spLocks noGrp="1"/>
          </p:cNvSpPr>
          <p:nvPr>
            <p:ph type="ftr" sz="quarter" idx="12"/>
          </p:nvPr>
        </p:nvSpPr>
        <p:spPr>
          <a:xfrm>
            <a:off x="1701324" y="5125841"/>
            <a:ext cx="4154394" cy="216027"/>
          </a:xfrm>
        </p:spPr>
        <p:txBody>
          <a:bodyPr vert="horz" rtlCol="0"/>
          <a:lstStyle>
            <a:extLst/>
          </a:lstStyle>
          <a:p>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341" y="216278"/>
            <a:ext cx="2187416" cy="4608076"/>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86092" y="216278"/>
            <a:ext cx="6400218" cy="4608076"/>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316786"/>
            <a:ext cx="9427430" cy="697934"/>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36728" y="403250"/>
            <a:ext cx="8263573" cy="72009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86095" y="1425180"/>
            <a:ext cx="4295505" cy="503813"/>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38567" y="1425180"/>
            <a:ext cx="4297193" cy="503813"/>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86095" y="1936491"/>
            <a:ext cx="4295505" cy="311799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938567" y="1936491"/>
            <a:ext cx="4297193" cy="311799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77BC0A2-838A-4CA3-8E5F-61702D468D5D}" type="slidenum">
              <a:rPr lang="en-US" smtClean="0"/>
              <a:pPr/>
              <a:t>‹#›</a:t>
            </a:fld>
            <a:endParaRPr lang="en-US"/>
          </a:p>
        </p:txBody>
      </p:sp>
      <p:sp>
        <p:nvSpPr>
          <p:cNvPr id="16" name="Rectangle 15"/>
          <p:cNvSpPr/>
          <p:nvPr/>
        </p:nvSpPr>
        <p:spPr>
          <a:xfrm>
            <a:off x="93339" y="535876"/>
            <a:ext cx="48609" cy="288036"/>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50294" y="535876"/>
            <a:ext cx="29166" cy="288036"/>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30037" y="535876"/>
            <a:ext cx="9722" cy="288036"/>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535876"/>
            <a:ext cx="9722" cy="288036"/>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59234" y="535876"/>
            <a:ext cx="29166" cy="288036"/>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201306" y="535876"/>
            <a:ext cx="29166" cy="288036"/>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41007" y="535876"/>
            <a:ext cx="9722" cy="288036"/>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71044" y="535876"/>
            <a:ext cx="9722" cy="288036"/>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96323" y="535876"/>
            <a:ext cx="38887" cy="288036"/>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72187" y="403250"/>
            <a:ext cx="8263573" cy="72009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9141" y="215027"/>
            <a:ext cx="8749665" cy="915114"/>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729141" y="1130141"/>
            <a:ext cx="2673509" cy="360045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45694" y="1130141"/>
            <a:ext cx="5833110" cy="360045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396820D-9547-47D0-BD8E-96F18925F9E6}" type="datetimeFigureOut">
              <a:rPr lang="en-US" smtClean="0"/>
              <a:pPr/>
              <a:t>3/13/2018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77BC0A2-838A-4CA3-8E5F-61702D468D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91290" y="0"/>
            <a:ext cx="9332976" cy="1478954"/>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86149" y="1484460"/>
            <a:ext cx="9337635"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9070959" y="942411"/>
            <a:ext cx="104551" cy="136584"/>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72185" y="347488"/>
            <a:ext cx="7291388" cy="552627"/>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91290" y="1491355"/>
            <a:ext cx="9332976" cy="3906113"/>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72185" y="905738"/>
            <a:ext cx="7291388" cy="540068"/>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9232990" y="1062426"/>
            <a:ext cx="104551" cy="136584"/>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864175" y="1143667"/>
            <a:ext cx="104551" cy="136584"/>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886310" y="43707"/>
            <a:ext cx="2268432" cy="287536"/>
          </a:xfrm>
        </p:spPr>
        <p:txBody>
          <a:bodyPr/>
          <a:lstStyle>
            <a:extLst/>
          </a:lstStyle>
          <a:p>
            <a:fld id="{7396820D-9547-47D0-BD8E-96F18925F9E6}" type="datetimeFigureOut">
              <a:rPr lang="en-US" smtClean="0"/>
              <a:pPr/>
              <a:t>3/13/2018</a:t>
            </a:fld>
            <a:endParaRPr lang="en-US"/>
          </a:p>
        </p:txBody>
      </p:sp>
      <p:sp>
        <p:nvSpPr>
          <p:cNvPr id="6" name="Footer Placeholder 5"/>
          <p:cNvSpPr>
            <a:spLocks noGrp="1"/>
          </p:cNvSpPr>
          <p:nvPr>
            <p:ph type="ftr" sz="quarter" idx="11"/>
          </p:nvPr>
        </p:nvSpPr>
        <p:spPr>
          <a:xfrm>
            <a:off x="972185" y="43707"/>
            <a:ext cx="5914125" cy="287536"/>
          </a:xfrm>
        </p:spPr>
        <p:txBody>
          <a:bodyPr/>
          <a:lstStyle>
            <a:extLst/>
          </a:lstStyle>
          <a:p>
            <a:endParaRPr lang="en-US"/>
          </a:p>
        </p:txBody>
      </p:sp>
      <p:sp>
        <p:nvSpPr>
          <p:cNvPr id="7" name="Slide Number Placeholder 6"/>
          <p:cNvSpPr>
            <a:spLocks noGrp="1"/>
          </p:cNvSpPr>
          <p:nvPr>
            <p:ph type="sldNum" sz="quarter" idx="12"/>
          </p:nvPr>
        </p:nvSpPr>
        <p:spPr>
          <a:xfrm>
            <a:off x="9154744" y="43707"/>
            <a:ext cx="486093" cy="287536"/>
          </a:xfrm>
        </p:spPr>
        <p:txBody>
          <a:bodyPr/>
          <a:lstStyle>
            <a:extLst/>
          </a:lstStyle>
          <a:p>
            <a:fld id="{477BC0A2-838A-4CA3-8E5F-61702D468D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88874" cy="5397884"/>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71426" y="3974825"/>
            <a:ext cx="77775" cy="133216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71426" y="3777497"/>
            <a:ext cx="77775" cy="180023"/>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71426" y="3652177"/>
            <a:ext cx="77775" cy="108014"/>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71426" y="3577265"/>
            <a:ext cx="77775" cy="5760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29120" y="535876"/>
            <a:ext cx="48609" cy="288036"/>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86077" y="535876"/>
            <a:ext cx="29166" cy="288036"/>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65820" y="535876"/>
            <a:ext cx="9722" cy="288036"/>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35782" y="535876"/>
            <a:ext cx="9722" cy="288036"/>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72187" y="403250"/>
            <a:ext cx="8263573" cy="72009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72187" y="1404554"/>
            <a:ext cx="8263573" cy="360045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886310" y="5053134"/>
            <a:ext cx="2268432" cy="287536"/>
          </a:xfrm>
          <a:prstGeom prst="rect">
            <a:avLst/>
          </a:prstGeom>
        </p:spPr>
        <p:txBody>
          <a:bodyPr vert="horz" anchor="b"/>
          <a:lstStyle>
            <a:lvl1pPr algn="l" eaLnBrk="1" latinLnBrk="0" hangingPunct="1">
              <a:defRPr kumimoji="0" sz="1100">
                <a:solidFill>
                  <a:schemeClr val="tx2"/>
                </a:solidFill>
              </a:defRPr>
            </a:lvl1pPr>
            <a:extLst/>
          </a:lstStyle>
          <a:p>
            <a:fld id="{7396820D-9547-47D0-BD8E-96F18925F9E6}" type="datetimeFigureOut">
              <a:rPr lang="en-US" smtClean="0"/>
              <a:pPr/>
              <a:t>3/13/2018</a:t>
            </a:fld>
            <a:endParaRPr lang="en-US"/>
          </a:p>
        </p:txBody>
      </p:sp>
      <p:sp>
        <p:nvSpPr>
          <p:cNvPr id="3" name="Footer Placeholder 2"/>
          <p:cNvSpPr>
            <a:spLocks noGrp="1"/>
          </p:cNvSpPr>
          <p:nvPr>
            <p:ph type="ftr" sz="quarter" idx="3"/>
          </p:nvPr>
        </p:nvSpPr>
        <p:spPr>
          <a:xfrm>
            <a:off x="972185" y="5053134"/>
            <a:ext cx="5914125" cy="287536"/>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9154744" y="5053134"/>
            <a:ext cx="486093" cy="287536"/>
          </a:xfrm>
          <a:prstGeom prst="rect">
            <a:avLst/>
          </a:prstGeom>
        </p:spPr>
        <p:txBody>
          <a:bodyPr vert="horz" anchor="b"/>
          <a:lstStyle>
            <a:lvl1pPr algn="l" eaLnBrk="1" latinLnBrk="0" hangingPunct="1">
              <a:defRPr kumimoji="0" sz="1200">
                <a:solidFill>
                  <a:schemeClr val="tx2"/>
                </a:solidFill>
              </a:defRPr>
            </a:lvl1pPr>
            <a:extLst/>
          </a:lstStyle>
          <a:p>
            <a:fld id="{477BC0A2-838A-4CA3-8E5F-61702D468D5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46854" y="827585"/>
            <a:ext cx="9174996" cy="18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24061" y="1223904"/>
            <a:ext cx="9235758" cy="3564196"/>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886310" y="60008"/>
            <a:ext cx="2673509" cy="227528"/>
          </a:xfrm>
          <a:prstGeom prst="rect">
            <a:avLst/>
          </a:prstGeom>
        </p:spPr>
        <p:txBody>
          <a:bodyPr vert="horz"/>
          <a:lstStyle>
            <a:lvl1pPr algn="l" eaLnBrk="1" latinLnBrk="0" hangingPunct="1">
              <a:defRPr kumimoji="0" sz="1200">
                <a:solidFill>
                  <a:schemeClr val="accent1">
                    <a:shade val="75000"/>
                  </a:schemeClr>
                </a:solidFill>
              </a:defRPr>
            </a:lvl1pPr>
          </a:lstStyle>
          <a:p>
            <a:fld id="{7396820D-9547-47D0-BD8E-96F18925F9E6}" type="datetimeFigureOut">
              <a:rPr lang="en-US" smtClean="0"/>
              <a:pPr/>
              <a:t>3/13/2018</a:t>
            </a:fld>
            <a:endParaRPr lang="en-US"/>
          </a:p>
        </p:txBody>
      </p:sp>
      <p:sp>
        <p:nvSpPr>
          <p:cNvPr id="28" name="Footer Placeholder 27"/>
          <p:cNvSpPr>
            <a:spLocks noGrp="1"/>
          </p:cNvSpPr>
          <p:nvPr>
            <p:ph type="ftr" sz="quarter" idx="3"/>
          </p:nvPr>
        </p:nvSpPr>
        <p:spPr>
          <a:xfrm>
            <a:off x="3321632" y="60008"/>
            <a:ext cx="3564678" cy="227528"/>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749665" y="5100640"/>
            <a:ext cx="810154" cy="192524"/>
          </a:xfrm>
          <a:prstGeom prst="rect">
            <a:avLst/>
          </a:prstGeom>
        </p:spPr>
        <p:txBody>
          <a:bodyPr vert="horz"/>
          <a:lstStyle>
            <a:lvl1pPr algn="r" eaLnBrk="1" latinLnBrk="0" hangingPunct="1">
              <a:defRPr kumimoji="0" sz="1200">
                <a:solidFill>
                  <a:schemeClr val="accent1">
                    <a:shade val="75000"/>
                  </a:schemeClr>
                </a:solidFill>
              </a:defRPr>
            </a:lvl1pPr>
          </a:lstStyle>
          <a:p>
            <a:fld id="{477BC0A2-838A-4CA3-8E5F-61702D468D5D}" type="slidenum">
              <a:rPr lang="en-US" smtClean="0"/>
              <a:pPr/>
              <a:t>‹#›</a:t>
            </a:fld>
            <a:endParaRPr lang="en-US"/>
          </a:p>
        </p:txBody>
      </p:sp>
      <p:sp>
        <p:nvSpPr>
          <p:cNvPr id="10" name="Title Placeholder 9"/>
          <p:cNvSpPr>
            <a:spLocks noGrp="1"/>
          </p:cNvSpPr>
          <p:nvPr>
            <p:ph type="title"/>
          </p:nvPr>
        </p:nvSpPr>
        <p:spPr>
          <a:xfrm>
            <a:off x="324061" y="360047"/>
            <a:ext cx="9235758" cy="660083"/>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46854" y="827585"/>
            <a:ext cx="9174996" cy="18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46854" y="833166"/>
            <a:ext cx="9174996" cy="18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6095" y="216279"/>
            <a:ext cx="8749665" cy="90011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86095" y="1260159"/>
            <a:ext cx="8749665" cy="35641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86092" y="5005628"/>
            <a:ext cx="2268432" cy="287536"/>
          </a:xfrm>
          <a:prstGeom prst="rect">
            <a:avLst/>
          </a:prstGeom>
        </p:spPr>
        <p:txBody>
          <a:bodyPr vert="horz" lIns="91440" tIns="45720" rIns="91440" bIns="45720" rtlCol="0" anchor="ctr"/>
          <a:lstStyle>
            <a:lvl1pPr algn="l">
              <a:defRPr sz="1200">
                <a:solidFill>
                  <a:schemeClr val="tx1">
                    <a:tint val="75000"/>
                  </a:schemeClr>
                </a:solidFill>
              </a:defRPr>
            </a:lvl1pPr>
          </a:lstStyle>
          <a:p>
            <a:fld id="{7396820D-9547-47D0-BD8E-96F18925F9E6}" type="datetimeFigureOut">
              <a:rPr lang="en-US" smtClean="0"/>
              <a:pPr/>
              <a:t>3/13/2018</a:t>
            </a:fld>
            <a:endParaRPr lang="en-US"/>
          </a:p>
        </p:txBody>
      </p:sp>
      <p:sp>
        <p:nvSpPr>
          <p:cNvPr id="5" name="Footer Placeholder 4"/>
          <p:cNvSpPr>
            <a:spLocks noGrp="1"/>
          </p:cNvSpPr>
          <p:nvPr>
            <p:ph type="ftr" sz="quarter" idx="3"/>
          </p:nvPr>
        </p:nvSpPr>
        <p:spPr>
          <a:xfrm>
            <a:off x="3321632" y="5005628"/>
            <a:ext cx="3078586" cy="287536"/>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67326" y="5005628"/>
            <a:ext cx="2268432" cy="287536"/>
          </a:xfrm>
          <a:prstGeom prst="rect">
            <a:avLst/>
          </a:prstGeom>
        </p:spPr>
        <p:txBody>
          <a:bodyPr vert="horz" lIns="91440" tIns="45720" rIns="91440" bIns="45720" rtlCol="0" anchor="ctr"/>
          <a:lstStyle>
            <a:lvl1pPr algn="r">
              <a:defRPr sz="1200">
                <a:solidFill>
                  <a:schemeClr val="tx1">
                    <a:tint val="75000"/>
                  </a:schemeClr>
                </a:solidFill>
              </a:defRPr>
            </a:lvl1pPr>
          </a:lstStyle>
          <a:p>
            <a:fld id="{477BC0A2-838A-4CA3-8E5F-61702D468D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74993" y="115830"/>
            <a:ext cx="9367643" cy="517024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377262" y="5040630"/>
            <a:ext cx="4478456" cy="216027"/>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914126" y="5040630"/>
            <a:ext cx="3192007" cy="216027"/>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396820D-9547-47D0-BD8E-96F18925F9E6}" type="datetimeFigureOut">
              <a:rPr lang="en-US" smtClean="0"/>
              <a:pPr/>
              <a:t>3/13/2018</a:t>
            </a:fld>
            <a:endParaRPr lang="en-US"/>
          </a:p>
        </p:txBody>
      </p:sp>
      <p:sp>
        <p:nvSpPr>
          <p:cNvPr id="23" name="Slide Number Placeholder 22"/>
          <p:cNvSpPr>
            <a:spLocks noGrp="1"/>
          </p:cNvSpPr>
          <p:nvPr>
            <p:ph type="sldNum" sz="quarter" idx="4"/>
          </p:nvPr>
        </p:nvSpPr>
        <p:spPr>
          <a:xfrm>
            <a:off x="9184886" y="5130222"/>
            <a:ext cx="493628" cy="216027"/>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477BC0A2-838A-4CA3-8E5F-61702D468D5D}" type="slidenum">
              <a:rPr lang="en-US" smtClean="0"/>
              <a:pPr/>
              <a:t>‹#›</a:t>
            </a:fld>
            <a:endParaRPr lang="en-US"/>
          </a:p>
        </p:txBody>
      </p:sp>
      <p:sp>
        <p:nvSpPr>
          <p:cNvPr id="22" name="Title Placeholder 21"/>
          <p:cNvSpPr>
            <a:spLocks noGrp="1"/>
          </p:cNvSpPr>
          <p:nvPr>
            <p:ph type="title"/>
          </p:nvPr>
        </p:nvSpPr>
        <p:spPr>
          <a:xfrm>
            <a:off x="486093" y="199659"/>
            <a:ext cx="8749665" cy="900113"/>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86093" y="1296411"/>
            <a:ext cx="8749665" cy="3564446"/>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 Id="rId5" Type="http://schemas.openxmlformats.org/officeDocument/2006/relationships/image" Target="../media/image8.png"/><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9.xml"/></Relationships>
</file>

<file path=ppt/slides/_rels/slide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6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6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7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7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7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7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9.xml"/></Relationships>
</file>

<file path=ppt/slides/_rels/slide7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9.xml"/></Relationships>
</file>

<file path=ppt/slides/_rels/slide7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9.xml"/></Relationships>
</file>

<file path=ppt/slides/_rels/slide7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9.xml"/></Relationships>
</file>

<file path=ppt/slides/_rels/slide8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9.xml"/></Relationships>
</file>

<file path=ppt/slides/_rels/slide8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9.xml"/></Relationships>
</file>

<file path=ppt/slides/_rels/slide8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9.xml"/></Relationships>
</file>

<file path=ppt/slides/_rels/slide8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9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146281" y="3914785"/>
            <a:ext cx="6786610" cy="1071569"/>
          </a:xfrm>
        </p:spPr>
        <p:txBody>
          <a:bodyPr>
            <a:normAutofit fontScale="77500" lnSpcReduction="20000"/>
          </a:bodyPr>
          <a:lstStyle/>
          <a:p>
            <a:endParaRPr lang="en-US" sz="4800" dirty="0" smtClean="0">
              <a:solidFill>
                <a:schemeClr val="tx1"/>
              </a:solidFill>
              <a:latin typeface="Arial Black" pitchFamily="34" charset="0"/>
            </a:endParaRPr>
          </a:p>
          <a:p>
            <a:r>
              <a:rPr lang="en-US" sz="4800" dirty="0" smtClean="0">
                <a:solidFill>
                  <a:schemeClr val="accent2">
                    <a:lumMod val="75000"/>
                  </a:schemeClr>
                </a:solidFill>
                <a:latin typeface="Arial Black" pitchFamily="34" charset="0"/>
              </a:rPr>
              <a:t>     BY : SH.SIHOMBING</a:t>
            </a:r>
            <a:r>
              <a:rPr lang="en-US" sz="4400" dirty="0" smtClean="0">
                <a:solidFill>
                  <a:schemeClr val="tx1"/>
                </a:solidFill>
                <a:latin typeface="Arial Black" pitchFamily="34" charset="0"/>
              </a:rPr>
              <a:t>.</a:t>
            </a:r>
            <a:endParaRPr lang="en-US" sz="4400" dirty="0">
              <a:solidFill>
                <a:schemeClr val="tx1"/>
              </a:solidFill>
              <a:latin typeface="Arial Black" pitchFamily="34" charset="0"/>
            </a:endParaRPr>
          </a:p>
        </p:txBody>
      </p:sp>
      <p:sp>
        <p:nvSpPr>
          <p:cNvPr id="1027" name="WordArt 3"/>
          <p:cNvSpPr>
            <a:spLocks noChangeArrowheads="1" noChangeShapeType="1" noTextEdit="1"/>
          </p:cNvSpPr>
          <p:nvPr/>
        </p:nvSpPr>
        <p:spPr bwMode="auto">
          <a:xfrm>
            <a:off x="503210" y="414322"/>
            <a:ext cx="9001187" cy="1158892"/>
          </a:xfrm>
          <a:prstGeom prst="rect">
            <a:avLst/>
          </a:prstGeom>
        </p:spPr>
        <p:txBody>
          <a:bodyPr wrap="none" fromWordArt="1">
            <a:prstTxWarp prst="textFadeUp">
              <a:avLst>
                <a:gd name="adj" fmla="val 9991"/>
              </a:avLst>
            </a:prstTxWarp>
          </a:bodyPr>
          <a:lstStyle/>
          <a:p>
            <a:pPr algn="ctr" rtl="0"/>
            <a:r>
              <a:rPr lang="en-US" sz="3600" kern="10" spc="0" dirty="0" smtClean="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MANAJEMEN KEUANGAN</a:t>
            </a:r>
            <a:endParaRPr lang="en-US" sz="3600" kern="10" spc="0" dirty="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endParaRPr>
          </a:p>
        </p:txBody>
      </p:sp>
      <p:sp>
        <p:nvSpPr>
          <p:cNvPr id="1028" name="WordArt 4"/>
          <p:cNvSpPr>
            <a:spLocks noChangeArrowheads="1" noChangeShapeType="1" noTextEdit="1"/>
          </p:cNvSpPr>
          <p:nvPr/>
        </p:nvSpPr>
        <p:spPr bwMode="auto">
          <a:xfrm>
            <a:off x="1098298" y="2101062"/>
            <a:ext cx="7858180" cy="1285875"/>
          </a:xfrm>
          <a:prstGeom prst="rect">
            <a:avLst/>
          </a:prstGeom>
        </p:spPr>
        <p:txBody>
          <a:bodyPr wrap="none" fromWordArt="1">
            <a:prstTxWarp prst="textSlantUp">
              <a:avLst>
                <a:gd name="adj" fmla="val 31315"/>
              </a:avLst>
            </a:prstTxWarp>
          </a:bodyPr>
          <a:lstStyle/>
          <a:p>
            <a:pPr algn="ctr" rtl="0"/>
            <a:r>
              <a:rPr lang="en-US" sz="3600" kern="10" spc="0" dirty="0" smtClean="0">
                <a:ln w="9525">
                  <a:solidFill>
                    <a:srgbClr val="CC99FF"/>
                  </a:solidFill>
                  <a:round/>
                  <a:headEnd/>
                  <a:tailEnd/>
                </a:ln>
                <a:solidFill>
                  <a:srgbClr val="00B0F0"/>
                </a:solidFill>
                <a:effectLst>
                  <a:outerShdw dist="53882" dir="2700000" algn="ctr" rotWithShape="0">
                    <a:srgbClr val="9999FF">
                      <a:alpha val="80000"/>
                    </a:srgbClr>
                  </a:outerShdw>
                </a:effectLst>
                <a:latin typeface="Impact"/>
              </a:rPr>
              <a:t>FINANCIAL MANAGEMENT</a:t>
            </a:r>
            <a:endParaRPr lang="en-US" sz="3600" kern="10" spc="0" dirty="0">
              <a:ln w="9525">
                <a:solidFill>
                  <a:srgbClr val="CC99FF"/>
                </a:solidFill>
                <a:round/>
                <a:headEnd/>
                <a:tailEnd/>
              </a:ln>
              <a:solidFill>
                <a:srgbClr val="00B0F0"/>
              </a:solidFill>
              <a:effectLst>
                <a:outerShdw dist="53882" dir="2700000" algn="ctr" rotWithShape="0">
                  <a:srgbClr val="9999FF">
                    <a:alpha val="80000"/>
                  </a:srgbClr>
                </a:outerShdw>
              </a:effectLst>
              <a:latin typeface="Impact"/>
            </a:endParaRPr>
          </a:p>
        </p:txBody>
      </p:sp>
    </p:spTree>
  </p:cSld>
  <p:clrMapOvr>
    <a:masterClrMapping/>
  </p:clrMapOvr>
  <p:transition>
    <p:comb/>
    <p:sndAc>
      <p:stSnd>
        <p:snd r:embed="rId3"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1628766"/>
          </a:xfrm>
        </p:spPr>
        <p:txBody>
          <a:bodyPr>
            <a:normAutofit/>
          </a:bodyPr>
          <a:lstStyle/>
          <a:p>
            <a:pPr algn="l"/>
            <a:r>
              <a:rPr lang="en-US" sz="2400" dirty="0" smtClean="0"/>
              <a:t>4.DEVISI PERENCANAAN KEUANGAN JANGKA PENDEK      BERTANGGUNG </a:t>
            </a:r>
            <a:br>
              <a:rPr lang="en-US" sz="2400" dirty="0" smtClean="0"/>
            </a:br>
            <a:r>
              <a:rPr lang="en-US" sz="2400" dirty="0" smtClean="0"/>
              <a:t>                                           JAWAB TERHADAP PEMENUHAN KEBUTUHAN DANA         </a:t>
            </a:r>
            <a:br>
              <a:rPr lang="en-US" sz="2400" dirty="0" smtClean="0"/>
            </a:br>
            <a:r>
              <a:rPr lang="en-US" sz="2400" dirty="0" smtClean="0"/>
              <a:t>                                           JANGKA PENDEK,SERTA INVESTASI JANGKA PENDEK </a:t>
            </a:r>
            <a:br>
              <a:rPr lang="en-US" sz="2400" dirty="0" smtClean="0"/>
            </a:br>
            <a:r>
              <a:rPr lang="en-US" sz="2400" dirty="0" smtClean="0"/>
              <a:t>                                           PADA SURAT BERHARGA(MARKETABLE SECURITIES)</a:t>
            </a:r>
            <a:endParaRPr lang="en-US" sz="2400" dirty="0"/>
          </a:p>
        </p:txBody>
      </p:sp>
      <p:sp>
        <p:nvSpPr>
          <p:cNvPr id="3" name="Content Placeholder 2"/>
          <p:cNvSpPr>
            <a:spLocks noGrp="1"/>
          </p:cNvSpPr>
          <p:nvPr>
            <p:ph idx="1"/>
          </p:nvPr>
        </p:nvSpPr>
        <p:spPr>
          <a:xfrm>
            <a:off x="0" y="1700205"/>
            <a:ext cx="9721850" cy="3700469"/>
          </a:xfrm>
        </p:spPr>
        <p:txBody>
          <a:bodyPr>
            <a:normAutofit/>
          </a:bodyPr>
          <a:lstStyle/>
          <a:p>
            <a:pPr>
              <a:buNone/>
            </a:pPr>
            <a:r>
              <a:rPr lang="en-US" sz="2400" dirty="0" smtClean="0"/>
              <a:t>5.DEVISI KREDIT     MENENTUKAN KREDIT YANG AKAN DIBERIKAN KEPADA </a:t>
            </a:r>
          </a:p>
          <a:p>
            <a:pPr>
              <a:buNone/>
            </a:pPr>
            <a:r>
              <a:rPr lang="en-US" sz="2400" dirty="0" smtClean="0"/>
              <a:t>                                        LANGGANAN DAN BERTANGGUNG JAWAB UNTUK </a:t>
            </a:r>
          </a:p>
          <a:p>
            <a:pPr>
              <a:buNone/>
            </a:pPr>
            <a:r>
              <a:rPr lang="en-US" sz="2400" dirty="0" smtClean="0"/>
              <a:t>                                        NEGOSIASI DENGAN KREDITOR(LEMBAGA KEUANGAN)</a:t>
            </a:r>
          </a:p>
          <a:p>
            <a:pPr>
              <a:buNone/>
            </a:pPr>
            <a:endParaRPr lang="en-US" sz="2400" dirty="0" smtClean="0"/>
          </a:p>
          <a:p>
            <a:pPr>
              <a:buNone/>
            </a:pPr>
            <a:r>
              <a:rPr lang="en-US" sz="2400" dirty="0" smtClean="0"/>
              <a:t>6.DEVISI HUBUNGAN MASYARAKAT     BERTANGGUNG JAWAB TERHADAP </a:t>
            </a:r>
          </a:p>
          <a:p>
            <a:pPr>
              <a:buNone/>
            </a:pPr>
            <a:r>
              <a:rPr lang="en-US" sz="2400" dirty="0" smtClean="0"/>
              <a:t>                                        PEMBENTUKAN IMAGE/KOMUNIKASI ANTARA </a:t>
            </a:r>
          </a:p>
          <a:p>
            <a:pPr>
              <a:buNone/>
            </a:pPr>
            <a:r>
              <a:rPr lang="en-US" sz="2400" dirty="0" smtClean="0"/>
              <a:t>                                        PERUSAHAAN,PEMEGANG SAHAM,PARA INVESTOR  </a:t>
            </a:r>
          </a:p>
          <a:p>
            <a:pPr>
              <a:buNone/>
            </a:pPr>
            <a:r>
              <a:rPr lang="en-US" sz="2400" dirty="0" smtClean="0"/>
              <a:t>                                        DAN MASYARAKAT KEUANGAN SECARA UMUM</a:t>
            </a:r>
            <a:endParaRPr lang="en-US" sz="2400" dirty="0"/>
          </a:p>
        </p:txBody>
      </p:sp>
      <p:cxnSp>
        <p:nvCxnSpPr>
          <p:cNvPr id="5" name="Straight Arrow Connector 4"/>
          <p:cNvCxnSpPr/>
          <p:nvPr/>
        </p:nvCxnSpPr>
        <p:spPr>
          <a:xfrm>
            <a:off x="6789751" y="271446"/>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074843" y="1914519"/>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432297" y="3698883"/>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85758"/>
          </a:xfrm>
        </p:spPr>
        <p:txBody>
          <a:bodyPr>
            <a:noAutofit/>
          </a:bodyPr>
          <a:lstStyle/>
          <a:p>
            <a:pPr algn="l"/>
            <a:r>
              <a:rPr lang="en-US" sz="2800" b="1" dirty="0" smtClean="0"/>
              <a:t>H.TANGGUNG JAWAB STAF KEUANGAN</a:t>
            </a:r>
            <a:endParaRPr lang="en-US" sz="2800" b="1" dirty="0"/>
          </a:p>
        </p:txBody>
      </p:sp>
      <p:sp>
        <p:nvSpPr>
          <p:cNvPr id="3" name="Content Placeholder 2"/>
          <p:cNvSpPr>
            <a:spLocks noGrp="1"/>
          </p:cNvSpPr>
          <p:nvPr>
            <p:ph idx="1"/>
          </p:nvPr>
        </p:nvSpPr>
        <p:spPr>
          <a:xfrm>
            <a:off x="0" y="485759"/>
            <a:ext cx="9721850" cy="4914916"/>
          </a:xfrm>
        </p:spPr>
        <p:txBody>
          <a:bodyPr>
            <a:normAutofit fontScale="92500"/>
          </a:bodyPr>
          <a:lstStyle/>
          <a:p>
            <a:pPr>
              <a:buNone/>
            </a:pPr>
            <a:r>
              <a:rPr lang="en-US" sz="2000" dirty="0" smtClean="0"/>
              <a:t>TUGAS STAF KEUANGAN ADALAH MENDAPATKAN DAN MENGOPERASIKAN  SUMBER-</a:t>
            </a:r>
          </a:p>
          <a:p>
            <a:pPr>
              <a:buNone/>
            </a:pPr>
            <a:r>
              <a:rPr lang="en-US" sz="2000" dirty="0" smtClean="0"/>
              <a:t>SUMBER DAYA SEHINGGA DAPAT MEMAKSIMALKAN NILAI PERUSAHAAN DENGAN</a:t>
            </a:r>
          </a:p>
          <a:p>
            <a:pPr>
              <a:buNone/>
            </a:pPr>
            <a:r>
              <a:rPr lang="en-US" sz="2000" dirty="0" smtClean="0"/>
              <a:t> BERBAGAI AKTIVITAS, YAITU:</a:t>
            </a:r>
          </a:p>
          <a:p>
            <a:pPr>
              <a:buNone/>
            </a:pPr>
            <a:r>
              <a:rPr lang="en-US" sz="2000" dirty="0" smtClean="0"/>
              <a:t>1.PERAMALAN DAN PERENCANAAN:MENGKOORDINASI PROSES PERENCANAAN YANG AKAN</a:t>
            </a:r>
          </a:p>
          <a:p>
            <a:pPr>
              <a:buNone/>
            </a:pPr>
            <a:r>
              <a:rPr lang="en-US" sz="2000" dirty="0" smtClean="0"/>
              <a:t>    MEMBENTUK MASA DEPAN PERUSAHAAN.</a:t>
            </a:r>
          </a:p>
          <a:p>
            <a:pPr>
              <a:buNone/>
            </a:pPr>
            <a:r>
              <a:rPr lang="en-US" sz="2000" dirty="0" smtClean="0"/>
              <a:t>2.KEPUTUSAN INVESTASI DAN PENDANAAN:MEMBANTU MENENTUKAN TINGKAT </a:t>
            </a:r>
          </a:p>
          <a:p>
            <a:pPr>
              <a:buNone/>
            </a:pPr>
            <a:r>
              <a:rPr lang="en-US" sz="2000" dirty="0" smtClean="0"/>
              <a:t>    PENJUALAN YANG OPTIMAL, MEMUTUSKAN ASET SPESIFIK YANG HARUS DIPEROLEH,</a:t>
            </a:r>
          </a:p>
          <a:p>
            <a:pPr>
              <a:buNone/>
            </a:pPr>
            <a:r>
              <a:rPr lang="en-US" sz="2000" dirty="0" smtClean="0"/>
              <a:t>    DAN MEMILIH CARA TERBAIK UNTUK MENDANAI ASET.</a:t>
            </a:r>
          </a:p>
          <a:p>
            <a:pPr>
              <a:buNone/>
            </a:pPr>
            <a:r>
              <a:rPr lang="en-US" sz="2000" dirty="0" smtClean="0"/>
              <a:t>3.KOORDINASI DAN KONTROL:BERINTERAKSI DENGAN KARYAWAN LAIN UNTUK MEMASTIKAN</a:t>
            </a:r>
          </a:p>
          <a:p>
            <a:pPr>
              <a:buNone/>
            </a:pPr>
            <a:r>
              <a:rPr lang="en-US" sz="2000" dirty="0" smtClean="0"/>
              <a:t>    BAHWA PERUSAHAAN TELAH BEROPERASI SEEFISIEN MUNGKIN.</a:t>
            </a:r>
          </a:p>
          <a:p>
            <a:pPr>
              <a:buNone/>
            </a:pPr>
            <a:r>
              <a:rPr lang="en-US" sz="2000" dirty="0" smtClean="0"/>
              <a:t>4.BERINTERAKSI DENGAN PASAR KEUANGAN:UNTUK MENDAPATKAN ATAU MENANAMKAN </a:t>
            </a:r>
          </a:p>
          <a:p>
            <a:pPr>
              <a:buNone/>
            </a:pPr>
            <a:r>
              <a:rPr lang="en-US" sz="2000" dirty="0" smtClean="0"/>
              <a:t>    DANA PERUSAHAAN.</a:t>
            </a:r>
          </a:p>
          <a:p>
            <a:pPr>
              <a:buNone/>
            </a:pPr>
            <a:r>
              <a:rPr lang="en-US" sz="2000" dirty="0" smtClean="0"/>
              <a:t>5.MANAJEMEN RESIKO:BERTANGGUNG JAWAB UNTUK PROGRAM MANAJEMEN RESIKO </a:t>
            </a:r>
          </a:p>
          <a:p>
            <a:pPr>
              <a:buNone/>
            </a:pPr>
            <a:r>
              <a:rPr lang="en-US" sz="2000" dirty="0" smtClean="0"/>
              <a:t>    SECARA KESELURUHAN. </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14320"/>
          </a:xfrm>
        </p:spPr>
        <p:txBody>
          <a:bodyPr>
            <a:noAutofit/>
          </a:bodyPr>
          <a:lstStyle/>
          <a:p>
            <a:pPr algn="l"/>
            <a:r>
              <a:rPr lang="en-US" sz="2400" dirty="0" smtClean="0">
                <a:latin typeface="Algerian" pitchFamily="82" charset="0"/>
              </a:rPr>
              <a:t>I.MANAJEMEN KEUANGAN KELUARGA</a:t>
            </a:r>
            <a:endParaRPr lang="en-US" sz="2400" dirty="0">
              <a:latin typeface="Algerian" pitchFamily="82" charset="0"/>
            </a:endParaRPr>
          </a:p>
        </p:txBody>
      </p:sp>
      <p:sp>
        <p:nvSpPr>
          <p:cNvPr id="3" name="Content Placeholder 2"/>
          <p:cNvSpPr>
            <a:spLocks noGrp="1"/>
          </p:cNvSpPr>
          <p:nvPr>
            <p:ph idx="1"/>
          </p:nvPr>
        </p:nvSpPr>
        <p:spPr>
          <a:xfrm>
            <a:off x="0" y="485759"/>
            <a:ext cx="9721850" cy="4914916"/>
          </a:xfrm>
        </p:spPr>
        <p:txBody>
          <a:bodyPr>
            <a:normAutofit/>
          </a:bodyPr>
          <a:lstStyle/>
          <a:p>
            <a:pPr>
              <a:buNone/>
            </a:pPr>
            <a:endParaRPr lang="en-US" sz="2400" dirty="0"/>
          </a:p>
        </p:txBody>
      </p:sp>
      <p:sp>
        <p:nvSpPr>
          <p:cNvPr id="5" name="Rectangle 4"/>
          <p:cNvSpPr/>
          <p:nvPr/>
        </p:nvSpPr>
        <p:spPr>
          <a:xfrm>
            <a:off x="2503473" y="1628767"/>
            <a:ext cx="1428760"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PENDAPATAN</a:t>
            </a:r>
            <a:endParaRPr lang="en-US" dirty="0">
              <a:solidFill>
                <a:schemeClr val="tx1"/>
              </a:solidFill>
            </a:endParaRPr>
          </a:p>
        </p:txBody>
      </p:sp>
      <p:sp>
        <p:nvSpPr>
          <p:cNvPr id="6" name="Rectangle 5"/>
          <p:cNvSpPr/>
          <p:nvPr/>
        </p:nvSpPr>
        <p:spPr>
          <a:xfrm>
            <a:off x="6432562" y="1628767"/>
            <a:ext cx="1643075"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PENGELUARAN</a:t>
            </a:r>
            <a:endParaRPr lang="en-US" b="1" dirty="0">
              <a:solidFill>
                <a:schemeClr val="tx1"/>
              </a:solidFill>
            </a:endParaRPr>
          </a:p>
        </p:txBody>
      </p:sp>
      <p:sp>
        <p:nvSpPr>
          <p:cNvPr id="7" name="Rectangle 6"/>
          <p:cNvSpPr/>
          <p:nvPr/>
        </p:nvSpPr>
        <p:spPr>
          <a:xfrm>
            <a:off x="717521" y="2271709"/>
            <a:ext cx="914400" cy="5715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HASIL</a:t>
            </a:r>
          </a:p>
          <a:p>
            <a:pPr algn="ctr"/>
            <a:r>
              <a:rPr lang="en-US" sz="1200" b="1" dirty="0" smtClean="0">
                <a:solidFill>
                  <a:schemeClr val="tx1"/>
                </a:solidFill>
              </a:rPr>
              <a:t>INVESTASI</a:t>
            </a:r>
            <a:endParaRPr lang="en-US" sz="1200" b="1" dirty="0">
              <a:solidFill>
                <a:schemeClr val="tx1"/>
              </a:solidFill>
            </a:endParaRPr>
          </a:p>
        </p:txBody>
      </p:sp>
      <p:sp>
        <p:nvSpPr>
          <p:cNvPr id="8" name="Rectangle 7"/>
          <p:cNvSpPr/>
          <p:nvPr/>
        </p:nvSpPr>
        <p:spPr>
          <a:xfrm>
            <a:off x="4503735" y="771511"/>
            <a:ext cx="914400"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UANG</a:t>
            </a:r>
          </a:p>
          <a:p>
            <a:r>
              <a:rPr lang="en-US" b="1" dirty="0" smtClean="0">
                <a:solidFill>
                  <a:schemeClr val="tx1"/>
                </a:solidFill>
              </a:rPr>
              <a:t>TUNAI</a:t>
            </a:r>
            <a:endParaRPr lang="en-US" b="1" dirty="0">
              <a:solidFill>
                <a:schemeClr val="tx1"/>
              </a:solidFill>
            </a:endParaRPr>
          </a:p>
        </p:txBody>
      </p:sp>
      <p:sp>
        <p:nvSpPr>
          <p:cNvPr id="9" name="Rectangle 8"/>
          <p:cNvSpPr/>
          <p:nvPr/>
        </p:nvSpPr>
        <p:spPr>
          <a:xfrm>
            <a:off x="788961" y="842949"/>
            <a:ext cx="714379"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GAJI</a:t>
            </a:r>
            <a:endParaRPr lang="en-US" b="1" dirty="0">
              <a:solidFill>
                <a:schemeClr val="tx1"/>
              </a:solidFill>
            </a:endParaRPr>
          </a:p>
        </p:txBody>
      </p:sp>
      <p:cxnSp>
        <p:nvCxnSpPr>
          <p:cNvPr id="11" name="Straight Connector 10"/>
          <p:cNvCxnSpPr/>
          <p:nvPr/>
        </p:nvCxnSpPr>
        <p:spPr>
          <a:xfrm rot="5400000">
            <a:off x="573456" y="1771246"/>
            <a:ext cx="100092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074711" y="1771643"/>
            <a:ext cx="135732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4518029" y="2343147"/>
            <a:ext cx="914400"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ATM</a:t>
            </a:r>
          </a:p>
          <a:p>
            <a:pPr algn="ctr"/>
            <a:r>
              <a:rPr lang="en-US" b="1" dirty="0" smtClean="0">
                <a:solidFill>
                  <a:schemeClr val="tx1"/>
                </a:solidFill>
              </a:rPr>
              <a:t>BANK</a:t>
            </a:r>
            <a:endParaRPr lang="en-US" b="1" dirty="0">
              <a:solidFill>
                <a:schemeClr val="tx1"/>
              </a:solidFill>
            </a:endParaRPr>
          </a:p>
        </p:txBody>
      </p:sp>
      <p:cxnSp>
        <p:nvCxnSpPr>
          <p:cNvPr id="18" name="Straight Connector 17"/>
          <p:cNvCxnSpPr/>
          <p:nvPr/>
        </p:nvCxnSpPr>
        <p:spPr>
          <a:xfrm rot="5400000">
            <a:off x="3467090" y="1807362"/>
            <a:ext cx="1500992"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0800000">
            <a:off x="3932231" y="1843081"/>
            <a:ext cx="285752"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4968082" y="1807362"/>
            <a:ext cx="1500992"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5432431" y="1057264"/>
            <a:ext cx="285752"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0800000">
            <a:off x="5432431" y="2555874"/>
            <a:ext cx="285752"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6" idx="1"/>
          </p:cNvCxnSpPr>
          <p:nvPr/>
        </p:nvCxnSpPr>
        <p:spPr>
          <a:xfrm>
            <a:off x="5718181" y="1843081"/>
            <a:ext cx="714379"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4217985" y="2557461"/>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4217985" y="1057263"/>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288893" y="3128965"/>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DEPOSITO</a:t>
            </a:r>
            <a:endParaRPr lang="en-US" sz="1200" b="1" dirty="0">
              <a:solidFill>
                <a:schemeClr val="tx1"/>
              </a:solidFill>
            </a:endParaRPr>
          </a:p>
        </p:txBody>
      </p:sp>
      <p:sp>
        <p:nvSpPr>
          <p:cNvPr id="53" name="Rectangle 52"/>
          <p:cNvSpPr/>
          <p:nvPr/>
        </p:nvSpPr>
        <p:spPr>
          <a:xfrm>
            <a:off x="7289817" y="4129097"/>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FASHION</a:t>
            </a:r>
            <a:endParaRPr lang="en-US" sz="1200" b="1" dirty="0">
              <a:solidFill>
                <a:schemeClr val="tx1"/>
              </a:solidFill>
            </a:endParaRPr>
          </a:p>
        </p:txBody>
      </p:sp>
      <p:sp>
        <p:nvSpPr>
          <p:cNvPr id="54" name="Rectangle 53"/>
          <p:cNvSpPr/>
          <p:nvPr/>
        </p:nvSpPr>
        <p:spPr>
          <a:xfrm>
            <a:off x="7289817" y="3700469"/>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KELUARGA</a:t>
            </a:r>
          </a:p>
          <a:p>
            <a:pPr algn="ctr"/>
            <a:r>
              <a:rPr lang="en-US" sz="1200" b="1" dirty="0" smtClean="0">
                <a:solidFill>
                  <a:schemeClr val="tx1"/>
                </a:solidFill>
              </a:rPr>
              <a:t>BESAR</a:t>
            </a:r>
            <a:endParaRPr lang="en-US" sz="1200" b="1" dirty="0">
              <a:solidFill>
                <a:schemeClr val="tx1"/>
              </a:solidFill>
            </a:endParaRPr>
          </a:p>
        </p:txBody>
      </p:sp>
      <p:sp>
        <p:nvSpPr>
          <p:cNvPr id="55" name="Rectangle 54"/>
          <p:cNvSpPr/>
          <p:nvPr/>
        </p:nvSpPr>
        <p:spPr>
          <a:xfrm>
            <a:off x="6289685" y="4129097"/>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PAJAK</a:t>
            </a:r>
            <a:endParaRPr lang="en-US" sz="1200" b="1" dirty="0">
              <a:solidFill>
                <a:schemeClr val="tx1"/>
              </a:solidFill>
            </a:endParaRPr>
          </a:p>
        </p:txBody>
      </p:sp>
      <p:sp>
        <p:nvSpPr>
          <p:cNvPr id="56" name="Rectangle 55"/>
          <p:cNvSpPr/>
          <p:nvPr/>
        </p:nvSpPr>
        <p:spPr>
          <a:xfrm>
            <a:off x="6289685" y="3700469"/>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KEPERLUAN</a:t>
            </a:r>
          </a:p>
          <a:p>
            <a:pPr algn="ctr"/>
            <a:r>
              <a:rPr lang="en-US" sz="1200" dirty="0" smtClean="0">
                <a:solidFill>
                  <a:schemeClr val="tx1"/>
                </a:solidFill>
              </a:rPr>
              <a:t>ANAK</a:t>
            </a:r>
            <a:endParaRPr lang="en-US" sz="1200" dirty="0">
              <a:solidFill>
                <a:schemeClr val="tx1"/>
              </a:solidFill>
            </a:endParaRPr>
          </a:p>
        </p:txBody>
      </p:sp>
      <p:sp>
        <p:nvSpPr>
          <p:cNvPr id="57" name="Rectangle 56"/>
          <p:cNvSpPr/>
          <p:nvPr/>
        </p:nvSpPr>
        <p:spPr>
          <a:xfrm>
            <a:off x="7289817" y="3271841"/>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SOSIAL</a:t>
            </a:r>
            <a:endParaRPr lang="en-US" sz="1200" b="1" dirty="0">
              <a:solidFill>
                <a:schemeClr val="tx1"/>
              </a:solidFill>
            </a:endParaRPr>
          </a:p>
        </p:txBody>
      </p:sp>
      <p:sp>
        <p:nvSpPr>
          <p:cNvPr id="58" name="Rectangle 57"/>
          <p:cNvSpPr/>
          <p:nvPr/>
        </p:nvSpPr>
        <p:spPr>
          <a:xfrm>
            <a:off x="6289685" y="3271841"/>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200" dirty="0" smtClean="0"/>
          </a:p>
          <a:p>
            <a:pPr algn="ctr"/>
            <a:r>
              <a:rPr lang="en-US" sz="1200" b="1" dirty="0" smtClean="0">
                <a:solidFill>
                  <a:schemeClr val="tx1"/>
                </a:solidFill>
              </a:rPr>
              <a:t>PREMI </a:t>
            </a:r>
          </a:p>
          <a:p>
            <a:pPr algn="ctr"/>
            <a:r>
              <a:rPr lang="en-US" sz="1200" b="1" dirty="0" smtClean="0">
                <a:solidFill>
                  <a:schemeClr val="tx1"/>
                </a:solidFill>
              </a:rPr>
              <a:t>ASURANSI</a:t>
            </a:r>
          </a:p>
          <a:p>
            <a:endParaRPr lang="en-US" dirty="0"/>
          </a:p>
        </p:txBody>
      </p:sp>
      <p:sp>
        <p:nvSpPr>
          <p:cNvPr id="59" name="Rectangle 58"/>
          <p:cNvSpPr/>
          <p:nvPr/>
        </p:nvSpPr>
        <p:spPr>
          <a:xfrm>
            <a:off x="7289817" y="2843213"/>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HIBURAN</a:t>
            </a:r>
          </a:p>
          <a:p>
            <a:r>
              <a:rPr lang="en-US" sz="1200" b="1" dirty="0" smtClean="0">
                <a:solidFill>
                  <a:schemeClr val="tx1"/>
                </a:solidFill>
              </a:rPr>
              <a:t>REKREASI</a:t>
            </a:r>
            <a:endParaRPr lang="en-US" sz="1200" b="1" dirty="0">
              <a:solidFill>
                <a:schemeClr val="tx1"/>
              </a:solidFill>
            </a:endParaRPr>
          </a:p>
        </p:txBody>
      </p:sp>
      <p:sp>
        <p:nvSpPr>
          <p:cNvPr id="60" name="Rectangle 59"/>
          <p:cNvSpPr/>
          <p:nvPr/>
        </p:nvSpPr>
        <p:spPr>
          <a:xfrm>
            <a:off x="6289685" y="2843213"/>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CICILAN</a:t>
            </a:r>
          </a:p>
          <a:p>
            <a:pPr algn="ctr"/>
            <a:r>
              <a:rPr lang="en-US" sz="1200" b="1" dirty="0" smtClean="0">
                <a:solidFill>
                  <a:schemeClr val="tx1"/>
                </a:solidFill>
              </a:rPr>
              <a:t>UTANG</a:t>
            </a:r>
            <a:endParaRPr lang="en-US" sz="1200" b="1" dirty="0">
              <a:solidFill>
                <a:schemeClr val="tx1"/>
              </a:solidFill>
            </a:endParaRPr>
          </a:p>
        </p:txBody>
      </p:sp>
      <p:sp>
        <p:nvSpPr>
          <p:cNvPr id="61" name="Rectangle 60"/>
          <p:cNvSpPr/>
          <p:nvPr/>
        </p:nvSpPr>
        <p:spPr>
          <a:xfrm>
            <a:off x="6289685" y="2414585"/>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RUMAH</a:t>
            </a:r>
          </a:p>
          <a:p>
            <a:r>
              <a:rPr lang="en-US" sz="1200" b="1" dirty="0" smtClean="0">
                <a:solidFill>
                  <a:schemeClr val="tx1"/>
                </a:solidFill>
              </a:rPr>
              <a:t>TANGGA</a:t>
            </a:r>
            <a:endParaRPr lang="en-US" sz="1200" b="1" dirty="0">
              <a:solidFill>
                <a:schemeClr val="tx1"/>
              </a:solidFill>
            </a:endParaRPr>
          </a:p>
        </p:txBody>
      </p:sp>
      <p:sp>
        <p:nvSpPr>
          <p:cNvPr id="62" name="Rectangle 61"/>
          <p:cNvSpPr/>
          <p:nvPr/>
        </p:nvSpPr>
        <p:spPr>
          <a:xfrm>
            <a:off x="7289817" y="2414585"/>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PEKERJA</a:t>
            </a:r>
            <a:endParaRPr lang="en-US" sz="1200" b="1" dirty="0">
              <a:solidFill>
                <a:schemeClr val="tx1"/>
              </a:solidFill>
            </a:endParaRPr>
          </a:p>
        </p:txBody>
      </p:sp>
      <p:cxnSp>
        <p:nvCxnSpPr>
          <p:cNvPr id="64" name="Straight Arrow Connector 63"/>
          <p:cNvCxnSpPr/>
          <p:nvPr/>
        </p:nvCxnSpPr>
        <p:spPr>
          <a:xfrm rot="5400000">
            <a:off x="7076297" y="2199477"/>
            <a:ext cx="28575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288893" y="3557593"/>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PROPERTI</a:t>
            </a:r>
            <a:endParaRPr lang="en-US" sz="1200" b="1" dirty="0">
              <a:solidFill>
                <a:schemeClr val="tx1"/>
              </a:solidFill>
            </a:endParaRPr>
          </a:p>
        </p:txBody>
      </p:sp>
      <p:sp>
        <p:nvSpPr>
          <p:cNvPr id="68" name="Rectangle 67"/>
          <p:cNvSpPr/>
          <p:nvPr/>
        </p:nvSpPr>
        <p:spPr>
          <a:xfrm>
            <a:off x="288893" y="3986221"/>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SAHAM</a:t>
            </a:r>
            <a:endParaRPr lang="en-US" sz="1200" b="1" dirty="0">
              <a:solidFill>
                <a:schemeClr val="tx1"/>
              </a:solidFill>
            </a:endParaRPr>
          </a:p>
        </p:txBody>
      </p:sp>
      <p:sp>
        <p:nvSpPr>
          <p:cNvPr id="69" name="Rectangle 68"/>
          <p:cNvSpPr/>
          <p:nvPr/>
        </p:nvSpPr>
        <p:spPr>
          <a:xfrm>
            <a:off x="1217587" y="3128965"/>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HASIL</a:t>
            </a:r>
          </a:p>
          <a:p>
            <a:pPr algn="ctr"/>
            <a:r>
              <a:rPr lang="en-US" sz="1200" b="1" dirty="0" smtClean="0">
                <a:solidFill>
                  <a:schemeClr val="tx1"/>
                </a:solidFill>
              </a:rPr>
              <a:t>USAHA</a:t>
            </a:r>
            <a:endParaRPr lang="en-US" sz="1200" b="1" dirty="0">
              <a:solidFill>
                <a:schemeClr val="tx1"/>
              </a:solidFill>
            </a:endParaRPr>
          </a:p>
        </p:txBody>
      </p:sp>
      <p:sp>
        <p:nvSpPr>
          <p:cNvPr id="70" name="Rectangle 69"/>
          <p:cNvSpPr/>
          <p:nvPr/>
        </p:nvSpPr>
        <p:spPr>
          <a:xfrm>
            <a:off x="1217587" y="3557593"/>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solidFill>
                  <a:schemeClr val="tx1"/>
                </a:solidFill>
              </a:rPr>
              <a:t>REKSADANA</a:t>
            </a:r>
            <a:endParaRPr lang="en-US" sz="1100" b="1" dirty="0">
              <a:solidFill>
                <a:schemeClr val="tx1"/>
              </a:solidFill>
            </a:endParaRPr>
          </a:p>
        </p:txBody>
      </p:sp>
      <p:sp>
        <p:nvSpPr>
          <p:cNvPr id="71" name="Rectangle 70"/>
          <p:cNvSpPr/>
          <p:nvPr/>
        </p:nvSpPr>
        <p:spPr>
          <a:xfrm>
            <a:off x="1217587" y="3986221"/>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OBLIGASI</a:t>
            </a:r>
            <a:endParaRPr lang="en-US" sz="1200" b="1" dirty="0">
              <a:solidFill>
                <a:schemeClr val="tx1"/>
              </a:solidFill>
            </a:endParaRPr>
          </a:p>
        </p:txBody>
      </p:sp>
      <p:sp>
        <p:nvSpPr>
          <p:cNvPr id="72" name="Rectangle 71"/>
          <p:cNvSpPr/>
          <p:nvPr/>
        </p:nvSpPr>
        <p:spPr>
          <a:xfrm>
            <a:off x="788959" y="4414849"/>
            <a:ext cx="92869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DLL</a:t>
            </a:r>
            <a:endParaRPr lang="en-US" b="1" dirty="0">
              <a:solidFill>
                <a:schemeClr val="tx1"/>
              </a:solidFill>
            </a:endParaRPr>
          </a:p>
        </p:txBody>
      </p:sp>
      <p:cxnSp>
        <p:nvCxnSpPr>
          <p:cNvPr id="74" name="Straight Connector 73"/>
          <p:cNvCxnSpPr/>
          <p:nvPr/>
        </p:nvCxnSpPr>
        <p:spPr>
          <a:xfrm>
            <a:off x="1217587" y="5129229"/>
            <a:ext cx="7643866"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5400000">
            <a:off x="7146147" y="3414717"/>
            <a:ext cx="3429818" cy="7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rot="5400000" flipH="1" flipV="1">
            <a:off x="1073917" y="4985559"/>
            <a:ext cx="285752"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8075635" y="1700205"/>
            <a:ext cx="785818"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flipH="1" flipV="1">
            <a:off x="1075505" y="2985295"/>
            <a:ext cx="28575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721850" cy="628634"/>
          </a:xfrm>
          <a:solidFill>
            <a:schemeClr val="tx2">
              <a:lumMod val="40000"/>
              <a:lumOff val="60000"/>
            </a:schemeClr>
          </a:solidFill>
        </p:spPr>
        <p:txBody>
          <a:bodyPr>
            <a:normAutofit/>
          </a:bodyPr>
          <a:lstStyle/>
          <a:p>
            <a:pPr algn="l"/>
            <a:r>
              <a:rPr lang="en-US" sz="3200" dirty="0" smtClean="0">
                <a:latin typeface="Algerian" pitchFamily="82" charset="0"/>
              </a:rPr>
              <a:t>II.MODAL KERJA (working capital)</a:t>
            </a:r>
            <a:endParaRPr lang="en-US" sz="3200" dirty="0">
              <a:latin typeface="Algerian" pitchFamily="82" charset="0"/>
            </a:endParaRPr>
          </a:p>
        </p:txBody>
      </p:sp>
      <p:sp>
        <p:nvSpPr>
          <p:cNvPr id="3" name="Content Placeholder 2"/>
          <p:cNvSpPr>
            <a:spLocks noGrp="1"/>
          </p:cNvSpPr>
          <p:nvPr>
            <p:ph idx="1"/>
          </p:nvPr>
        </p:nvSpPr>
        <p:spPr>
          <a:xfrm>
            <a:off x="0" y="628636"/>
            <a:ext cx="9721850" cy="4772040"/>
          </a:xfrm>
          <a:solidFill>
            <a:schemeClr val="tx2">
              <a:lumMod val="20000"/>
              <a:lumOff val="80000"/>
            </a:schemeClr>
          </a:solidFill>
        </p:spPr>
        <p:txBody>
          <a:bodyPr>
            <a:normAutofit/>
          </a:bodyPr>
          <a:lstStyle/>
          <a:p>
            <a:pPr>
              <a:buNone/>
            </a:pPr>
            <a:r>
              <a:rPr lang="en-US" b="1" dirty="0" smtClean="0"/>
              <a:t>A.PENGERTIAN</a:t>
            </a:r>
          </a:p>
          <a:p>
            <a:pPr>
              <a:buNone/>
            </a:pPr>
            <a:r>
              <a:rPr lang="en-US" sz="2400" dirty="0" smtClean="0"/>
              <a:t>	</a:t>
            </a:r>
            <a:r>
              <a:rPr lang="en-US" sz="3600" dirty="0" smtClean="0"/>
              <a:t>MODAL KERJA ADALAH KEKAYAAN ATAU AKTIVA YANG   DIPERLUKAN OLEH PERUSAHAAN UNTUK MENYELENGGARAKAN   KEGIATAN  SEHARI-HARI YANG    SELALU    BERPUTAR    DALAM   PERIODE TERTENTU.</a:t>
            </a:r>
            <a:endParaRPr lang="en-US"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85758"/>
          </a:xfrm>
          <a:solidFill>
            <a:srgbClr val="FFFF00"/>
          </a:solidFill>
        </p:spPr>
        <p:txBody>
          <a:bodyPr>
            <a:noAutofit/>
          </a:bodyPr>
          <a:lstStyle/>
          <a:p>
            <a:pPr algn="l"/>
            <a:r>
              <a:rPr lang="en-US" sz="2800" b="1" dirty="0" smtClean="0"/>
              <a:t>B.KONSEP-KONSEP MODAL KERJA</a:t>
            </a:r>
            <a:endParaRPr lang="en-US" sz="2800" b="1" dirty="0"/>
          </a:p>
        </p:txBody>
      </p:sp>
      <p:sp>
        <p:nvSpPr>
          <p:cNvPr id="3" name="Content Placeholder 2"/>
          <p:cNvSpPr>
            <a:spLocks noGrp="1"/>
          </p:cNvSpPr>
          <p:nvPr>
            <p:ph idx="1"/>
          </p:nvPr>
        </p:nvSpPr>
        <p:spPr>
          <a:xfrm>
            <a:off x="0" y="485759"/>
            <a:ext cx="9721850" cy="4914916"/>
          </a:xfrm>
          <a:solidFill>
            <a:schemeClr val="accent6">
              <a:lumMod val="20000"/>
              <a:lumOff val="80000"/>
            </a:schemeClr>
          </a:solidFill>
        </p:spPr>
        <p:txBody>
          <a:bodyPr>
            <a:normAutofit/>
          </a:bodyPr>
          <a:lstStyle/>
          <a:p>
            <a:pPr>
              <a:buNone/>
            </a:pPr>
            <a:r>
              <a:rPr lang="en-US" sz="2800" b="1" dirty="0" smtClean="0"/>
              <a:t>1.KONSEP KUANTITATIF</a:t>
            </a:r>
          </a:p>
          <a:p>
            <a:pPr>
              <a:buNone/>
            </a:pPr>
            <a:r>
              <a:rPr lang="en-US" sz="2800" dirty="0" smtClean="0"/>
              <a:t>	</a:t>
            </a:r>
            <a:r>
              <a:rPr lang="en-US" sz="2400" dirty="0" smtClean="0"/>
              <a:t>MODAL KERJA ADALAH SEJUMLAH DANA YANG TERTANAM DALAM AKTIVA LANCAR YANG BERUPA KAS, SURAT-SURAT BERHARGA, PIUTANG, PERSEDIAAN, PERSEKOT BIAYA . DANA YANG TERTANAM DALAM AKTIVA LANCAR AKAN MENGALAMI PERPUTARAN DALAM WAKTU YANG PENDEK DAN DAPAT KEMBALI KE BENTUK SEMULA.</a:t>
            </a:r>
          </a:p>
          <a:p>
            <a:pPr>
              <a:buNone/>
            </a:pPr>
            <a:r>
              <a:rPr lang="en-US" sz="2400" dirty="0" smtClean="0"/>
              <a:t>	JADI MODAL KERJA MENURUT KONSEP INI ADALAH KESELURUHAN AKTIVA LANCAR.</a:t>
            </a:r>
          </a:p>
          <a:p>
            <a:pPr>
              <a:buNone/>
            </a:pPr>
            <a:r>
              <a:rPr lang="en-US" sz="2400" dirty="0" smtClean="0"/>
              <a:t>	SERING DISEBUT </a:t>
            </a:r>
            <a:r>
              <a:rPr lang="en-US" sz="2400" b="1" dirty="0" smtClean="0"/>
              <a:t>MODAL KERJA BRUTO </a:t>
            </a:r>
            <a:r>
              <a:rPr lang="en-US" sz="2400" dirty="0" smtClean="0"/>
              <a:t>(GROSS WORKING CAPITAL)</a:t>
            </a: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557196"/>
          </a:xfrm>
          <a:solidFill>
            <a:srgbClr val="FFFF00"/>
          </a:solidFill>
        </p:spPr>
        <p:txBody>
          <a:bodyPr>
            <a:noAutofit/>
          </a:bodyPr>
          <a:lstStyle/>
          <a:p>
            <a:pPr algn="l"/>
            <a:r>
              <a:rPr lang="en-US" sz="3200" b="1" dirty="0" smtClean="0"/>
              <a:t>2.KONSEP KUALITATIF</a:t>
            </a:r>
            <a:endParaRPr lang="en-US" sz="3200" b="1" dirty="0"/>
          </a:p>
        </p:txBody>
      </p:sp>
      <p:sp>
        <p:nvSpPr>
          <p:cNvPr id="3" name="Content Placeholder 2"/>
          <p:cNvSpPr>
            <a:spLocks noGrp="1"/>
          </p:cNvSpPr>
          <p:nvPr>
            <p:ph idx="1"/>
          </p:nvPr>
        </p:nvSpPr>
        <p:spPr>
          <a:xfrm>
            <a:off x="0" y="557197"/>
            <a:ext cx="9721850" cy="4843478"/>
          </a:xfrm>
          <a:solidFill>
            <a:schemeClr val="accent1">
              <a:lumMod val="60000"/>
              <a:lumOff val="40000"/>
            </a:schemeClr>
          </a:solidFill>
        </p:spPr>
        <p:txBody>
          <a:bodyPr>
            <a:normAutofit/>
          </a:bodyPr>
          <a:lstStyle/>
          <a:p>
            <a:pPr>
              <a:buNone/>
            </a:pPr>
            <a:r>
              <a:rPr lang="en-US" sz="2400" dirty="0" smtClean="0"/>
              <a:t>	</a:t>
            </a:r>
            <a:r>
              <a:rPr lang="en-US" sz="2800" dirty="0" smtClean="0"/>
              <a:t>MODAL KERJA ADALAH SEJUMLAH DANA YANG TERTANAM DALAM AKTIVA LANCAR YANG BENAR-BENAR DAPAT DIPERGUNAKAN UNTUK MEMBIAYAI OPERASI PERUSAHAAN SESUDAH DIKURANGI UTANG LANCAR. ATAU MODAL KERJA MENURUT KONSEP INI ADALAH SELISIH AKTIVA LANCAR TERHADAP HUTANG LANCAR.</a:t>
            </a:r>
          </a:p>
          <a:p>
            <a:pPr>
              <a:buNone/>
            </a:pPr>
            <a:r>
              <a:rPr lang="en-US" sz="2800" dirty="0" smtClean="0"/>
              <a:t>	KONSEP INI BIASA DISEBUT </a:t>
            </a:r>
            <a:r>
              <a:rPr lang="en-US" sz="2800" b="1" dirty="0" smtClean="0"/>
              <a:t>MODAL KERJA NETO </a:t>
            </a:r>
            <a:r>
              <a:rPr lang="en-US" sz="2800" dirty="0" smtClean="0"/>
              <a:t>(NET WORKING CAPITAL).</a:t>
            </a:r>
            <a:endParaRPr 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557196"/>
          </a:xfrm>
          <a:solidFill>
            <a:schemeClr val="accent1">
              <a:lumMod val="60000"/>
              <a:lumOff val="40000"/>
            </a:schemeClr>
          </a:solidFill>
        </p:spPr>
        <p:txBody>
          <a:bodyPr>
            <a:noAutofit/>
          </a:bodyPr>
          <a:lstStyle/>
          <a:p>
            <a:pPr algn="l"/>
            <a:r>
              <a:rPr lang="en-US" sz="3200" b="1" dirty="0" smtClean="0"/>
              <a:t>3.KONSEP FUNGSIONAL</a:t>
            </a:r>
            <a:endParaRPr lang="en-US" sz="3200" b="1" dirty="0"/>
          </a:p>
        </p:txBody>
      </p:sp>
      <p:sp>
        <p:nvSpPr>
          <p:cNvPr id="3" name="Content Placeholder 2"/>
          <p:cNvSpPr>
            <a:spLocks noGrp="1"/>
          </p:cNvSpPr>
          <p:nvPr>
            <p:ph idx="1"/>
          </p:nvPr>
        </p:nvSpPr>
        <p:spPr>
          <a:xfrm>
            <a:off x="0" y="557197"/>
            <a:ext cx="9721850" cy="4843478"/>
          </a:xfrm>
          <a:solidFill>
            <a:schemeClr val="accent2">
              <a:lumMod val="40000"/>
              <a:lumOff val="60000"/>
              <a:alpha val="50000"/>
            </a:schemeClr>
          </a:solidFill>
        </p:spPr>
        <p:txBody>
          <a:bodyPr>
            <a:normAutofit/>
          </a:bodyPr>
          <a:lstStyle/>
          <a:p>
            <a:pPr>
              <a:buNone/>
            </a:pPr>
            <a:r>
              <a:rPr lang="en-US" sz="2400" dirty="0" smtClean="0"/>
              <a:t>	MODAL KERJA ADALAH DIDASARKAN PADA FUNGSI DARI DANA UNTUK MENGHASILKAN PENDAPATAN. PENDAPATAN YANG DIMAKSUDKAN ADALAH PENDAPATAN DALAM SATU PERIODE AKUNTANSI(CURRENT INCOME). SEMENTARA ADA DANA YANG DIMAKSUDKAN UNTUK MENHASILKAN PENDAPATAN DI MASA YANG AKAN DATANG, MISALNYA BANGUNAN, MESIN, DAN AKTIVA TETAP LAINNYA YANG DISEBUT </a:t>
            </a:r>
            <a:r>
              <a:rPr lang="en-US" sz="2400" b="1" dirty="0" smtClean="0"/>
              <a:t>FUTURE INCOME.</a:t>
            </a:r>
            <a:r>
              <a:rPr lang="en-US" sz="2400" dirty="0" smtClean="0"/>
              <a:t>JADI MODAL KERJA MENURUT KONSEP INI ADALAH DANA YANG DIGUNAKAN UNTUK MENGHASILKAN PENDAPATAN PADA SAAT INI.</a:t>
            </a:r>
            <a:endParaRPr lang="en-US" sz="2400" b="1" dirty="0" smtClean="0"/>
          </a:p>
          <a:p>
            <a:pPr>
              <a:buNone/>
            </a:pPr>
            <a:r>
              <a:rPr lang="en-US" sz="2400" dirty="0" smtClean="0"/>
              <a:t>	MODAL KERJA YANG BARU AKAN MENGHASILKAN PENDAPATAN MASA YANG AKAN DATANG (</a:t>
            </a:r>
            <a:r>
              <a:rPr lang="en-US" sz="2400" b="1" dirty="0" smtClean="0"/>
              <a:t>MODAL KERJA POTERSIAL</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14320"/>
          </a:xfrm>
        </p:spPr>
        <p:txBody>
          <a:bodyPr>
            <a:normAutofit/>
          </a:bodyPr>
          <a:lstStyle/>
          <a:p>
            <a:pPr algn="l"/>
            <a:r>
              <a:rPr lang="en-US" sz="2000" dirty="0" smtClean="0"/>
              <a:t>LATIHAN</a:t>
            </a:r>
            <a:endParaRPr lang="en-US" sz="2000" dirty="0"/>
          </a:p>
        </p:txBody>
      </p:sp>
      <p:sp>
        <p:nvSpPr>
          <p:cNvPr id="3" name="Content Placeholder 2"/>
          <p:cNvSpPr>
            <a:spLocks noGrp="1"/>
          </p:cNvSpPr>
          <p:nvPr>
            <p:ph idx="1"/>
          </p:nvPr>
        </p:nvSpPr>
        <p:spPr>
          <a:xfrm>
            <a:off x="0" y="485759"/>
            <a:ext cx="9721850" cy="4914916"/>
          </a:xfrm>
        </p:spPr>
        <p:txBody>
          <a:bodyPr>
            <a:normAutofit/>
          </a:bodyPr>
          <a:lstStyle/>
          <a:p>
            <a:pPr algn="ctr">
              <a:buNone/>
            </a:pPr>
            <a:r>
              <a:rPr lang="en-US" sz="1400" b="1" dirty="0" smtClean="0"/>
              <a:t>PT CAHAYA</a:t>
            </a:r>
          </a:p>
          <a:p>
            <a:pPr algn="ctr">
              <a:buNone/>
            </a:pPr>
            <a:r>
              <a:rPr lang="en-US" sz="1400" b="1" dirty="0" smtClean="0"/>
              <a:t>NERACA</a:t>
            </a:r>
          </a:p>
          <a:p>
            <a:pPr algn="ctr">
              <a:buNone/>
            </a:pPr>
            <a:r>
              <a:rPr lang="en-US" sz="1400" b="1" dirty="0" smtClean="0"/>
              <a:t>PER 31 DESEMBER 2005</a:t>
            </a:r>
          </a:p>
          <a:p>
            <a:pPr algn="ctr">
              <a:buNone/>
            </a:pPr>
            <a:r>
              <a:rPr lang="en-US" sz="1400" b="1" dirty="0" smtClean="0"/>
              <a:t>(DALAM RIBUAN RUPIAH)</a:t>
            </a:r>
          </a:p>
          <a:p>
            <a:pPr>
              <a:buNone/>
            </a:pPr>
            <a:endParaRPr lang="en-US" sz="1400" b="1" dirty="0"/>
          </a:p>
        </p:txBody>
      </p:sp>
      <p:graphicFrame>
        <p:nvGraphicFramePr>
          <p:cNvPr id="4" name="Table 3"/>
          <p:cNvGraphicFramePr>
            <a:graphicFrameLocks noGrp="1"/>
          </p:cNvGraphicFramePr>
          <p:nvPr/>
        </p:nvGraphicFramePr>
        <p:xfrm>
          <a:off x="0" y="1557330"/>
          <a:ext cx="9721850" cy="7247190"/>
        </p:xfrm>
        <a:graphic>
          <a:graphicData uri="http://schemas.openxmlformats.org/drawingml/2006/table">
            <a:tbl>
              <a:tblPr firstRow="1" bandRow="1">
                <a:tableStyleId>{5C22544A-7EE6-4342-B048-85BDC9FD1C3A}</a:tableStyleId>
              </a:tblPr>
              <a:tblGrid>
                <a:gridCol w="4860925"/>
                <a:gridCol w="4860925"/>
              </a:tblGrid>
              <a:tr h="367474">
                <a:tc>
                  <a:txBody>
                    <a:bodyPr/>
                    <a:lstStyle/>
                    <a:p>
                      <a:r>
                        <a:rPr lang="en-US" sz="1800" dirty="0" smtClean="0">
                          <a:solidFill>
                            <a:schemeClr val="tx1"/>
                          </a:solidFill>
                        </a:rPr>
                        <a:t>                              AKTIVA</a:t>
                      </a:r>
                      <a:endParaRPr lang="en-US" sz="1800" dirty="0">
                        <a:solidFill>
                          <a:schemeClr val="tx1"/>
                        </a:solidFill>
                      </a:endParaRPr>
                    </a:p>
                  </a:txBody>
                  <a:tcPr/>
                </a:tc>
                <a:tc>
                  <a:txBody>
                    <a:bodyPr/>
                    <a:lstStyle/>
                    <a:p>
                      <a:r>
                        <a:rPr lang="en-US" sz="1800" dirty="0" smtClean="0">
                          <a:solidFill>
                            <a:schemeClr val="tx1"/>
                          </a:solidFill>
                        </a:rPr>
                        <a:t>           HUTANG DAN MODAL</a:t>
                      </a:r>
                      <a:endParaRPr lang="en-US" sz="1800" dirty="0">
                        <a:solidFill>
                          <a:schemeClr val="tx1"/>
                        </a:solidFill>
                      </a:endParaRPr>
                    </a:p>
                  </a:txBody>
                  <a:tcPr/>
                </a:tc>
              </a:tr>
              <a:tr h="6512242">
                <a:tc>
                  <a:txBody>
                    <a:bodyPr/>
                    <a:lstStyle/>
                    <a:p>
                      <a:r>
                        <a:rPr lang="en-US" sz="1600" dirty="0" smtClean="0"/>
                        <a:t>KAS                                                  </a:t>
                      </a:r>
                      <a:r>
                        <a:rPr lang="en-US" sz="1600" dirty="0" err="1" smtClean="0"/>
                        <a:t>Rp</a:t>
                      </a:r>
                      <a:r>
                        <a:rPr lang="en-US" sz="1600" dirty="0" smtClean="0"/>
                        <a:t>   100.000</a:t>
                      </a:r>
                    </a:p>
                    <a:p>
                      <a:r>
                        <a:rPr lang="en-US" sz="1600" dirty="0" smtClean="0"/>
                        <a:t>EFEK</a:t>
                      </a:r>
                      <a:r>
                        <a:rPr lang="en-US" sz="1600" baseline="0" dirty="0" smtClean="0"/>
                        <a:t>                                                </a:t>
                      </a:r>
                      <a:r>
                        <a:rPr lang="en-US" sz="1600" baseline="0" dirty="0" err="1" smtClean="0"/>
                        <a:t>Rp</a:t>
                      </a:r>
                      <a:r>
                        <a:rPr lang="en-US" sz="1600" baseline="0" dirty="0" smtClean="0"/>
                        <a:t>      50.000</a:t>
                      </a:r>
                    </a:p>
                    <a:p>
                      <a:r>
                        <a:rPr lang="en-US" sz="1600" baseline="0" dirty="0" smtClean="0"/>
                        <a:t>PIUTANG USAHA                           </a:t>
                      </a:r>
                      <a:r>
                        <a:rPr lang="en-US" sz="1600" baseline="0" dirty="0" err="1" smtClean="0"/>
                        <a:t>Rp</a:t>
                      </a:r>
                      <a:r>
                        <a:rPr lang="en-US" sz="1600" baseline="0" dirty="0" smtClean="0"/>
                        <a:t>    250.000</a:t>
                      </a:r>
                    </a:p>
                    <a:p>
                      <a:r>
                        <a:rPr lang="en-US" sz="1600" baseline="0" dirty="0" smtClean="0"/>
                        <a:t>PERSEDIAAN                                  </a:t>
                      </a:r>
                      <a:r>
                        <a:rPr lang="en-US" sz="1600" baseline="0" dirty="0" err="1" smtClean="0"/>
                        <a:t>Rp</a:t>
                      </a:r>
                      <a:r>
                        <a:rPr lang="en-US" sz="1600" baseline="0" dirty="0" smtClean="0"/>
                        <a:t>    200.000</a:t>
                      </a:r>
                    </a:p>
                    <a:p>
                      <a:r>
                        <a:rPr lang="en-US" sz="1600" baseline="0" dirty="0" smtClean="0"/>
                        <a:t>TANAH                                            </a:t>
                      </a:r>
                      <a:r>
                        <a:rPr lang="en-US" sz="1600" baseline="0" dirty="0" err="1" smtClean="0"/>
                        <a:t>Rp</a:t>
                      </a:r>
                      <a:r>
                        <a:rPr lang="en-US" sz="1600" baseline="0" dirty="0" smtClean="0"/>
                        <a:t>    600.000</a:t>
                      </a:r>
                    </a:p>
                    <a:p>
                      <a:r>
                        <a:rPr lang="en-US" sz="1600" baseline="0" dirty="0" smtClean="0"/>
                        <a:t>BANGUNAN                                   </a:t>
                      </a:r>
                      <a:r>
                        <a:rPr lang="en-US" sz="1600" baseline="0" dirty="0" err="1" smtClean="0"/>
                        <a:t>Rp</a:t>
                      </a:r>
                      <a:r>
                        <a:rPr lang="en-US" sz="1600" baseline="0" dirty="0" smtClean="0"/>
                        <a:t>    900.000</a:t>
                      </a:r>
                    </a:p>
                    <a:p>
                      <a:r>
                        <a:rPr lang="en-US" sz="1600" baseline="0" dirty="0" smtClean="0"/>
                        <a:t>AK.DEP.BANGUNAN                    (</a:t>
                      </a:r>
                      <a:r>
                        <a:rPr lang="en-US" sz="1600" baseline="0" dirty="0" err="1" smtClean="0"/>
                        <a:t>Rp</a:t>
                      </a:r>
                      <a:r>
                        <a:rPr lang="en-US" sz="1600" baseline="0" dirty="0" smtClean="0"/>
                        <a:t>   300.000)</a:t>
                      </a:r>
                    </a:p>
                    <a:p>
                      <a:r>
                        <a:rPr lang="en-US" sz="1600" baseline="0" dirty="0" smtClean="0"/>
                        <a:t>PERALATAN                                    </a:t>
                      </a:r>
                      <a:r>
                        <a:rPr lang="en-US" sz="1600" baseline="0" dirty="0" err="1" smtClean="0"/>
                        <a:t>Rp</a:t>
                      </a:r>
                      <a:r>
                        <a:rPr lang="en-US" sz="1600" baseline="0" dirty="0" smtClean="0"/>
                        <a:t>    300.000</a:t>
                      </a:r>
                    </a:p>
                    <a:p>
                      <a:r>
                        <a:rPr lang="en-US" sz="1600" baseline="0" dirty="0" smtClean="0"/>
                        <a:t>AK.DEP.PERALATAN                     </a:t>
                      </a:r>
                      <a:r>
                        <a:rPr lang="en-US" sz="1600" u="sng" baseline="0" dirty="0" smtClean="0"/>
                        <a:t>(</a:t>
                      </a:r>
                      <a:r>
                        <a:rPr lang="en-US" sz="1600" u="sng" baseline="0" dirty="0" err="1" smtClean="0"/>
                        <a:t>Rp</a:t>
                      </a:r>
                      <a:r>
                        <a:rPr lang="en-US" sz="1600" u="sng" baseline="0" dirty="0" smtClean="0"/>
                        <a:t>   100.000)</a:t>
                      </a:r>
                    </a:p>
                    <a:p>
                      <a:r>
                        <a:rPr lang="en-US" sz="1600" b="1" u="none" baseline="0" dirty="0" smtClean="0"/>
                        <a:t>TOTAL AKTIVA                               </a:t>
                      </a:r>
                      <a:r>
                        <a:rPr lang="en-US" sz="1600" b="1" u="none" baseline="0" dirty="0" err="1" smtClean="0"/>
                        <a:t>Rp</a:t>
                      </a:r>
                      <a:r>
                        <a:rPr lang="en-US" sz="1600" b="1" u="none" baseline="0" dirty="0" smtClean="0"/>
                        <a:t> 2.000.000</a:t>
                      </a:r>
                    </a:p>
                    <a:p>
                      <a:endParaRPr lang="en-US" sz="1600" b="1" u="none" baseline="0" dirty="0" smtClean="0"/>
                    </a:p>
                    <a:p>
                      <a:r>
                        <a:rPr lang="en-US" sz="1400" b="1" u="none" baseline="0" dirty="0" smtClean="0"/>
                        <a:t>BERDASAKAN DATA DI ATAS HITUNGLAH:</a:t>
                      </a:r>
                    </a:p>
                    <a:p>
                      <a:r>
                        <a:rPr lang="en-US" sz="1400" b="1" u="none" baseline="0" dirty="0" smtClean="0"/>
                        <a:t>1.MODAL KERJA BRUTO</a:t>
                      </a:r>
                    </a:p>
                    <a:p>
                      <a:r>
                        <a:rPr lang="en-US" sz="1400" b="1" u="none" baseline="0" dirty="0" smtClean="0"/>
                        <a:t>2.MODAL KERJA NETTO</a:t>
                      </a:r>
                    </a:p>
                    <a:p>
                      <a:endParaRPr lang="en-US" sz="1600" b="1" u="none" baseline="0" dirty="0" smtClean="0"/>
                    </a:p>
                    <a:p>
                      <a:endParaRPr lang="en-US" sz="1800" dirty="0"/>
                    </a:p>
                  </a:txBody>
                  <a:tcPr/>
                </a:tc>
                <a:tc>
                  <a:txBody>
                    <a:bodyPr/>
                    <a:lstStyle/>
                    <a:p>
                      <a:r>
                        <a:rPr lang="en-US" sz="1600" dirty="0" smtClean="0"/>
                        <a:t>HUTANG</a:t>
                      </a:r>
                      <a:r>
                        <a:rPr lang="en-US" sz="1600" baseline="0" dirty="0" smtClean="0"/>
                        <a:t> USAHA                        </a:t>
                      </a:r>
                      <a:r>
                        <a:rPr lang="en-US" sz="1600" baseline="0" dirty="0" err="1" smtClean="0"/>
                        <a:t>Rp</a:t>
                      </a:r>
                      <a:r>
                        <a:rPr lang="en-US" sz="1600" baseline="0" dirty="0" smtClean="0"/>
                        <a:t>    125.000</a:t>
                      </a:r>
                    </a:p>
                    <a:p>
                      <a:r>
                        <a:rPr lang="en-US" sz="1600" baseline="0" dirty="0" smtClean="0"/>
                        <a:t>HUTANG LAINNYA                     </a:t>
                      </a:r>
                      <a:r>
                        <a:rPr lang="en-US" sz="1600" baseline="0" dirty="0" err="1" smtClean="0"/>
                        <a:t>Rp</a:t>
                      </a:r>
                      <a:r>
                        <a:rPr lang="en-US" sz="1600" baseline="0" dirty="0" smtClean="0"/>
                        <a:t>    175.000</a:t>
                      </a:r>
                    </a:p>
                    <a:p>
                      <a:endParaRPr lang="en-US" sz="1600" baseline="0" dirty="0" smtClean="0"/>
                    </a:p>
                    <a:p>
                      <a:r>
                        <a:rPr lang="en-US" sz="1600" baseline="0" dirty="0" smtClean="0"/>
                        <a:t>HUTANG OBLIGASI(10%)          </a:t>
                      </a:r>
                      <a:r>
                        <a:rPr lang="en-US" sz="1600" baseline="0" dirty="0" err="1" smtClean="0"/>
                        <a:t>Rp</a:t>
                      </a:r>
                      <a:r>
                        <a:rPr lang="en-US" sz="1600" baseline="0" dirty="0" smtClean="0"/>
                        <a:t>    500.000 </a:t>
                      </a:r>
                    </a:p>
                    <a:p>
                      <a:endParaRPr lang="en-US" sz="1600" baseline="0" dirty="0" smtClean="0"/>
                    </a:p>
                    <a:p>
                      <a:r>
                        <a:rPr lang="en-US" sz="1600" baseline="0" dirty="0" smtClean="0"/>
                        <a:t>MODAL SAHAM                         </a:t>
                      </a:r>
                      <a:r>
                        <a:rPr lang="en-US" sz="1600" baseline="0" dirty="0" err="1" smtClean="0"/>
                        <a:t>Rp</a:t>
                      </a:r>
                      <a:r>
                        <a:rPr lang="en-US" sz="1600" baseline="0" dirty="0" smtClean="0"/>
                        <a:t> 1.000.000 </a:t>
                      </a:r>
                    </a:p>
                    <a:p>
                      <a:r>
                        <a:rPr lang="en-US" sz="1600" baseline="0" dirty="0" smtClean="0"/>
                        <a:t>LABA DITAHAN                           </a:t>
                      </a:r>
                      <a:r>
                        <a:rPr lang="en-US" sz="1600" baseline="0" dirty="0" err="1" smtClean="0"/>
                        <a:t>Rp</a:t>
                      </a:r>
                      <a:r>
                        <a:rPr lang="en-US" sz="1600" baseline="0" dirty="0" smtClean="0"/>
                        <a:t>    200.000</a:t>
                      </a:r>
                    </a:p>
                    <a:p>
                      <a:endParaRPr lang="en-US" sz="1600" baseline="0" dirty="0" smtClean="0"/>
                    </a:p>
                    <a:p>
                      <a:endParaRPr lang="en-US" sz="1600" baseline="0" dirty="0" smtClean="0"/>
                    </a:p>
                    <a:p>
                      <a:r>
                        <a:rPr lang="en-US" sz="1600" b="1" baseline="0" dirty="0" smtClean="0"/>
                        <a:t>TOTAL HUTANG DAN MODAL </a:t>
                      </a:r>
                      <a:r>
                        <a:rPr lang="en-US" sz="1600" b="1" baseline="0" dirty="0" err="1" smtClean="0"/>
                        <a:t>Rp</a:t>
                      </a:r>
                      <a:r>
                        <a:rPr lang="en-US" sz="1600" b="1" baseline="0" dirty="0" smtClean="0"/>
                        <a:t>  2.000.000  </a:t>
                      </a:r>
                    </a:p>
                    <a:p>
                      <a:r>
                        <a:rPr lang="en-US" sz="1600" b="1" baseline="0" dirty="0" smtClean="0"/>
                        <a:t>            </a:t>
                      </a:r>
                      <a:endParaRPr lang="en-US" sz="1600" b="1" dirty="0"/>
                    </a:p>
                  </a:txBody>
                  <a:tcPr/>
                </a:tc>
              </a:tr>
              <a:tr h="367474">
                <a:tc>
                  <a:txBody>
                    <a:bodyPr/>
                    <a:lstStyle/>
                    <a:p>
                      <a:endParaRPr lang="en-US" sz="1800" dirty="0"/>
                    </a:p>
                  </a:txBody>
                  <a:tcPr/>
                </a:tc>
                <a:tc>
                  <a:txBody>
                    <a:bodyPr/>
                    <a:lstStyle/>
                    <a:p>
                      <a:endParaRPr lang="en-US" sz="1800" dirty="0"/>
                    </a:p>
                  </a:txBody>
                  <a:tcPr/>
                </a:tc>
              </a:tr>
            </a:tbl>
          </a:graphicData>
        </a:graphic>
      </p:graphicFrame>
      <p:cxnSp>
        <p:nvCxnSpPr>
          <p:cNvPr id="6" name="Straight Connector 5"/>
          <p:cNvCxnSpPr/>
          <p:nvPr/>
        </p:nvCxnSpPr>
        <p:spPr>
          <a:xfrm>
            <a:off x="7432693" y="4129099"/>
            <a:ext cx="114300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14320"/>
          </a:xfrm>
        </p:spPr>
        <p:txBody>
          <a:bodyPr>
            <a:noAutofit/>
          </a:bodyPr>
          <a:lstStyle/>
          <a:p>
            <a:pPr algn="l"/>
            <a:r>
              <a:rPr lang="en-US" sz="2400" dirty="0" smtClean="0"/>
              <a:t>SOAL</a:t>
            </a:r>
            <a:endParaRPr lang="en-US" sz="2400" dirty="0"/>
          </a:p>
        </p:txBody>
      </p:sp>
      <p:sp>
        <p:nvSpPr>
          <p:cNvPr id="3" name="Content Placeholder 2"/>
          <p:cNvSpPr>
            <a:spLocks noGrp="1"/>
          </p:cNvSpPr>
          <p:nvPr>
            <p:ph idx="1"/>
          </p:nvPr>
        </p:nvSpPr>
        <p:spPr>
          <a:xfrm>
            <a:off x="0" y="414321"/>
            <a:ext cx="9721850" cy="4986354"/>
          </a:xfrm>
        </p:spPr>
        <p:txBody>
          <a:bodyPr>
            <a:normAutofit fontScale="85000" lnSpcReduction="20000"/>
          </a:bodyPr>
          <a:lstStyle/>
          <a:p>
            <a:pPr>
              <a:buNone/>
            </a:pPr>
            <a:r>
              <a:rPr lang="en-US" sz="2100" dirty="0" smtClean="0"/>
              <a:t>PERKIRAAN-PERKIRAAN NERACA (LAP.POSISI KEUANGAN) PT. HIDAYAT 31 DESEMBER 2005</a:t>
            </a:r>
          </a:p>
          <a:p>
            <a:pPr>
              <a:buNone/>
            </a:pPr>
            <a:r>
              <a:rPr lang="en-US" sz="2100" dirty="0" smtClean="0"/>
              <a:t>(DALAM RIBUAN RUPIAH) SEBAGAI BERIKUT:</a:t>
            </a:r>
          </a:p>
          <a:p>
            <a:pPr>
              <a:buNone/>
            </a:pPr>
            <a:r>
              <a:rPr lang="en-US" sz="2100" dirty="0" err="1" smtClean="0"/>
              <a:t>Laba</a:t>
            </a:r>
            <a:r>
              <a:rPr lang="en-US" sz="2100" dirty="0" smtClean="0"/>
              <a:t> </a:t>
            </a:r>
            <a:r>
              <a:rPr lang="en-US" sz="2100" dirty="0" err="1" smtClean="0"/>
              <a:t>ditahan</a:t>
            </a:r>
            <a:r>
              <a:rPr lang="en-US" sz="2100" dirty="0" smtClean="0"/>
              <a:t>	   </a:t>
            </a:r>
            <a:r>
              <a:rPr lang="en-US" sz="2100" dirty="0" err="1" smtClean="0"/>
              <a:t>Rp</a:t>
            </a:r>
            <a:r>
              <a:rPr lang="en-US" sz="2100" dirty="0" smtClean="0"/>
              <a:t>. 8.770.000  	          </a:t>
            </a:r>
            <a:r>
              <a:rPr lang="en-US" sz="2100" dirty="0" err="1" smtClean="0"/>
              <a:t>Utang</a:t>
            </a:r>
            <a:r>
              <a:rPr lang="en-US" sz="2100" dirty="0" smtClean="0"/>
              <a:t> </a:t>
            </a:r>
            <a:r>
              <a:rPr lang="en-US" sz="2100" dirty="0" err="1" smtClean="0"/>
              <a:t>gaji</a:t>
            </a:r>
            <a:r>
              <a:rPr lang="en-US" sz="2100" dirty="0" smtClean="0"/>
              <a:t>                 </a:t>
            </a:r>
            <a:r>
              <a:rPr lang="en-US" sz="2100" dirty="0" err="1" smtClean="0"/>
              <a:t>Rp</a:t>
            </a:r>
            <a:r>
              <a:rPr lang="en-US" sz="2100" dirty="0" smtClean="0"/>
              <a:t>.    800.000</a:t>
            </a:r>
          </a:p>
          <a:p>
            <a:pPr>
              <a:buNone/>
            </a:pPr>
            <a:r>
              <a:rPr lang="en-US" sz="2100" dirty="0" err="1" smtClean="0"/>
              <a:t>Persediaan</a:t>
            </a:r>
            <a:r>
              <a:rPr lang="en-US" sz="2100" dirty="0" smtClean="0"/>
              <a:t>                  </a:t>
            </a:r>
            <a:r>
              <a:rPr lang="en-US" sz="2100" dirty="0" err="1" smtClean="0"/>
              <a:t>Rp</a:t>
            </a:r>
            <a:r>
              <a:rPr lang="en-US" sz="2100" dirty="0" smtClean="0"/>
              <a:t>. 2.100.000                  </a:t>
            </a:r>
            <a:r>
              <a:rPr lang="en-US" sz="2100" dirty="0" err="1" smtClean="0"/>
              <a:t>Kas</a:t>
            </a:r>
            <a:r>
              <a:rPr lang="en-US" sz="2100" dirty="0" smtClean="0"/>
              <a:t>                             </a:t>
            </a:r>
            <a:r>
              <a:rPr lang="en-US" sz="2100" dirty="0" err="1" smtClean="0"/>
              <a:t>Rp</a:t>
            </a:r>
            <a:r>
              <a:rPr lang="en-US" sz="2100" dirty="0" smtClean="0"/>
              <a:t>. 1.800.000 </a:t>
            </a:r>
          </a:p>
          <a:p>
            <a:pPr>
              <a:buNone/>
            </a:pPr>
            <a:r>
              <a:rPr lang="en-US" sz="2100" dirty="0" err="1" smtClean="0"/>
              <a:t>Ak.peny.Alat</a:t>
            </a:r>
            <a:r>
              <a:rPr lang="en-US" sz="2100" dirty="0" smtClean="0"/>
              <a:t> </a:t>
            </a:r>
            <a:r>
              <a:rPr lang="en-US" sz="2100" dirty="0" err="1" smtClean="0"/>
              <a:t>kantor</a:t>
            </a:r>
            <a:r>
              <a:rPr lang="en-US" sz="2100" dirty="0" smtClean="0"/>
              <a:t>   </a:t>
            </a:r>
            <a:r>
              <a:rPr lang="en-US" sz="2100" dirty="0" err="1" smtClean="0"/>
              <a:t>Rp</a:t>
            </a:r>
            <a:r>
              <a:rPr lang="en-US" sz="2100" dirty="0" smtClean="0"/>
              <a:t>.    750.000	          </a:t>
            </a:r>
            <a:r>
              <a:rPr lang="en-US" sz="2100" dirty="0" err="1" smtClean="0"/>
              <a:t>Utang</a:t>
            </a:r>
            <a:r>
              <a:rPr lang="en-US" sz="2100" dirty="0" smtClean="0"/>
              <a:t> </a:t>
            </a:r>
            <a:r>
              <a:rPr lang="en-US" sz="2100" dirty="0" err="1" smtClean="0"/>
              <a:t>Hipotek</a:t>
            </a:r>
            <a:r>
              <a:rPr lang="en-US" sz="2100" dirty="0" smtClean="0"/>
              <a:t>         </a:t>
            </a:r>
            <a:r>
              <a:rPr lang="en-US" sz="2100" dirty="0" err="1" smtClean="0"/>
              <a:t>Rp</a:t>
            </a:r>
            <a:r>
              <a:rPr lang="en-US" sz="2100" dirty="0" smtClean="0"/>
              <a:t>.  2.000.000</a:t>
            </a:r>
          </a:p>
          <a:p>
            <a:pPr>
              <a:buNone/>
            </a:pPr>
            <a:r>
              <a:rPr lang="en-US" sz="2100" dirty="0" err="1" smtClean="0"/>
              <a:t>Persekot</a:t>
            </a:r>
            <a:r>
              <a:rPr lang="en-US" sz="2100" dirty="0" smtClean="0"/>
              <a:t> </a:t>
            </a:r>
            <a:r>
              <a:rPr lang="en-US" sz="2100" dirty="0" err="1" smtClean="0"/>
              <a:t>biaya</a:t>
            </a:r>
            <a:r>
              <a:rPr lang="en-US" sz="2100" dirty="0" smtClean="0"/>
              <a:t> 	   </a:t>
            </a:r>
            <a:r>
              <a:rPr lang="en-US" sz="2100" dirty="0" err="1" smtClean="0"/>
              <a:t>Rp</a:t>
            </a:r>
            <a:r>
              <a:rPr lang="en-US" sz="2100" dirty="0" smtClean="0"/>
              <a:t>.      70.000	          </a:t>
            </a:r>
            <a:r>
              <a:rPr lang="en-US" sz="2100" dirty="0" err="1" smtClean="0"/>
              <a:t>Utang</a:t>
            </a:r>
            <a:r>
              <a:rPr lang="en-US" sz="2100" dirty="0" smtClean="0"/>
              <a:t> </a:t>
            </a:r>
            <a:r>
              <a:rPr lang="en-US" sz="2100" dirty="0" err="1" smtClean="0"/>
              <a:t>dagang</a:t>
            </a:r>
            <a:r>
              <a:rPr lang="en-US" sz="2100" dirty="0" smtClean="0"/>
              <a:t>          </a:t>
            </a:r>
            <a:r>
              <a:rPr lang="en-US" sz="2100" dirty="0" err="1" smtClean="0"/>
              <a:t>Rp</a:t>
            </a:r>
            <a:r>
              <a:rPr lang="en-US" sz="2100" dirty="0" smtClean="0"/>
              <a:t>.  1.100.000   	</a:t>
            </a:r>
          </a:p>
          <a:p>
            <a:pPr>
              <a:buNone/>
            </a:pPr>
            <a:r>
              <a:rPr lang="en-US" sz="2100" dirty="0" err="1" smtClean="0"/>
              <a:t>Piutang</a:t>
            </a:r>
            <a:r>
              <a:rPr lang="en-US" sz="2100" dirty="0" smtClean="0"/>
              <a:t> </a:t>
            </a:r>
            <a:r>
              <a:rPr lang="en-US" sz="2100" dirty="0" err="1" smtClean="0"/>
              <a:t>dagang</a:t>
            </a:r>
            <a:r>
              <a:rPr lang="en-US" sz="2100" dirty="0" smtClean="0"/>
              <a:t>          </a:t>
            </a:r>
            <a:r>
              <a:rPr lang="en-US" sz="2100" dirty="0" err="1" smtClean="0"/>
              <a:t>Rp</a:t>
            </a:r>
            <a:r>
              <a:rPr lang="en-US" sz="2100" dirty="0" smtClean="0"/>
              <a:t>. 3.200.000	          </a:t>
            </a:r>
            <a:r>
              <a:rPr lang="en-US" sz="2100" dirty="0" err="1" smtClean="0"/>
              <a:t>Ak.peny.gedung</a:t>
            </a:r>
            <a:r>
              <a:rPr lang="en-US" sz="2100" dirty="0" smtClean="0"/>
              <a:t>      </a:t>
            </a:r>
            <a:r>
              <a:rPr lang="en-US" sz="2100" dirty="0" err="1" smtClean="0"/>
              <a:t>Rp</a:t>
            </a:r>
            <a:r>
              <a:rPr lang="en-US" sz="2100" dirty="0" smtClean="0"/>
              <a:t>.  2.000.000      	</a:t>
            </a:r>
          </a:p>
          <a:p>
            <a:pPr>
              <a:buNone/>
            </a:pPr>
            <a:r>
              <a:rPr lang="en-US" sz="2100" dirty="0" err="1" smtClean="0"/>
              <a:t>Alat</a:t>
            </a:r>
            <a:r>
              <a:rPr lang="en-US" sz="2100" dirty="0" smtClean="0"/>
              <a:t> </a:t>
            </a:r>
            <a:r>
              <a:rPr lang="en-US" sz="2100" dirty="0" err="1" smtClean="0"/>
              <a:t>kantor</a:t>
            </a:r>
            <a:r>
              <a:rPr lang="en-US" sz="2100" dirty="0" smtClean="0"/>
              <a:t>                 </a:t>
            </a:r>
            <a:r>
              <a:rPr lang="en-US" sz="2100" dirty="0" err="1" smtClean="0"/>
              <a:t>Rp</a:t>
            </a:r>
            <a:r>
              <a:rPr lang="en-US" sz="2100" dirty="0" smtClean="0"/>
              <a:t> .4.000.000 	          </a:t>
            </a:r>
            <a:r>
              <a:rPr lang="en-US" sz="2100" dirty="0" err="1" smtClean="0"/>
              <a:t>Utang</a:t>
            </a:r>
            <a:r>
              <a:rPr lang="en-US" sz="2100" dirty="0" smtClean="0"/>
              <a:t> </a:t>
            </a:r>
            <a:r>
              <a:rPr lang="en-US" sz="2100" dirty="0" err="1" smtClean="0"/>
              <a:t>obligasi</a:t>
            </a:r>
            <a:r>
              <a:rPr lang="en-US" sz="2100" dirty="0" smtClean="0"/>
              <a:t>         </a:t>
            </a:r>
            <a:r>
              <a:rPr lang="en-US" sz="2100" dirty="0" err="1" smtClean="0"/>
              <a:t>Rp</a:t>
            </a:r>
            <a:r>
              <a:rPr lang="en-US" sz="2100" dirty="0" smtClean="0"/>
              <a:t>.  1.000.000</a:t>
            </a:r>
          </a:p>
          <a:p>
            <a:pPr>
              <a:buNone/>
            </a:pPr>
            <a:r>
              <a:rPr lang="en-US" sz="2100" dirty="0" smtClean="0"/>
              <a:t>Tanah                          </a:t>
            </a:r>
            <a:r>
              <a:rPr lang="en-US" sz="2100" dirty="0" err="1" smtClean="0"/>
              <a:t>Rp</a:t>
            </a:r>
            <a:r>
              <a:rPr lang="en-US" sz="2100" dirty="0" smtClean="0"/>
              <a:t>. 4.000.000                   </a:t>
            </a:r>
            <a:r>
              <a:rPr lang="en-US" sz="2100" dirty="0" err="1" smtClean="0"/>
              <a:t>Utang</a:t>
            </a:r>
            <a:r>
              <a:rPr lang="en-US" sz="2100" dirty="0" smtClean="0"/>
              <a:t> </a:t>
            </a:r>
            <a:r>
              <a:rPr lang="en-US" sz="2100" dirty="0" err="1" smtClean="0"/>
              <a:t>wesel</a:t>
            </a:r>
            <a:r>
              <a:rPr lang="en-US" sz="2100" dirty="0" smtClean="0"/>
              <a:t>            </a:t>
            </a:r>
            <a:r>
              <a:rPr lang="en-US" sz="2100" dirty="0" err="1" smtClean="0"/>
              <a:t>Rp</a:t>
            </a:r>
            <a:r>
              <a:rPr lang="en-US" sz="2100" dirty="0" smtClean="0"/>
              <a:t>.     250.000</a:t>
            </a:r>
          </a:p>
          <a:p>
            <a:pPr>
              <a:buNone/>
            </a:pPr>
            <a:r>
              <a:rPr lang="en-US" sz="2100" dirty="0" err="1" smtClean="0"/>
              <a:t>Saham</a:t>
            </a:r>
            <a:r>
              <a:rPr lang="en-US" sz="2100" dirty="0" smtClean="0"/>
              <a:t> </a:t>
            </a:r>
            <a:r>
              <a:rPr lang="en-US" sz="2100" dirty="0" err="1" smtClean="0"/>
              <a:t>biasa</a:t>
            </a:r>
            <a:r>
              <a:rPr lang="en-US" sz="2100" dirty="0" smtClean="0"/>
              <a:t>    	  </a:t>
            </a:r>
            <a:r>
              <a:rPr lang="en-US" sz="2100" dirty="0" err="1" smtClean="0"/>
              <a:t>Rp</a:t>
            </a:r>
            <a:r>
              <a:rPr lang="en-US" sz="2100" dirty="0" smtClean="0"/>
              <a:t>. 9.000.000	          </a:t>
            </a:r>
            <a:r>
              <a:rPr lang="en-US" sz="2100" dirty="0" err="1" smtClean="0"/>
              <a:t>Gedung</a:t>
            </a:r>
            <a:r>
              <a:rPr lang="en-US" sz="2100" dirty="0" smtClean="0"/>
              <a:t>                    Rp.15.000.000</a:t>
            </a:r>
          </a:p>
          <a:p>
            <a:pPr>
              <a:buNone/>
            </a:pPr>
            <a:r>
              <a:rPr lang="en-US" sz="2100" dirty="0" err="1" smtClean="0"/>
              <a:t>Saham</a:t>
            </a:r>
            <a:r>
              <a:rPr lang="en-US" sz="2100" dirty="0" smtClean="0"/>
              <a:t> </a:t>
            </a:r>
            <a:r>
              <a:rPr lang="en-US" sz="2100" dirty="0" err="1" smtClean="0"/>
              <a:t>Freferen</a:t>
            </a:r>
            <a:r>
              <a:rPr lang="en-US" sz="2100" dirty="0" smtClean="0"/>
              <a:t>         </a:t>
            </a:r>
            <a:r>
              <a:rPr lang="en-US" sz="2100" dirty="0" err="1" smtClean="0"/>
              <a:t>Rp</a:t>
            </a:r>
            <a:r>
              <a:rPr lang="en-US" sz="2100" dirty="0" smtClean="0"/>
              <a:t>. 5.000.000	          </a:t>
            </a:r>
            <a:r>
              <a:rPr lang="en-US" sz="2100" dirty="0" err="1" smtClean="0"/>
              <a:t>Piutang</a:t>
            </a:r>
            <a:r>
              <a:rPr lang="en-US" sz="2100" dirty="0" smtClean="0"/>
              <a:t> Wesel         </a:t>
            </a:r>
            <a:r>
              <a:rPr lang="en-US" sz="2100" dirty="0" err="1" smtClean="0"/>
              <a:t>Rp</a:t>
            </a:r>
            <a:r>
              <a:rPr lang="en-US" sz="2100" dirty="0" smtClean="0"/>
              <a:t>.     500.000</a:t>
            </a:r>
          </a:p>
          <a:p>
            <a:pPr>
              <a:buNone/>
            </a:pPr>
            <a:endParaRPr lang="en-US" sz="1900" b="1" dirty="0" smtClean="0"/>
          </a:p>
          <a:p>
            <a:pPr>
              <a:buNone/>
            </a:pPr>
            <a:r>
              <a:rPr lang="en-US" sz="1900" b="1" dirty="0" smtClean="0"/>
              <a:t>BERDASARKAN DATA DI ATAS:</a:t>
            </a:r>
          </a:p>
          <a:p>
            <a:pPr>
              <a:buNone/>
            </a:pPr>
            <a:r>
              <a:rPr lang="en-US" sz="1900" b="1" dirty="0" smtClean="0"/>
              <a:t>1.SUSUNLAH NERACA</a:t>
            </a:r>
          </a:p>
          <a:p>
            <a:pPr>
              <a:buNone/>
            </a:pPr>
            <a:r>
              <a:rPr lang="en-US" sz="1900" b="1" dirty="0" smtClean="0"/>
              <a:t>2.Hitung Modal </a:t>
            </a:r>
            <a:r>
              <a:rPr lang="en-US" sz="1900" b="1" dirty="0" err="1" smtClean="0"/>
              <a:t>Kerja</a:t>
            </a:r>
            <a:r>
              <a:rPr lang="en-US" sz="1900" b="1" dirty="0" smtClean="0"/>
              <a:t> </a:t>
            </a:r>
            <a:r>
              <a:rPr lang="en-US" sz="1900" b="1" dirty="0" err="1" smtClean="0"/>
              <a:t>Bruto</a:t>
            </a:r>
            <a:endParaRPr lang="en-US" sz="1900" b="1" dirty="0" smtClean="0"/>
          </a:p>
          <a:p>
            <a:pPr>
              <a:buNone/>
            </a:pPr>
            <a:r>
              <a:rPr lang="en-US" sz="1900" b="1" dirty="0" smtClean="0"/>
              <a:t>3.Hitung Modal </a:t>
            </a:r>
            <a:r>
              <a:rPr lang="en-US" sz="1900" b="1" dirty="0" err="1" smtClean="0"/>
              <a:t>Kerja</a:t>
            </a:r>
            <a:r>
              <a:rPr lang="en-US" sz="1900" b="1" dirty="0" smtClean="0"/>
              <a:t> </a:t>
            </a:r>
            <a:r>
              <a:rPr lang="en-US" sz="1900" b="1" dirty="0" err="1" smtClean="0"/>
              <a:t>Netto</a:t>
            </a:r>
            <a:endParaRPr lang="en-US" sz="1900" b="1" dirty="0" smtClean="0"/>
          </a:p>
          <a:p>
            <a:pPr>
              <a:buNone/>
            </a:pPr>
            <a:r>
              <a:rPr lang="en-US" sz="2500" dirty="0" smtClean="0"/>
              <a:t>                                   </a:t>
            </a:r>
          </a:p>
          <a:p>
            <a:pPr>
              <a:buNone/>
            </a:pPr>
            <a:endParaRPr lang="en-US" sz="1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557196"/>
          </a:xfrm>
          <a:solidFill>
            <a:srgbClr val="FFFF00"/>
          </a:solidFill>
        </p:spPr>
        <p:txBody>
          <a:bodyPr>
            <a:normAutofit/>
          </a:bodyPr>
          <a:lstStyle/>
          <a:p>
            <a:pPr algn="l"/>
            <a:r>
              <a:rPr lang="en-US" sz="2800" b="1" dirty="0" smtClean="0"/>
              <a:t>C.JENIS-JENIS MODAL KERJA </a:t>
            </a:r>
            <a:endParaRPr lang="en-US" sz="2800" b="1" dirty="0"/>
          </a:p>
        </p:txBody>
      </p:sp>
      <p:sp>
        <p:nvSpPr>
          <p:cNvPr id="3" name="Content Placeholder 2"/>
          <p:cNvSpPr>
            <a:spLocks noGrp="1"/>
          </p:cNvSpPr>
          <p:nvPr>
            <p:ph idx="1"/>
          </p:nvPr>
        </p:nvSpPr>
        <p:spPr>
          <a:xfrm>
            <a:off x="0" y="557197"/>
            <a:ext cx="9721850" cy="4843478"/>
          </a:xfrm>
        </p:spPr>
        <p:txBody>
          <a:bodyPr>
            <a:normAutofit/>
          </a:bodyPr>
          <a:lstStyle/>
          <a:p>
            <a:pPr>
              <a:buNone/>
            </a:pPr>
            <a:r>
              <a:rPr lang="en-US" sz="2400" b="1" dirty="0" smtClean="0">
                <a:latin typeface="Algerian" pitchFamily="82" charset="0"/>
              </a:rPr>
              <a:t>1.MODAL KERJA PERMANEN </a:t>
            </a:r>
            <a:r>
              <a:rPr lang="en-US" sz="2400" b="1" dirty="0" smtClean="0"/>
              <a:t>(PERMANENT WORKING CAPITAL)</a:t>
            </a:r>
          </a:p>
          <a:p>
            <a:pPr>
              <a:buNone/>
            </a:pPr>
            <a:r>
              <a:rPr lang="en-US" sz="2400" b="1" dirty="0" smtClean="0"/>
              <a:t>	YAITU  MODAL KERJA YANG HARUS SELALU ADA PADA PERUSAHAAN AGAR DAPAT TERUS MENJALANKAN FUNGSINYA. </a:t>
            </a:r>
          </a:p>
          <a:p>
            <a:pPr>
              <a:buNone/>
            </a:pPr>
            <a:r>
              <a:rPr lang="en-US" sz="2400" b="1" dirty="0" smtClean="0"/>
              <a:t>MODAL KERJA PERMANEN DIBAGI DUA;</a:t>
            </a:r>
          </a:p>
          <a:p>
            <a:pPr>
              <a:buNone/>
            </a:pPr>
            <a:r>
              <a:rPr lang="en-US" sz="2400" b="1" dirty="0" smtClean="0"/>
              <a:t>	</a:t>
            </a:r>
            <a:r>
              <a:rPr lang="en-US" sz="2000" b="1" dirty="0" smtClean="0">
                <a:solidFill>
                  <a:srgbClr val="0070C0"/>
                </a:solidFill>
              </a:rPr>
              <a:t>A.MODAL KERJA PRIMER (PRIMARY WORKING CAPITAL)</a:t>
            </a:r>
          </a:p>
          <a:p>
            <a:pPr>
              <a:buNone/>
            </a:pPr>
            <a:r>
              <a:rPr lang="en-US" sz="2000" dirty="0" smtClean="0"/>
              <a:t>	</a:t>
            </a:r>
            <a:r>
              <a:rPr lang="en-US" sz="2000" b="1" dirty="0" smtClean="0"/>
              <a:t>    MODAL KERJA MINIMUM YANG HARUS ADA UNTUK MENJAMIN  </a:t>
            </a:r>
          </a:p>
          <a:p>
            <a:pPr>
              <a:buNone/>
            </a:pPr>
            <a:r>
              <a:rPr lang="en-US" sz="2000" b="1" dirty="0" smtClean="0"/>
              <a:t>          KELANGSUNGAN USAHA PERUSAHAAN.</a:t>
            </a:r>
          </a:p>
          <a:p>
            <a:pPr>
              <a:buNone/>
            </a:pPr>
            <a:r>
              <a:rPr lang="en-US" sz="2000" dirty="0" smtClean="0"/>
              <a:t>	</a:t>
            </a:r>
          </a:p>
          <a:p>
            <a:pPr>
              <a:buNone/>
            </a:pPr>
            <a:r>
              <a:rPr lang="en-US" sz="2000" b="1" dirty="0" smtClean="0">
                <a:solidFill>
                  <a:srgbClr val="FF0000"/>
                </a:solidFill>
              </a:rPr>
              <a:t>	B.MODAL KERJA NORMAL (NORMAL WORKING KAPITAL)</a:t>
            </a:r>
          </a:p>
          <a:p>
            <a:pPr>
              <a:buNone/>
            </a:pPr>
            <a:r>
              <a:rPr lang="en-US" sz="2000" b="1" dirty="0" smtClean="0">
                <a:solidFill>
                  <a:srgbClr val="FF0000"/>
                </a:solidFill>
              </a:rPr>
              <a:t>	</a:t>
            </a:r>
            <a:r>
              <a:rPr lang="en-US" sz="2000" b="1" dirty="0" smtClean="0"/>
              <a:t>    MODAL KERJA YANG DIPERLUKAN UNTUK MENYELENGGARAKAN LUAS PRODUKSI </a:t>
            </a:r>
          </a:p>
          <a:p>
            <a:pPr>
              <a:buNone/>
            </a:pPr>
            <a:r>
              <a:rPr lang="en-US" sz="2000" b="1" dirty="0" smtClean="0"/>
              <a:t>          YANG NORMAL.</a:t>
            </a:r>
            <a:endParaRPr lang="en-US" sz="20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700072"/>
          </a:xfr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txBody>
          <a:bodyPr>
            <a:normAutofit/>
          </a:bodyPr>
          <a:lstStyle/>
          <a:p>
            <a:pPr algn="l"/>
            <a:r>
              <a:rPr lang="en-US" sz="2800" b="1" dirty="0" smtClean="0">
                <a:latin typeface="Algerian" pitchFamily="82" charset="0"/>
              </a:rPr>
              <a:t>I.GAMBARAN SINGKAT MANAJEMEN KEUANGAN</a:t>
            </a:r>
            <a:endParaRPr lang="en-US" sz="2800" b="1" dirty="0">
              <a:latin typeface="Algerian" pitchFamily="82" charset="0"/>
            </a:endParaRPr>
          </a:p>
        </p:txBody>
      </p:sp>
      <p:sp>
        <p:nvSpPr>
          <p:cNvPr id="3" name="Content Placeholder 2"/>
          <p:cNvSpPr>
            <a:spLocks noGrp="1"/>
          </p:cNvSpPr>
          <p:nvPr>
            <p:ph idx="1"/>
          </p:nvPr>
        </p:nvSpPr>
        <p:spPr>
          <a:xfrm>
            <a:off x="0" y="771512"/>
            <a:ext cx="9721850" cy="4629164"/>
          </a:xfrm>
        </p:spPr>
        <p:txBody>
          <a:bodyPr>
            <a:normAutofit/>
          </a:bodyPr>
          <a:lstStyle/>
          <a:p>
            <a:pPr>
              <a:buNone/>
            </a:pPr>
            <a:r>
              <a:rPr lang="en-US" sz="3600" b="1" dirty="0" smtClean="0"/>
              <a:t>A.PENGERTIAN</a:t>
            </a:r>
          </a:p>
          <a:p>
            <a:pPr>
              <a:buNone/>
            </a:pPr>
            <a:r>
              <a:rPr lang="en-US" sz="3600" dirty="0" smtClean="0"/>
              <a:t>MANAJEMEN KEUANGAN ADALAH SUATU</a:t>
            </a:r>
          </a:p>
          <a:p>
            <a:pPr>
              <a:buNone/>
            </a:pPr>
            <a:r>
              <a:rPr lang="en-US" sz="3600" dirty="0" smtClean="0"/>
              <a:t>KEGIATAN PERENCANAAN,PEMERIKSAAN,</a:t>
            </a:r>
          </a:p>
          <a:p>
            <a:pPr>
              <a:buNone/>
            </a:pPr>
            <a:r>
              <a:rPr lang="en-US" sz="3600" dirty="0" smtClean="0"/>
              <a:t>PENGELOLAAN,PENGENDALIAN,PENCARIAN DAN </a:t>
            </a:r>
          </a:p>
          <a:p>
            <a:pPr>
              <a:buNone/>
            </a:pPr>
            <a:r>
              <a:rPr lang="en-US" sz="3600" dirty="0" smtClean="0"/>
              <a:t>PENYIMPANAN DANA YANG DIMILIKI</a:t>
            </a:r>
          </a:p>
          <a:p>
            <a:pPr>
              <a:buNone/>
            </a:pPr>
            <a:r>
              <a:rPr lang="en-US" sz="3600" dirty="0" smtClean="0"/>
              <a:t>OLEH ORGANISASI ATAU PERUSAHAAN</a:t>
            </a:r>
            <a:endParaRPr lang="en-US" sz="3600" dirty="0"/>
          </a:p>
        </p:txBody>
      </p:sp>
    </p:spTree>
  </p:cSld>
  <p:clrMapOvr>
    <a:masterClrMapping/>
  </p:clrMapOvr>
  <p:transition>
    <p:comb dir="vert"/>
    <p:sndAc>
      <p:stSnd>
        <p:snd r:embed="rId2"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721850" cy="485759"/>
          </a:xfrm>
        </p:spPr>
        <p:txBody>
          <a:bodyPr>
            <a:noAutofit/>
          </a:bodyPr>
          <a:lstStyle/>
          <a:p>
            <a:pPr algn="l"/>
            <a:r>
              <a:rPr lang="en-US" sz="2800" b="1" dirty="0" smtClean="0">
                <a:latin typeface="Algerian" pitchFamily="82" charset="0"/>
              </a:rPr>
              <a:t>2.MODAL KERJA VARIABEL</a:t>
            </a:r>
            <a:endParaRPr lang="en-US" sz="2800" b="1" dirty="0">
              <a:latin typeface="Algerian" pitchFamily="82" charset="0"/>
            </a:endParaRPr>
          </a:p>
        </p:txBody>
      </p:sp>
      <p:sp>
        <p:nvSpPr>
          <p:cNvPr id="3" name="Content Placeholder 2"/>
          <p:cNvSpPr>
            <a:spLocks noGrp="1"/>
          </p:cNvSpPr>
          <p:nvPr>
            <p:ph idx="1"/>
          </p:nvPr>
        </p:nvSpPr>
        <p:spPr>
          <a:xfrm>
            <a:off x="0" y="485759"/>
            <a:ext cx="9721850" cy="4914916"/>
          </a:xfrm>
        </p:spPr>
        <p:txBody>
          <a:bodyPr>
            <a:normAutofit fontScale="92500" lnSpcReduction="10000"/>
          </a:bodyPr>
          <a:lstStyle/>
          <a:p>
            <a:pPr>
              <a:buNone/>
            </a:pPr>
            <a:r>
              <a:rPr lang="en-US" sz="2400" dirty="0" smtClean="0"/>
              <a:t>	YAITU MODAL KERJA YANG JUMLAHNYA BERUBAH-UBAH SESUAI DENGAN PERUBAHAN KEADAAN.</a:t>
            </a:r>
          </a:p>
          <a:p>
            <a:pPr>
              <a:buNone/>
            </a:pPr>
            <a:r>
              <a:rPr lang="en-US" sz="2200" b="1" dirty="0" smtClean="0"/>
              <a:t>MODAL KERJA VARIABEL DIBEDAKAN:</a:t>
            </a:r>
          </a:p>
          <a:p>
            <a:pPr>
              <a:buNone/>
            </a:pPr>
            <a:r>
              <a:rPr lang="en-US" sz="2400" dirty="0" smtClean="0"/>
              <a:t>	</a:t>
            </a:r>
            <a:r>
              <a:rPr lang="en-US" sz="2000" b="1" dirty="0" smtClean="0">
                <a:solidFill>
                  <a:srgbClr val="002060"/>
                </a:solidFill>
              </a:rPr>
              <a:t>A.MODAL KERJA MUSIMAN (SEASONAL  WORKING CAPITAL)</a:t>
            </a:r>
          </a:p>
          <a:p>
            <a:pPr>
              <a:buNone/>
            </a:pPr>
            <a:r>
              <a:rPr lang="en-US" sz="2000" dirty="0" smtClean="0"/>
              <a:t>	    MODAL KERJA YANG JUMLAHNYA BERUBAH-UBAH DISEBABKAN </a:t>
            </a:r>
          </a:p>
          <a:p>
            <a:pPr>
              <a:buNone/>
            </a:pPr>
            <a:r>
              <a:rPr lang="en-US" sz="2000" dirty="0" smtClean="0"/>
              <a:t>          FLUKTUASI MUSIM.</a:t>
            </a:r>
          </a:p>
          <a:p>
            <a:pPr>
              <a:buNone/>
            </a:pPr>
            <a:r>
              <a:rPr lang="en-US" sz="2000" dirty="0" smtClean="0"/>
              <a:t>	</a:t>
            </a:r>
            <a:r>
              <a:rPr lang="en-US" sz="2000" b="1" dirty="0" smtClean="0"/>
              <a:t>B.MODAL KERJA SIKLIS (CYCLICAL WORKING CAPITAL)</a:t>
            </a:r>
          </a:p>
          <a:p>
            <a:pPr>
              <a:buNone/>
            </a:pPr>
            <a:r>
              <a:rPr lang="en-US" sz="2000" dirty="0" smtClean="0"/>
              <a:t>	    MODAL KERJA YANG JUMLAHNYA BERUBAH-UBAH KARENA FLUKTUASI KUNJUNGTUR.</a:t>
            </a:r>
          </a:p>
          <a:p>
            <a:pPr>
              <a:buNone/>
            </a:pPr>
            <a:r>
              <a:rPr lang="en-US" sz="2000" dirty="0" smtClean="0"/>
              <a:t>	    (PERUBAHAN PERMINTAAN PRODUK)</a:t>
            </a:r>
          </a:p>
          <a:p>
            <a:pPr>
              <a:buNone/>
            </a:pPr>
            <a:r>
              <a:rPr lang="en-US" sz="2000" dirty="0" smtClean="0"/>
              <a:t>	</a:t>
            </a:r>
            <a:r>
              <a:rPr lang="en-US" sz="2200" b="1" dirty="0" smtClean="0"/>
              <a:t>C.MODAL KERJA DARURAT (EMERGENCY WORKING CAPITAL)</a:t>
            </a:r>
          </a:p>
          <a:p>
            <a:pPr>
              <a:buNone/>
            </a:pPr>
            <a:r>
              <a:rPr lang="en-US" sz="2200" dirty="0" smtClean="0"/>
              <a:t>	    MODAL KERJA YANG JUMLAHNYA BERUBAH-UBAH KARENA KEADAAN DARURAT YANG </a:t>
            </a:r>
          </a:p>
          <a:p>
            <a:pPr>
              <a:buNone/>
            </a:pPr>
            <a:r>
              <a:rPr lang="en-US" sz="2200" dirty="0" smtClean="0"/>
              <a:t>          TIDAK DIKETAHUI SEBELUMNYA. (MIS;MOGOK KERJA,BANJIR,GEMPA BUMI, DSB)</a:t>
            </a:r>
          </a:p>
          <a:p>
            <a:pPr>
              <a:buNone/>
            </a:pPr>
            <a:endParaRPr lang="en-US" sz="2400" dirty="0" smtClean="0"/>
          </a:p>
          <a:p>
            <a:pPr>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rot="5400000">
            <a:off x="-104808" y="2593181"/>
            <a:ext cx="3501256"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1646217" y="4343411"/>
            <a:ext cx="5072098"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5038726" y="2664620"/>
            <a:ext cx="3358380"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a:off x="1646217" y="3771907"/>
            <a:ext cx="5072098"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1646217" y="3271841"/>
            <a:ext cx="5072098"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003407" y="3914784"/>
            <a:ext cx="335758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               MODAL KERJA PRIMER</a:t>
            </a:r>
            <a:endParaRPr lang="en-US" b="1" dirty="0">
              <a:solidFill>
                <a:schemeClr val="tx1"/>
              </a:solidFill>
            </a:endParaRPr>
          </a:p>
        </p:txBody>
      </p:sp>
      <p:sp>
        <p:nvSpPr>
          <p:cNvPr id="20" name="Rectangle 19"/>
          <p:cNvSpPr/>
          <p:nvPr/>
        </p:nvSpPr>
        <p:spPr>
          <a:xfrm>
            <a:off x="2717785" y="3343279"/>
            <a:ext cx="2643206" cy="3571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MODAL KERJA NORMAL</a:t>
            </a:r>
            <a:endParaRPr lang="en-US" b="1" dirty="0"/>
          </a:p>
        </p:txBody>
      </p:sp>
      <p:sp>
        <p:nvSpPr>
          <p:cNvPr id="22" name="Freeform 21"/>
          <p:cNvSpPr/>
          <p:nvPr/>
        </p:nvSpPr>
        <p:spPr>
          <a:xfrm>
            <a:off x="1654631" y="2128833"/>
            <a:ext cx="5061857" cy="881743"/>
          </a:xfrm>
          <a:custGeom>
            <a:avLst/>
            <a:gdLst>
              <a:gd name="connsiteX0" fmla="*/ 0 w 5061857"/>
              <a:gd name="connsiteY0" fmla="*/ 707572 h 881743"/>
              <a:gd name="connsiteX1" fmla="*/ 1709057 w 5061857"/>
              <a:gd name="connsiteY1" fmla="*/ 489857 h 881743"/>
              <a:gd name="connsiteX2" fmla="*/ 2383971 w 5061857"/>
              <a:gd name="connsiteY2" fmla="*/ 32657 h 881743"/>
              <a:gd name="connsiteX3" fmla="*/ 3178628 w 5061857"/>
              <a:gd name="connsiteY3" fmla="*/ 685800 h 881743"/>
              <a:gd name="connsiteX4" fmla="*/ 3777342 w 5061857"/>
              <a:gd name="connsiteY4" fmla="*/ 250372 h 881743"/>
              <a:gd name="connsiteX5" fmla="*/ 5061857 w 5061857"/>
              <a:gd name="connsiteY5" fmla="*/ 881743 h 881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1857" h="881743">
                <a:moveTo>
                  <a:pt x="0" y="707572"/>
                </a:moveTo>
                <a:cubicBezTo>
                  <a:pt x="655864" y="654957"/>
                  <a:pt x="1311729" y="602343"/>
                  <a:pt x="1709057" y="489857"/>
                </a:cubicBezTo>
                <a:cubicBezTo>
                  <a:pt x="2106385" y="377371"/>
                  <a:pt x="2139043" y="0"/>
                  <a:pt x="2383971" y="32657"/>
                </a:cubicBezTo>
                <a:cubicBezTo>
                  <a:pt x="2628900" y="65314"/>
                  <a:pt x="2946400" y="649514"/>
                  <a:pt x="3178628" y="685800"/>
                </a:cubicBezTo>
                <a:cubicBezTo>
                  <a:pt x="3410856" y="722086"/>
                  <a:pt x="3463471" y="217715"/>
                  <a:pt x="3777342" y="250372"/>
                </a:cubicBezTo>
                <a:cubicBezTo>
                  <a:pt x="4091213" y="283029"/>
                  <a:pt x="4576535" y="582386"/>
                  <a:pt x="5061857" y="881743"/>
                </a:cubicBezTo>
              </a:path>
            </a:pathLst>
          </a:cu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ctangle 22"/>
          <p:cNvSpPr/>
          <p:nvPr/>
        </p:nvSpPr>
        <p:spPr>
          <a:xfrm>
            <a:off x="2646348" y="2843213"/>
            <a:ext cx="300039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MODAL KERJA MUSIMAN</a:t>
            </a:r>
            <a:endParaRPr lang="en-US" b="1" dirty="0">
              <a:solidFill>
                <a:schemeClr val="tx1"/>
              </a:solidFill>
            </a:endParaRPr>
          </a:p>
        </p:txBody>
      </p:sp>
      <p:sp>
        <p:nvSpPr>
          <p:cNvPr id="30" name="Freeform 29"/>
          <p:cNvSpPr/>
          <p:nvPr/>
        </p:nvSpPr>
        <p:spPr>
          <a:xfrm>
            <a:off x="4217983" y="1414453"/>
            <a:ext cx="1143008" cy="928694"/>
          </a:xfrm>
          <a:custGeom>
            <a:avLst/>
            <a:gdLst>
              <a:gd name="connsiteX0" fmla="*/ 0 w 1045029"/>
              <a:gd name="connsiteY0" fmla="*/ 1226457 h 1313543"/>
              <a:gd name="connsiteX1" fmla="*/ 293915 w 1045029"/>
              <a:gd name="connsiteY1" fmla="*/ 224971 h 1313543"/>
              <a:gd name="connsiteX2" fmla="*/ 816429 w 1045029"/>
              <a:gd name="connsiteY2" fmla="*/ 181429 h 1313543"/>
              <a:gd name="connsiteX3" fmla="*/ 1045029 w 1045029"/>
              <a:gd name="connsiteY3" fmla="*/ 1313543 h 1313543"/>
              <a:gd name="connsiteX4" fmla="*/ 1045029 w 1045029"/>
              <a:gd name="connsiteY4" fmla="*/ 1313543 h 1313543"/>
              <a:gd name="connsiteX5" fmla="*/ 1012372 w 1045029"/>
              <a:gd name="connsiteY5" fmla="*/ 965200 h 131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5029" h="1313543">
                <a:moveTo>
                  <a:pt x="0" y="1226457"/>
                </a:moveTo>
                <a:cubicBezTo>
                  <a:pt x="78922" y="812799"/>
                  <a:pt x="157844" y="399142"/>
                  <a:pt x="293915" y="224971"/>
                </a:cubicBezTo>
                <a:cubicBezTo>
                  <a:pt x="429986" y="50800"/>
                  <a:pt x="691243" y="0"/>
                  <a:pt x="816429" y="181429"/>
                </a:cubicBezTo>
                <a:cubicBezTo>
                  <a:pt x="941615" y="362858"/>
                  <a:pt x="1045029" y="1313543"/>
                  <a:pt x="1045029" y="1313543"/>
                </a:cubicBezTo>
                <a:lnTo>
                  <a:pt x="1045029" y="1313543"/>
                </a:lnTo>
                <a:lnTo>
                  <a:pt x="1012372" y="9652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Freeform 30"/>
          <p:cNvSpPr/>
          <p:nvPr/>
        </p:nvSpPr>
        <p:spPr>
          <a:xfrm>
            <a:off x="5323114" y="906237"/>
            <a:ext cx="1240972" cy="2008414"/>
          </a:xfrm>
          <a:custGeom>
            <a:avLst/>
            <a:gdLst>
              <a:gd name="connsiteX0" fmla="*/ 0 w 1240972"/>
              <a:gd name="connsiteY0" fmla="*/ 1485900 h 2008414"/>
              <a:gd name="connsiteX1" fmla="*/ 283029 w 1240972"/>
              <a:gd name="connsiteY1" fmla="*/ 1257300 h 2008414"/>
              <a:gd name="connsiteX2" fmla="*/ 576943 w 1240972"/>
              <a:gd name="connsiteY2" fmla="*/ 277585 h 2008414"/>
              <a:gd name="connsiteX3" fmla="*/ 968829 w 1240972"/>
              <a:gd name="connsiteY3" fmla="*/ 288471 h 2008414"/>
              <a:gd name="connsiteX4" fmla="*/ 1240972 w 1240972"/>
              <a:gd name="connsiteY4" fmla="*/ 2008414 h 200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0972" h="2008414">
                <a:moveTo>
                  <a:pt x="0" y="1485900"/>
                </a:moveTo>
                <a:cubicBezTo>
                  <a:pt x="93436" y="1472293"/>
                  <a:pt x="186872" y="1458686"/>
                  <a:pt x="283029" y="1257300"/>
                </a:cubicBezTo>
                <a:cubicBezTo>
                  <a:pt x="379186" y="1055914"/>
                  <a:pt x="462643" y="439056"/>
                  <a:pt x="576943" y="277585"/>
                </a:cubicBezTo>
                <a:cubicBezTo>
                  <a:pt x="691243" y="116114"/>
                  <a:pt x="858158" y="0"/>
                  <a:pt x="968829" y="288471"/>
                </a:cubicBezTo>
                <a:cubicBezTo>
                  <a:pt x="1079500" y="576942"/>
                  <a:pt x="1160236" y="1292678"/>
                  <a:pt x="1240972" y="2008414"/>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ectangle 33"/>
          <p:cNvSpPr/>
          <p:nvPr/>
        </p:nvSpPr>
        <p:spPr>
          <a:xfrm>
            <a:off x="4432297" y="1914519"/>
            <a:ext cx="714379"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MK</a:t>
            </a:r>
          </a:p>
          <a:p>
            <a:pPr algn="ctr"/>
            <a:r>
              <a:rPr lang="en-US" sz="1600" b="1" dirty="0" smtClean="0">
                <a:solidFill>
                  <a:schemeClr val="tx1"/>
                </a:solidFill>
              </a:rPr>
              <a:t>SIKLIS</a:t>
            </a:r>
            <a:endParaRPr lang="en-US" sz="1600" b="1" dirty="0">
              <a:solidFill>
                <a:schemeClr val="tx1"/>
              </a:solidFill>
            </a:endParaRPr>
          </a:p>
        </p:txBody>
      </p:sp>
      <p:sp>
        <p:nvSpPr>
          <p:cNvPr id="35" name="Rectangle 34"/>
          <p:cNvSpPr/>
          <p:nvPr/>
        </p:nvSpPr>
        <p:spPr>
          <a:xfrm>
            <a:off x="5789621" y="1843083"/>
            <a:ext cx="642942"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MK</a:t>
            </a:r>
          </a:p>
          <a:p>
            <a:r>
              <a:rPr lang="en-US" sz="1400" b="1" dirty="0" smtClean="0">
                <a:solidFill>
                  <a:schemeClr val="tx1"/>
                </a:solidFill>
              </a:rPr>
              <a:t>DARURAT</a:t>
            </a:r>
            <a:endParaRPr lang="en-US" sz="1400" b="1" dirty="0">
              <a:solidFill>
                <a:schemeClr val="tx1"/>
              </a:solidFill>
            </a:endParaRPr>
          </a:p>
        </p:txBody>
      </p:sp>
      <p:sp>
        <p:nvSpPr>
          <p:cNvPr id="42" name="Rectangle 41"/>
          <p:cNvSpPr/>
          <p:nvPr/>
        </p:nvSpPr>
        <p:spPr>
          <a:xfrm>
            <a:off x="1931967" y="200007"/>
            <a:ext cx="3857652"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              SITUASI PENJUALAN TETAP</a:t>
            </a:r>
            <a:endParaRPr lang="en-US" b="1" dirty="0">
              <a:solidFill>
                <a:schemeClr val="tx1"/>
              </a:solidFill>
            </a:endParaRPr>
          </a:p>
        </p:txBody>
      </p:sp>
      <p:sp>
        <p:nvSpPr>
          <p:cNvPr id="43" name="Right Brace 42"/>
          <p:cNvSpPr/>
          <p:nvPr/>
        </p:nvSpPr>
        <p:spPr>
          <a:xfrm>
            <a:off x="6861191" y="3343281"/>
            <a:ext cx="571504" cy="9144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Rectangle 43"/>
          <p:cNvSpPr/>
          <p:nvPr/>
        </p:nvSpPr>
        <p:spPr>
          <a:xfrm>
            <a:off x="7504131" y="3486155"/>
            <a:ext cx="1714512" cy="6429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MODAL KERJA PERMANEN</a:t>
            </a:r>
            <a:endParaRPr lang="en-US" b="1" dirty="0">
              <a:solidFill>
                <a:schemeClr val="tx1"/>
              </a:solidFill>
            </a:endParaRPr>
          </a:p>
        </p:txBody>
      </p:sp>
      <p:sp>
        <p:nvSpPr>
          <p:cNvPr id="45" name="Right Brace 44"/>
          <p:cNvSpPr/>
          <p:nvPr/>
        </p:nvSpPr>
        <p:spPr>
          <a:xfrm>
            <a:off x="6861191" y="985825"/>
            <a:ext cx="428628" cy="221457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Rectangle 45"/>
          <p:cNvSpPr/>
          <p:nvPr/>
        </p:nvSpPr>
        <p:spPr>
          <a:xfrm>
            <a:off x="7504132" y="1843083"/>
            <a:ext cx="1643075"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MODAL KERJA VARIABEL</a:t>
            </a:r>
            <a:endParaRPr lang="en-US" sz="1600" b="1" dirty="0">
              <a:solidFill>
                <a:schemeClr val="tx1"/>
              </a:solidFill>
            </a:endParaRPr>
          </a:p>
        </p:txBody>
      </p:sp>
      <p:sp>
        <p:nvSpPr>
          <p:cNvPr id="21" name="Rectangle 20"/>
          <p:cNvSpPr/>
          <p:nvPr/>
        </p:nvSpPr>
        <p:spPr>
          <a:xfrm>
            <a:off x="1217589" y="4414849"/>
            <a:ext cx="1285884"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JANUARI</a:t>
            </a:r>
            <a:endParaRPr lang="en-US" b="1" dirty="0">
              <a:solidFill>
                <a:schemeClr val="tx1"/>
              </a:solidFill>
            </a:endParaRPr>
          </a:p>
        </p:txBody>
      </p:sp>
      <p:sp>
        <p:nvSpPr>
          <p:cNvPr id="24" name="Rectangle 23"/>
          <p:cNvSpPr/>
          <p:nvPr/>
        </p:nvSpPr>
        <p:spPr>
          <a:xfrm>
            <a:off x="6218247" y="4414849"/>
            <a:ext cx="1285884"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DESEMBER</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503339" y="4413262"/>
            <a:ext cx="5572164"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rot="5400000">
            <a:off x="-139735" y="2771775"/>
            <a:ext cx="3286148"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503339" y="3271841"/>
            <a:ext cx="5572164"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5503472" y="2843610"/>
            <a:ext cx="314406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503339" y="3843346"/>
            <a:ext cx="5572164"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1502229" y="2115457"/>
            <a:ext cx="5551714" cy="428172"/>
          </a:xfrm>
          <a:custGeom>
            <a:avLst/>
            <a:gdLst>
              <a:gd name="connsiteX0" fmla="*/ 0 w 5551714"/>
              <a:gd name="connsiteY0" fmla="*/ 388257 h 428172"/>
              <a:gd name="connsiteX1" fmla="*/ 2209800 w 5551714"/>
              <a:gd name="connsiteY1" fmla="*/ 366486 h 428172"/>
              <a:gd name="connsiteX2" fmla="*/ 3516085 w 5551714"/>
              <a:gd name="connsiteY2" fmla="*/ 18143 h 428172"/>
              <a:gd name="connsiteX3" fmla="*/ 4365171 w 5551714"/>
              <a:gd name="connsiteY3" fmla="*/ 257629 h 428172"/>
              <a:gd name="connsiteX4" fmla="*/ 5551714 w 5551714"/>
              <a:gd name="connsiteY4" fmla="*/ 399143 h 428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428172">
                <a:moveTo>
                  <a:pt x="0" y="388257"/>
                </a:moveTo>
                <a:cubicBezTo>
                  <a:pt x="811893" y="408214"/>
                  <a:pt x="1623786" y="428172"/>
                  <a:pt x="2209800" y="366486"/>
                </a:cubicBezTo>
                <a:cubicBezTo>
                  <a:pt x="2795814" y="304800"/>
                  <a:pt x="3156857" y="36286"/>
                  <a:pt x="3516085" y="18143"/>
                </a:cubicBezTo>
                <a:cubicBezTo>
                  <a:pt x="3875313" y="0"/>
                  <a:pt x="4025900" y="194129"/>
                  <a:pt x="4365171" y="257629"/>
                </a:cubicBezTo>
                <a:cubicBezTo>
                  <a:pt x="4704442" y="321129"/>
                  <a:pt x="5128078" y="360136"/>
                  <a:pt x="5551714" y="399143"/>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Rectangle 23"/>
          <p:cNvSpPr/>
          <p:nvPr/>
        </p:nvSpPr>
        <p:spPr>
          <a:xfrm>
            <a:off x="2789224" y="2700337"/>
            <a:ext cx="2714644"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MODAL KERJA MUSIMAN</a:t>
            </a:r>
            <a:endParaRPr lang="en-US" b="1" dirty="0">
              <a:solidFill>
                <a:schemeClr val="tx1"/>
              </a:solidFill>
            </a:endParaRPr>
          </a:p>
        </p:txBody>
      </p:sp>
      <p:sp>
        <p:nvSpPr>
          <p:cNvPr id="25" name="Rectangle 24"/>
          <p:cNvSpPr/>
          <p:nvPr/>
        </p:nvSpPr>
        <p:spPr>
          <a:xfrm>
            <a:off x="2789223" y="3343279"/>
            <a:ext cx="257176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MODAL KERJA NORMAL</a:t>
            </a:r>
            <a:endParaRPr lang="en-US" b="1" dirty="0">
              <a:solidFill>
                <a:schemeClr val="tx1"/>
              </a:solidFill>
            </a:endParaRPr>
          </a:p>
        </p:txBody>
      </p:sp>
      <p:sp>
        <p:nvSpPr>
          <p:cNvPr id="26" name="Rectangle 25"/>
          <p:cNvSpPr/>
          <p:nvPr/>
        </p:nvSpPr>
        <p:spPr>
          <a:xfrm>
            <a:off x="2860663" y="3914783"/>
            <a:ext cx="257176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MODAL KERJA PRIMER</a:t>
            </a:r>
            <a:endParaRPr lang="en-US" b="1" dirty="0">
              <a:solidFill>
                <a:schemeClr val="tx1"/>
              </a:solidFill>
            </a:endParaRPr>
          </a:p>
        </p:txBody>
      </p:sp>
      <p:sp>
        <p:nvSpPr>
          <p:cNvPr id="32" name="Freeform 31"/>
          <p:cNvSpPr/>
          <p:nvPr/>
        </p:nvSpPr>
        <p:spPr>
          <a:xfrm>
            <a:off x="4822371" y="1177472"/>
            <a:ext cx="1026886" cy="1184729"/>
          </a:xfrm>
          <a:custGeom>
            <a:avLst/>
            <a:gdLst>
              <a:gd name="connsiteX0" fmla="*/ 0 w 1026886"/>
              <a:gd name="connsiteY0" fmla="*/ 988786 h 1184729"/>
              <a:gd name="connsiteX1" fmla="*/ 119743 w 1026886"/>
              <a:gd name="connsiteY1" fmla="*/ 324758 h 1184729"/>
              <a:gd name="connsiteX2" fmla="*/ 424543 w 1026886"/>
              <a:gd name="connsiteY2" fmla="*/ 41729 h 1184729"/>
              <a:gd name="connsiteX3" fmla="*/ 740229 w 1026886"/>
              <a:gd name="connsiteY3" fmla="*/ 74386 h 1184729"/>
              <a:gd name="connsiteX4" fmla="*/ 859972 w 1026886"/>
              <a:gd name="connsiteY4" fmla="*/ 357415 h 1184729"/>
              <a:gd name="connsiteX5" fmla="*/ 936172 w 1026886"/>
              <a:gd name="connsiteY5" fmla="*/ 760186 h 1184729"/>
              <a:gd name="connsiteX6" fmla="*/ 1012372 w 1026886"/>
              <a:gd name="connsiteY6" fmla="*/ 1108529 h 1184729"/>
              <a:gd name="connsiteX7" fmla="*/ 1023258 w 1026886"/>
              <a:gd name="connsiteY7" fmla="*/ 1184729 h 1184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6886" h="1184729">
                <a:moveTo>
                  <a:pt x="0" y="988786"/>
                </a:moveTo>
                <a:cubicBezTo>
                  <a:pt x="24493" y="735693"/>
                  <a:pt x="48986" y="482601"/>
                  <a:pt x="119743" y="324758"/>
                </a:cubicBezTo>
                <a:cubicBezTo>
                  <a:pt x="190500" y="166915"/>
                  <a:pt x="321129" y="83458"/>
                  <a:pt x="424543" y="41729"/>
                </a:cubicBezTo>
                <a:cubicBezTo>
                  <a:pt x="527957" y="0"/>
                  <a:pt x="667658" y="21772"/>
                  <a:pt x="740229" y="74386"/>
                </a:cubicBezTo>
                <a:cubicBezTo>
                  <a:pt x="812801" y="127000"/>
                  <a:pt x="827315" y="243115"/>
                  <a:pt x="859972" y="357415"/>
                </a:cubicBezTo>
                <a:cubicBezTo>
                  <a:pt x="892629" y="471715"/>
                  <a:pt x="910772" y="635000"/>
                  <a:pt x="936172" y="760186"/>
                </a:cubicBezTo>
                <a:cubicBezTo>
                  <a:pt x="961572" y="885372"/>
                  <a:pt x="997858" y="1037772"/>
                  <a:pt x="1012372" y="1108529"/>
                </a:cubicBezTo>
                <a:cubicBezTo>
                  <a:pt x="1026886" y="1179286"/>
                  <a:pt x="1025072" y="1182007"/>
                  <a:pt x="1023258" y="1184729"/>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a:off x="5861057" y="1057263"/>
            <a:ext cx="1071570" cy="1428760"/>
          </a:xfrm>
          <a:custGeom>
            <a:avLst/>
            <a:gdLst>
              <a:gd name="connsiteX0" fmla="*/ 0 w 1110343"/>
              <a:gd name="connsiteY0" fmla="*/ 1251857 h 1426028"/>
              <a:gd name="connsiteX1" fmla="*/ 195943 w 1110343"/>
              <a:gd name="connsiteY1" fmla="*/ 587828 h 1426028"/>
              <a:gd name="connsiteX2" fmla="*/ 457200 w 1110343"/>
              <a:gd name="connsiteY2" fmla="*/ 54428 h 1426028"/>
              <a:gd name="connsiteX3" fmla="*/ 707571 w 1110343"/>
              <a:gd name="connsiteY3" fmla="*/ 261257 h 1426028"/>
              <a:gd name="connsiteX4" fmla="*/ 827314 w 1110343"/>
              <a:gd name="connsiteY4" fmla="*/ 979714 h 1426028"/>
              <a:gd name="connsiteX5" fmla="*/ 990600 w 1110343"/>
              <a:gd name="connsiteY5" fmla="*/ 1240971 h 1426028"/>
              <a:gd name="connsiteX6" fmla="*/ 1110343 w 1110343"/>
              <a:gd name="connsiteY6" fmla="*/ 1426028 h 1426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0343" h="1426028">
                <a:moveTo>
                  <a:pt x="0" y="1251857"/>
                </a:moveTo>
                <a:cubicBezTo>
                  <a:pt x="59871" y="1019628"/>
                  <a:pt x="119743" y="787399"/>
                  <a:pt x="195943" y="587828"/>
                </a:cubicBezTo>
                <a:cubicBezTo>
                  <a:pt x="272143" y="388257"/>
                  <a:pt x="371929" y="108857"/>
                  <a:pt x="457200" y="54428"/>
                </a:cubicBezTo>
                <a:cubicBezTo>
                  <a:pt x="542471" y="0"/>
                  <a:pt x="645885" y="107043"/>
                  <a:pt x="707571" y="261257"/>
                </a:cubicBezTo>
                <a:cubicBezTo>
                  <a:pt x="769257" y="415471"/>
                  <a:pt x="780143" y="816428"/>
                  <a:pt x="827314" y="979714"/>
                </a:cubicBezTo>
                <a:cubicBezTo>
                  <a:pt x="874486" y="1143000"/>
                  <a:pt x="943429" y="1166585"/>
                  <a:pt x="990600" y="1240971"/>
                </a:cubicBezTo>
                <a:cubicBezTo>
                  <a:pt x="1037771" y="1315357"/>
                  <a:pt x="1074057" y="1370692"/>
                  <a:pt x="1110343" y="1426028"/>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ectangle 33"/>
          <p:cNvSpPr/>
          <p:nvPr/>
        </p:nvSpPr>
        <p:spPr>
          <a:xfrm>
            <a:off x="5003802" y="1557329"/>
            <a:ext cx="642942"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MK</a:t>
            </a:r>
          </a:p>
          <a:p>
            <a:pPr algn="ctr"/>
            <a:r>
              <a:rPr lang="en-US" sz="1400" b="1" dirty="0" smtClean="0">
                <a:solidFill>
                  <a:schemeClr val="tx1"/>
                </a:solidFill>
              </a:rPr>
              <a:t>SIKLIS</a:t>
            </a:r>
            <a:endParaRPr lang="en-US" sz="1400" b="1" dirty="0">
              <a:solidFill>
                <a:schemeClr val="tx1"/>
              </a:solidFill>
            </a:endParaRPr>
          </a:p>
        </p:txBody>
      </p:sp>
      <p:sp>
        <p:nvSpPr>
          <p:cNvPr id="35" name="Rectangle 34"/>
          <p:cNvSpPr/>
          <p:nvPr/>
        </p:nvSpPr>
        <p:spPr>
          <a:xfrm>
            <a:off x="6003933" y="1914519"/>
            <a:ext cx="57150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MK</a:t>
            </a:r>
          </a:p>
          <a:p>
            <a:r>
              <a:rPr lang="en-US" sz="1400" b="1" dirty="0" smtClean="0">
                <a:solidFill>
                  <a:schemeClr val="tx1"/>
                </a:solidFill>
              </a:rPr>
              <a:t>DRT</a:t>
            </a:r>
            <a:endParaRPr lang="en-US" sz="1400" b="1" dirty="0">
              <a:solidFill>
                <a:schemeClr val="tx1"/>
              </a:solidFill>
            </a:endParaRPr>
          </a:p>
        </p:txBody>
      </p:sp>
      <p:sp>
        <p:nvSpPr>
          <p:cNvPr id="36" name="Rectangle 35"/>
          <p:cNvSpPr/>
          <p:nvPr/>
        </p:nvSpPr>
        <p:spPr>
          <a:xfrm>
            <a:off x="1646217" y="342884"/>
            <a:ext cx="5000660"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SITUASI PENJUALAN MENINGKAT</a:t>
            </a:r>
            <a:endParaRPr lang="en-US" b="1" dirty="0">
              <a:solidFill>
                <a:schemeClr val="tx1"/>
              </a:solidFill>
            </a:endParaRPr>
          </a:p>
        </p:txBody>
      </p:sp>
      <p:sp>
        <p:nvSpPr>
          <p:cNvPr id="37" name="Right Brace 36"/>
          <p:cNvSpPr/>
          <p:nvPr/>
        </p:nvSpPr>
        <p:spPr>
          <a:xfrm>
            <a:off x="7218379" y="3271841"/>
            <a:ext cx="214314" cy="107157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Rectangle 37"/>
          <p:cNvSpPr/>
          <p:nvPr/>
        </p:nvSpPr>
        <p:spPr>
          <a:xfrm>
            <a:off x="7718446" y="3486157"/>
            <a:ext cx="1643075" cy="71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MODAL KERJA</a:t>
            </a:r>
          </a:p>
          <a:p>
            <a:pPr algn="ctr"/>
            <a:r>
              <a:rPr lang="en-US" b="1" dirty="0" smtClean="0">
                <a:solidFill>
                  <a:schemeClr val="tx1"/>
                </a:solidFill>
              </a:rPr>
              <a:t>PERMANEN</a:t>
            </a:r>
            <a:endParaRPr lang="en-US" b="1" dirty="0">
              <a:solidFill>
                <a:schemeClr val="tx1"/>
              </a:solidFill>
            </a:endParaRPr>
          </a:p>
        </p:txBody>
      </p:sp>
      <p:sp>
        <p:nvSpPr>
          <p:cNvPr id="39" name="Right Brace 38"/>
          <p:cNvSpPr/>
          <p:nvPr/>
        </p:nvSpPr>
        <p:spPr>
          <a:xfrm>
            <a:off x="7146941" y="1271577"/>
            <a:ext cx="285752" cy="192882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Rectangle 39"/>
          <p:cNvSpPr/>
          <p:nvPr/>
        </p:nvSpPr>
        <p:spPr>
          <a:xfrm>
            <a:off x="7647009" y="1843083"/>
            <a:ext cx="1571636"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MODAL KERJA</a:t>
            </a:r>
          </a:p>
          <a:p>
            <a:pPr algn="ctr"/>
            <a:r>
              <a:rPr lang="en-US" b="1" dirty="0" smtClean="0">
                <a:solidFill>
                  <a:schemeClr val="tx1"/>
                </a:solidFill>
              </a:rPr>
              <a:t>VARIABEL</a:t>
            </a:r>
            <a:endParaRPr lang="en-US" b="1" dirty="0">
              <a:solidFill>
                <a:schemeClr val="tx1"/>
              </a:solidFill>
            </a:endParaRPr>
          </a:p>
        </p:txBody>
      </p:sp>
      <p:sp>
        <p:nvSpPr>
          <p:cNvPr id="20" name="Rectangle 19"/>
          <p:cNvSpPr/>
          <p:nvPr/>
        </p:nvSpPr>
        <p:spPr>
          <a:xfrm>
            <a:off x="1003273" y="4557725"/>
            <a:ext cx="1000132"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JANUARI</a:t>
            </a:r>
            <a:endParaRPr lang="en-US" sz="1600" b="1" dirty="0">
              <a:solidFill>
                <a:schemeClr val="tx1"/>
              </a:solidFill>
            </a:endParaRPr>
          </a:p>
        </p:txBody>
      </p:sp>
      <p:sp>
        <p:nvSpPr>
          <p:cNvPr id="21" name="Rectangle 20"/>
          <p:cNvSpPr/>
          <p:nvPr/>
        </p:nvSpPr>
        <p:spPr>
          <a:xfrm>
            <a:off x="6504001" y="4486287"/>
            <a:ext cx="1214446"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DESEMBER</a:t>
            </a:r>
            <a:endParaRPr lang="en-US" sz="1600" b="1"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85758"/>
          </a:xfrm>
        </p:spPr>
        <p:txBody>
          <a:bodyPr>
            <a:normAutofit/>
          </a:bodyPr>
          <a:lstStyle/>
          <a:p>
            <a:pPr algn="l"/>
            <a:r>
              <a:rPr lang="en-US" sz="2400" b="1" dirty="0" smtClean="0"/>
              <a:t>D.PENDEKATAN PEMBIAYAAN KEBUTUHAN DANA</a:t>
            </a:r>
            <a:endParaRPr lang="en-US" sz="2400" dirty="0"/>
          </a:p>
        </p:txBody>
      </p:sp>
      <p:sp>
        <p:nvSpPr>
          <p:cNvPr id="3" name="Content Placeholder 2"/>
          <p:cNvSpPr>
            <a:spLocks noGrp="1"/>
          </p:cNvSpPr>
          <p:nvPr>
            <p:ph idx="1"/>
          </p:nvPr>
        </p:nvSpPr>
        <p:spPr>
          <a:xfrm>
            <a:off x="0" y="485759"/>
            <a:ext cx="9721850" cy="4914916"/>
          </a:xfrm>
        </p:spPr>
        <p:txBody>
          <a:bodyPr>
            <a:normAutofit lnSpcReduction="10000"/>
          </a:bodyPr>
          <a:lstStyle/>
          <a:p>
            <a:pPr>
              <a:buNone/>
            </a:pPr>
            <a:r>
              <a:rPr lang="en-US" sz="2000" b="1" dirty="0" smtClean="0"/>
              <a:t>1.PENDEKATAN YANG BERSIFAT AGRESIF(AGGRESSIVE APPROACH)</a:t>
            </a:r>
          </a:p>
          <a:p>
            <a:pPr>
              <a:buNone/>
            </a:pPr>
            <a:r>
              <a:rPr lang="en-US" sz="1800" dirty="0" smtClean="0"/>
              <a:t>    KEBUTUHAN DANA JANGKA PENDEK DIBELANJAI DENGAN SUMBER DANA JK.PENDEK DAN</a:t>
            </a:r>
          </a:p>
          <a:p>
            <a:pPr>
              <a:buNone/>
            </a:pPr>
            <a:r>
              <a:rPr lang="en-US" sz="1800" dirty="0" smtClean="0"/>
              <a:t>    KEBUTUHAN DANA JK.PANJANG DENGAN SUMBER DANA JK.PANJANG.KEBUTUHAN DANA </a:t>
            </a:r>
          </a:p>
          <a:p>
            <a:pPr>
              <a:buNone/>
            </a:pPr>
            <a:r>
              <a:rPr lang="en-US" sz="1800" dirty="0" smtClean="0"/>
              <a:t>    VARIABEL ATAU MUSIMAN DIBIAYAI DENGAN SUMBER DANA JK.PENDEK.SEDANGKAN KEBUTUHAN</a:t>
            </a:r>
          </a:p>
          <a:p>
            <a:pPr>
              <a:buNone/>
            </a:pPr>
            <a:r>
              <a:rPr lang="en-US" sz="1800" dirty="0" smtClean="0"/>
              <a:t>    DANA PERMANEN DIBELANJAI DENGAN SUMBER DANA JK.PANJANG.PENDEKATAI INI MEMPUNYAI </a:t>
            </a:r>
          </a:p>
          <a:p>
            <a:pPr>
              <a:buNone/>
            </a:pPr>
            <a:r>
              <a:rPr lang="en-US" sz="1800" dirty="0" smtClean="0"/>
              <a:t>    PROFIT YANG TINGGI DAN RESIKO TINGGI KARENA NET WORKING CAPITAL RENDAH.</a:t>
            </a:r>
          </a:p>
          <a:p>
            <a:pPr>
              <a:buNone/>
            </a:pPr>
            <a:r>
              <a:rPr lang="en-US" sz="1800" b="1" dirty="0" smtClean="0"/>
              <a:t>2.PENDEKATAN KONSERVATIF(CONSERVATIVE APPROACH)</a:t>
            </a:r>
          </a:p>
          <a:p>
            <a:pPr>
              <a:buNone/>
            </a:pPr>
            <a:r>
              <a:rPr lang="en-US" sz="1800" b="1" dirty="0" smtClean="0"/>
              <a:t>    </a:t>
            </a:r>
            <a:r>
              <a:rPr lang="en-US" sz="1800" dirty="0" smtClean="0"/>
              <a:t>SEMUA KEBUTUHAN DANA DIBELANJAI DENGAN SUMBER DANA JK.PANJANG, DAN SUMBER DANA </a:t>
            </a:r>
          </a:p>
          <a:p>
            <a:pPr>
              <a:buNone/>
            </a:pPr>
            <a:r>
              <a:rPr lang="en-US" sz="1800" dirty="0" smtClean="0"/>
              <a:t>    JK.PENDEK DIGUNAKAN HANYA DALAM KEADAAN DARURAT.PENDEKATAN INI MEMPUNYAI PROFIT </a:t>
            </a:r>
          </a:p>
          <a:p>
            <a:pPr>
              <a:buNone/>
            </a:pPr>
            <a:r>
              <a:rPr lang="en-US" sz="1800" dirty="0" smtClean="0"/>
              <a:t>    YANG RENDAH DAN RESIKO YANG RENDAH, KARENA NET WORKING CAPITAL YANG BESAR.</a:t>
            </a:r>
          </a:p>
          <a:p>
            <a:pPr>
              <a:buNone/>
            </a:pPr>
            <a:r>
              <a:rPr lang="en-US" sz="1800" b="1" dirty="0" smtClean="0"/>
              <a:t>3.PENDEKAKATAN KE DUANYA(TRADE OFF)</a:t>
            </a:r>
          </a:p>
          <a:p>
            <a:pPr>
              <a:buNone/>
            </a:pPr>
            <a:r>
              <a:rPr lang="en-US" sz="1800" dirty="0" smtClean="0"/>
              <a:t>   MENGGUNAKAN NET WORKING CAPITAL YANG TIDAK TERLALU KECIL DAN TIDAK TERLALU BESAR,</a:t>
            </a:r>
          </a:p>
          <a:p>
            <a:pPr>
              <a:buNone/>
            </a:pPr>
            <a:r>
              <a:rPr lang="en-US" sz="1800" dirty="0" smtClean="0"/>
              <a:t>   SEHINGGA RESIKO YANG DIHADAPI LEBIH RENDAH DARI PADA  </a:t>
            </a:r>
            <a:r>
              <a:rPr lang="en-US" sz="1800" dirty="0" err="1" smtClean="0"/>
              <a:t>PADA</a:t>
            </a:r>
            <a:r>
              <a:rPr lang="en-US" sz="1800" dirty="0" smtClean="0"/>
              <a:t> PENDEKATAN AGRESIF DAN </a:t>
            </a:r>
          </a:p>
          <a:p>
            <a:pPr>
              <a:buNone/>
            </a:pPr>
            <a:r>
              <a:rPr lang="en-US" sz="1800" dirty="0" smtClean="0"/>
              <a:t>   PROFIT YANG DIPEROLEH JUGA LEBIH TINGGI DARI PROFIT BERDASARKAN PENDEKATAN </a:t>
            </a:r>
          </a:p>
          <a:p>
            <a:pPr>
              <a:buNone/>
            </a:pPr>
            <a:r>
              <a:rPr lang="en-US" sz="1800" dirty="0" smtClean="0"/>
              <a:t>   KONSERVATIF.</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a:solidFill>
            <a:schemeClr val="tx2">
              <a:lumMod val="60000"/>
              <a:lumOff val="40000"/>
            </a:schemeClr>
          </a:solidFill>
        </p:spPr>
        <p:txBody>
          <a:bodyPr>
            <a:noAutofit/>
          </a:bodyPr>
          <a:lstStyle/>
          <a:p>
            <a:pPr algn="l"/>
            <a:r>
              <a:rPr lang="en-US" sz="3200" dirty="0" smtClean="0"/>
              <a:t>E.TUJUAN MANAJEMEN MODAL KERJA</a:t>
            </a:r>
            <a:endParaRPr lang="en-US" sz="3200"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dirty="0" smtClean="0"/>
              <a:t>MENGELOLA AKTIVA LANCAR DAN HUTANG LANCAR</a:t>
            </a:r>
          </a:p>
          <a:p>
            <a:pPr>
              <a:buNone/>
            </a:pPr>
            <a:r>
              <a:rPr lang="en-US" dirty="0" smtClean="0"/>
              <a:t>AGAR TERJAMIN  JUMLAH NET WORKING CAPITAL YANG</a:t>
            </a:r>
          </a:p>
          <a:p>
            <a:pPr>
              <a:buNone/>
            </a:pPr>
            <a:r>
              <a:rPr lang="en-US" dirty="0" smtClean="0"/>
              <a:t>LAYAK DITERIMA (ACCEPTABLE) YANG  MENJAMIN </a:t>
            </a:r>
          </a:p>
          <a:p>
            <a:pPr>
              <a:buNone/>
            </a:pPr>
            <a:r>
              <a:rPr lang="en-US" dirty="0" smtClean="0"/>
              <a:t>TINGKAT LIKUIDITAS BADAN USAHA.</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a:solidFill>
            <a:schemeClr val="tx2">
              <a:lumMod val="60000"/>
              <a:lumOff val="40000"/>
            </a:schemeClr>
          </a:solidFill>
        </p:spPr>
        <p:txBody>
          <a:bodyPr>
            <a:noAutofit/>
          </a:bodyPr>
          <a:lstStyle/>
          <a:p>
            <a:pPr algn="l"/>
            <a:r>
              <a:rPr lang="en-US" sz="2400" b="1" dirty="0" smtClean="0"/>
              <a:t>F.KEBAIKAN DAN KELEMAHAN MODAL KERJA</a:t>
            </a:r>
            <a:endParaRPr lang="en-US" sz="2400" b="1" dirty="0"/>
          </a:p>
        </p:txBody>
      </p:sp>
      <p:sp>
        <p:nvSpPr>
          <p:cNvPr id="3" name="Content Placeholder 2"/>
          <p:cNvSpPr>
            <a:spLocks noGrp="1"/>
          </p:cNvSpPr>
          <p:nvPr>
            <p:ph idx="1"/>
          </p:nvPr>
        </p:nvSpPr>
        <p:spPr>
          <a:xfrm>
            <a:off x="0" y="628636"/>
            <a:ext cx="9721850" cy="4772040"/>
          </a:xfrm>
        </p:spPr>
        <p:txBody>
          <a:bodyPr>
            <a:normAutofit lnSpcReduction="10000"/>
          </a:bodyPr>
          <a:lstStyle/>
          <a:p>
            <a:pPr>
              <a:buNone/>
            </a:pPr>
            <a:r>
              <a:rPr lang="en-US" sz="2000" b="1" dirty="0" smtClean="0"/>
              <a:t>1.KEBAIKAN MODAL KERJA (MODAL KERJA CUKUP)</a:t>
            </a:r>
          </a:p>
          <a:p>
            <a:pPr>
              <a:buNone/>
            </a:pPr>
            <a:r>
              <a:rPr lang="en-US" sz="2000" dirty="0" smtClean="0"/>
              <a:t>    A.MELINDUNGI KEMUNGKINAN TERJADINYA KRISIS KEUANGAN GUNA MEMBENAHI </a:t>
            </a:r>
          </a:p>
          <a:p>
            <a:pPr>
              <a:buNone/>
            </a:pPr>
            <a:r>
              <a:rPr lang="en-US" sz="2000" dirty="0" smtClean="0"/>
              <a:t>        MODAL KERJA YANG DIPERLUKAN</a:t>
            </a:r>
          </a:p>
          <a:p>
            <a:pPr>
              <a:buNone/>
            </a:pPr>
            <a:r>
              <a:rPr lang="en-US" sz="2000" dirty="0" smtClean="0"/>
              <a:t>    B.MERENCANAKAN DAN MENGAWASI RENCANA PERUSAHAAN MENJADI RENCANA </a:t>
            </a:r>
          </a:p>
          <a:p>
            <a:pPr>
              <a:buNone/>
            </a:pPr>
            <a:r>
              <a:rPr lang="en-US" sz="2000" dirty="0" smtClean="0"/>
              <a:t>       KEUANGAN JANGKA PENDEK</a:t>
            </a:r>
          </a:p>
          <a:p>
            <a:pPr>
              <a:buNone/>
            </a:pPr>
            <a:r>
              <a:rPr lang="en-US" sz="2000" dirty="0" smtClean="0"/>
              <a:t>    C.MENILAI KECEPATAN PERPUTARAN MODAL KERJA </a:t>
            </a:r>
          </a:p>
          <a:p>
            <a:pPr>
              <a:buNone/>
            </a:pPr>
            <a:r>
              <a:rPr lang="en-US" sz="2000" dirty="0" smtClean="0"/>
              <a:t>    D.MEMBAYAR ATAU MEMNUHI KEWAJIBAN JANGKA PENDEK SESUAI DENGAN JATUH</a:t>
            </a:r>
          </a:p>
          <a:p>
            <a:pPr>
              <a:buNone/>
            </a:pPr>
            <a:r>
              <a:rPr lang="en-US" sz="2000" dirty="0" smtClean="0"/>
              <a:t>       TEMPO</a:t>
            </a:r>
          </a:p>
          <a:p>
            <a:pPr>
              <a:buNone/>
            </a:pPr>
            <a:r>
              <a:rPr lang="en-US" sz="2000" dirty="0" smtClean="0"/>
              <a:t>    E.MEMPEROLEH KREDIT SEBAGAI SUMBER DANA GUNA MEMPERBESAR PEMENUHAN </a:t>
            </a:r>
          </a:p>
          <a:p>
            <a:pPr>
              <a:buNone/>
            </a:pPr>
            <a:r>
              <a:rPr lang="en-US" sz="2000" dirty="0" smtClean="0"/>
              <a:t>       KEBUTUHAN KEKAYAAN AKTIVA LANCAR</a:t>
            </a:r>
          </a:p>
          <a:p>
            <a:pPr>
              <a:buNone/>
            </a:pPr>
            <a:r>
              <a:rPr lang="en-US" sz="2000" dirty="0" smtClean="0"/>
              <a:t>    F.MEMBERIKAN PEDOMAN YANG BAIK SEHINGGA TIDAK TERDAPAT KERAGUAN</a:t>
            </a:r>
          </a:p>
          <a:p>
            <a:pPr>
              <a:buNone/>
            </a:pPr>
            <a:r>
              <a:rPr lang="en-US" sz="2000" dirty="0" smtClean="0"/>
              <a:t>      MANAJEMEN GUNA MEMPEROLEH EFISIENSI YANG BAIK.</a:t>
            </a:r>
          </a:p>
          <a:p>
            <a:pPr>
              <a:buNone/>
            </a:pP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a:solidFill>
            <a:schemeClr val="accent5"/>
          </a:solidFill>
        </p:spPr>
        <p:txBody>
          <a:bodyPr>
            <a:noAutofit/>
          </a:bodyPr>
          <a:lstStyle/>
          <a:p>
            <a:pPr algn="l"/>
            <a:r>
              <a:rPr lang="en-US" sz="2400" b="1" dirty="0" smtClean="0"/>
              <a:t>2.KELEMAHAN MODAL KERJA</a:t>
            </a:r>
            <a:endParaRPr lang="en-US" sz="2400" b="1"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000" dirty="0" smtClean="0"/>
              <a:t>    </a:t>
            </a:r>
            <a:r>
              <a:rPr lang="en-US" sz="2400" dirty="0" smtClean="0"/>
              <a:t>A.KELEBIHAN ATAS MODAL KERJA MENGAKIBATKAN KEMAMPUAN LABA </a:t>
            </a:r>
          </a:p>
          <a:p>
            <a:pPr>
              <a:buNone/>
            </a:pPr>
            <a:r>
              <a:rPr lang="en-US" sz="2400" dirty="0" smtClean="0"/>
              <a:t>       MENURUN SEBAGAI AKIBAT LAMBATNYA PERPUTARAN DANA </a:t>
            </a:r>
          </a:p>
          <a:p>
            <a:pPr>
              <a:buNone/>
            </a:pPr>
            <a:r>
              <a:rPr lang="en-US" sz="2400" dirty="0" smtClean="0"/>
              <a:t>       PERUSAHAAN</a:t>
            </a:r>
          </a:p>
          <a:p>
            <a:pPr>
              <a:buNone/>
            </a:pPr>
            <a:endParaRPr lang="en-US" sz="2400" dirty="0" smtClean="0"/>
          </a:p>
          <a:p>
            <a:pPr>
              <a:buNone/>
            </a:pPr>
            <a:r>
              <a:rPr lang="en-US" sz="2400" dirty="0" smtClean="0"/>
              <a:t>    B.MENIMBULKAN KESAN BAHWA MANAJEMEN TIDAK MAMPU</a:t>
            </a:r>
          </a:p>
          <a:p>
            <a:pPr>
              <a:buNone/>
            </a:pPr>
            <a:r>
              <a:rPr lang="en-US" sz="2400" dirty="0" smtClean="0"/>
              <a:t>       MENGGUNAKAN MODAL KERJA SECARA EFISIEN</a:t>
            </a:r>
          </a:p>
          <a:p>
            <a:pPr>
              <a:buNone/>
            </a:pPr>
            <a:endParaRPr lang="en-US" sz="2400" dirty="0" smtClean="0"/>
          </a:p>
          <a:p>
            <a:pPr>
              <a:buNone/>
            </a:pPr>
            <a:r>
              <a:rPr lang="en-US" sz="2400" dirty="0" smtClean="0"/>
              <a:t>    C.JIKA MODAL KERJA TERSEBUT DIPINJAM DARI BANK, MAKA </a:t>
            </a:r>
          </a:p>
          <a:p>
            <a:pPr>
              <a:buNone/>
            </a:pPr>
            <a:r>
              <a:rPr lang="en-US" sz="2400" dirty="0" smtClean="0"/>
              <a:t>       PERUSAHAAN MENGALAMI KERUGIAN DALAM MEMBAYAR BUNGA.</a:t>
            </a:r>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85758"/>
          </a:xfrm>
        </p:spPr>
        <p:txBody>
          <a:bodyPr>
            <a:normAutofit/>
          </a:bodyPr>
          <a:lstStyle/>
          <a:p>
            <a:pPr algn="l"/>
            <a:r>
              <a:rPr lang="en-US" sz="2400" b="1" dirty="0" smtClean="0"/>
              <a:t>G.SUMBER DAN PENGGUNAAN MODAL KERJA</a:t>
            </a:r>
            <a:endParaRPr lang="en-US" sz="2400" b="1" dirty="0"/>
          </a:p>
        </p:txBody>
      </p:sp>
      <p:sp>
        <p:nvSpPr>
          <p:cNvPr id="3" name="Content Placeholder 2"/>
          <p:cNvSpPr>
            <a:spLocks noGrp="1"/>
          </p:cNvSpPr>
          <p:nvPr>
            <p:ph idx="1"/>
          </p:nvPr>
        </p:nvSpPr>
        <p:spPr>
          <a:xfrm>
            <a:off x="0" y="485759"/>
            <a:ext cx="9721850" cy="4914916"/>
          </a:xfrm>
        </p:spPr>
        <p:txBody>
          <a:bodyPr>
            <a:normAutofit/>
          </a:bodyPr>
          <a:lstStyle/>
          <a:p>
            <a:pPr>
              <a:buNone/>
            </a:pPr>
            <a:r>
              <a:rPr lang="en-US" sz="2000" b="1" dirty="0" smtClean="0"/>
              <a:t>1.SUMBER MODAL KERJA</a:t>
            </a:r>
          </a:p>
          <a:p>
            <a:pPr>
              <a:buNone/>
            </a:pPr>
            <a:r>
              <a:rPr lang="en-US" sz="2000" dirty="0" smtClean="0"/>
              <a:t>    A.HASIL OPERASI PERUSAHAAN</a:t>
            </a:r>
          </a:p>
          <a:p>
            <a:pPr>
              <a:buNone/>
            </a:pPr>
            <a:r>
              <a:rPr lang="en-US" sz="2000" dirty="0" smtClean="0"/>
              <a:t>    B.KEUNTUNGAN JANGKA PENDEK (LABA DITAHAN)</a:t>
            </a:r>
          </a:p>
          <a:p>
            <a:pPr>
              <a:buNone/>
            </a:pPr>
            <a:r>
              <a:rPr lang="en-US" sz="2000" dirty="0" smtClean="0"/>
              <a:t>    C.PENJUALAN AKTIVA TIDAK LANCAR</a:t>
            </a:r>
          </a:p>
          <a:p>
            <a:pPr>
              <a:buNone/>
            </a:pPr>
            <a:r>
              <a:rPr lang="en-US" sz="2000" dirty="0" smtClean="0"/>
              <a:t>    D.PENJUALAN SAHAM ATAU OBLIGASI</a:t>
            </a:r>
          </a:p>
          <a:p>
            <a:pPr>
              <a:buNone/>
            </a:pPr>
            <a:r>
              <a:rPr lang="en-US" sz="2000" dirty="0" smtClean="0"/>
              <a:t>    E.KEUNTUNGAN PERJUALAN SURAT BERHARGA (AGIO SAHAM)</a:t>
            </a:r>
          </a:p>
          <a:p>
            <a:pPr>
              <a:buNone/>
            </a:pPr>
            <a:endParaRPr lang="en-US" sz="2400" dirty="0" smtClean="0"/>
          </a:p>
          <a:p>
            <a:pPr>
              <a:buNone/>
            </a:pPr>
            <a:r>
              <a:rPr lang="en-US" sz="2000" b="1" dirty="0" smtClean="0"/>
              <a:t>2.PENGGUNAAN MODAL KERJA</a:t>
            </a:r>
          </a:p>
          <a:p>
            <a:pPr>
              <a:buNone/>
            </a:pPr>
            <a:r>
              <a:rPr lang="en-US" sz="2000" dirty="0" smtClean="0"/>
              <a:t>    A.PELUNASAN UTANG JANGKA PANJANG</a:t>
            </a:r>
          </a:p>
          <a:p>
            <a:pPr>
              <a:buNone/>
            </a:pPr>
            <a:r>
              <a:rPr lang="en-US" sz="2000" dirty="0" smtClean="0"/>
              <a:t>    B.PENGURANGAN MODAL SAHAM (PEMBELIAN KEMBALI SAHAM)</a:t>
            </a:r>
          </a:p>
          <a:p>
            <a:pPr>
              <a:buNone/>
            </a:pPr>
            <a:r>
              <a:rPr lang="en-US" sz="2000" dirty="0" smtClean="0"/>
              <a:t>    C.PENGURANGAN LABA DITAHAN(PEMBAYARAN DEVIDEN)</a:t>
            </a:r>
          </a:p>
          <a:p>
            <a:pPr>
              <a:buNone/>
            </a:pPr>
            <a:r>
              <a:rPr lang="en-US" sz="2000" dirty="0" smtClean="0"/>
              <a:t>    D.PENAMBAHAN HARTA TIDAK LANCAR(PEMBELIAN MESIN,PERALATAN)</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p:cTn id="43"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44"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45" dur="1000"/>
                                        <p:tgtEl>
                                          <p:spTgt spid="3">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blinds(horizontal)">
                                      <p:cBhvr>
                                        <p:cTn id="50" dur="500"/>
                                        <p:tgtEl>
                                          <p:spTgt spid="3">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Effect transition="in" filter="blinds(horizontal)">
                                      <p:cBhvr>
                                        <p:cTn id="55" dur="500"/>
                                        <p:tgtEl>
                                          <p:spTgt spid="3">
                                            <p:txEl>
                                              <p:pRg st="9" end="9"/>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nodeType="clickEffect">
                                  <p:stCondLst>
                                    <p:cond delay="0"/>
                                  </p:stCondLst>
                                  <p:childTnLst>
                                    <p:set>
                                      <p:cBhvr>
                                        <p:cTn id="59" dur="1" fill="hold">
                                          <p:stCondLst>
                                            <p:cond delay="0"/>
                                          </p:stCondLst>
                                        </p:cTn>
                                        <p:tgtEl>
                                          <p:spTgt spid="3">
                                            <p:txEl>
                                              <p:pRg st="10" end="10"/>
                                            </p:txEl>
                                          </p:spTgt>
                                        </p:tgtEl>
                                        <p:attrNameLst>
                                          <p:attrName>style.visibility</p:attrName>
                                        </p:attrNameLst>
                                      </p:cBhvr>
                                      <p:to>
                                        <p:strVal val="visible"/>
                                      </p:to>
                                    </p:set>
                                    <p:animEffect transition="in" filter="blinds(horizontal)">
                                      <p:cBhvr>
                                        <p:cTn id="60" dur="500"/>
                                        <p:tgtEl>
                                          <p:spTgt spid="3">
                                            <p:txEl>
                                              <p:pRg st="10" end="1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55" presetClass="entr" presetSubtype="0" fill="hold" nodeType="clickEffect">
                                  <p:stCondLst>
                                    <p:cond delay="0"/>
                                  </p:stCondLst>
                                  <p:childTnLst>
                                    <p:set>
                                      <p:cBhvr>
                                        <p:cTn id="64" dur="1" fill="hold">
                                          <p:stCondLst>
                                            <p:cond delay="0"/>
                                          </p:stCondLst>
                                        </p:cTn>
                                        <p:tgtEl>
                                          <p:spTgt spid="3">
                                            <p:txEl>
                                              <p:pRg st="11" end="11"/>
                                            </p:txEl>
                                          </p:spTgt>
                                        </p:tgtEl>
                                        <p:attrNameLst>
                                          <p:attrName>style.visibility</p:attrName>
                                        </p:attrNameLst>
                                      </p:cBhvr>
                                      <p:to>
                                        <p:strVal val="visible"/>
                                      </p:to>
                                    </p:set>
                                    <p:anim calcmode="lin" valueType="num">
                                      <p:cBhvr>
                                        <p:cTn id="65"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66"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67"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721850" cy="342883"/>
          </a:xfrm>
          <a:solidFill>
            <a:srgbClr val="00B0F0"/>
          </a:solidFill>
        </p:spPr>
        <p:txBody>
          <a:bodyPr>
            <a:noAutofit/>
          </a:bodyPr>
          <a:lstStyle/>
          <a:p>
            <a:pPr algn="l"/>
            <a:r>
              <a:rPr lang="en-US" sz="2400" b="1" dirty="0" smtClean="0"/>
              <a:t>SUMBER MODAL KERJA</a:t>
            </a:r>
            <a:endParaRPr lang="en-US" sz="2400" b="1" dirty="0"/>
          </a:p>
        </p:txBody>
      </p:sp>
      <p:sp>
        <p:nvSpPr>
          <p:cNvPr id="3" name="Content Placeholder 2"/>
          <p:cNvSpPr>
            <a:spLocks noGrp="1"/>
          </p:cNvSpPr>
          <p:nvPr>
            <p:ph idx="1"/>
          </p:nvPr>
        </p:nvSpPr>
        <p:spPr>
          <a:xfrm>
            <a:off x="0" y="342883"/>
            <a:ext cx="9721850" cy="5057792"/>
          </a:xfrm>
        </p:spPr>
        <p:txBody>
          <a:bodyPr>
            <a:normAutofit/>
          </a:bodyPr>
          <a:lstStyle/>
          <a:p>
            <a:endParaRPr lang="en-US" sz="2000" dirty="0"/>
          </a:p>
        </p:txBody>
      </p:sp>
      <p:sp>
        <p:nvSpPr>
          <p:cNvPr id="5" name="Rectangle 4"/>
          <p:cNvSpPr/>
          <p:nvPr/>
        </p:nvSpPr>
        <p:spPr>
          <a:xfrm>
            <a:off x="1289027" y="485760"/>
            <a:ext cx="6143668" cy="20717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289027" y="2771775"/>
            <a:ext cx="6143668" cy="242889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360727" y="557197"/>
            <a:ext cx="1714512"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CURRENT ACCOUNT</a:t>
            </a:r>
            <a:endParaRPr lang="en-US" sz="1400" b="1" dirty="0">
              <a:solidFill>
                <a:schemeClr val="tx1"/>
              </a:solidFill>
            </a:endParaRPr>
          </a:p>
        </p:txBody>
      </p:sp>
      <p:sp>
        <p:nvSpPr>
          <p:cNvPr id="9" name="Rectangle 8"/>
          <p:cNvSpPr/>
          <p:nvPr/>
        </p:nvSpPr>
        <p:spPr>
          <a:xfrm>
            <a:off x="5360991" y="1057263"/>
            <a:ext cx="1857388"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HUTANG LANCAR</a:t>
            </a:r>
            <a:endParaRPr lang="en-US" b="1" dirty="0">
              <a:solidFill>
                <a:schemeClr val="tx1"/>
              </a:solidFill>
            </a:endParaRPr>
          </a:p>
        </p:txBody>
      </p:sp>
      <p:sp>
        <p:nvSpPr>
          <p:cNvPr id="10" name="Rectangle 9"/>
          <p:cNvSpPr/>
          <p:nvPr/>
        </p:nvSpPr>
        <p:spPr>
          <a:xfrm>
            <a:off x="5503868" y="1557329"/>
            <a:ext cx="1500198"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  MODAL KERJA</a:t>
            </a:r>
          </a:p>
          <a:p>
            <a:r>
              <a:rPr lang="en-US" sz="1400" b="1" dirty="0" smtClean="0">
                <a:solidFill>
                  <a:schemeClr val="tx1"/>
                </a:solidFill>
              </a:rPr>
              <a:t>   (AK.L  + HUT.L)</a:t>
            </a:r>
            <a:endParaRPr lang="en-US" sz="1400" b="1" dirty="0">
              <a:solidFill>
                <a:schemeClr val="tx1"/>
              </a:solidFill>
            </a:endParaRPr>
          </a:p>
        </p:txBody>
      </p:sp>
      <p:sp>
        <p:nvSpPr>
          <p:cNvPr id="11" name="Rectangle 10"/>
          <p:cNvSpPr/>
          <p:nvPr/>
        </p:nvSpPr>
        <p:spPr>
          <a:xfrm>
            <a:off x="1789091" y="1057263"/>
            <a:ext cx="171451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AKTIVA LANCAR</a:t>
            </a:r>
            <a:endParaRPr lang="en-US" b="1" dirty="0">
              <a:solidFill>
                <a:schemeClr val="tx1"/>
              </a:solidFill>
            </a:endParaRPr>
          </a:p>
        </p:txBody>
      </p:sp>
      <p:sp>
        <p:nvSpPr>
          <p:cNvPr id="13" name="Rectangle 12"/>
          <p:cNvSpPr/>
          <p:nvPr/>
        </p:nvSpPr>
        <p:spPr>
          <a:xfrm>
            <a:off x="3360727" y="2914651"/>
            <a:ext cx="2071702"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NON CURRENT ACCOUNT</a:t>
            </a:r>
            <a:endParaRPr lang="en-US" sz="1400" b="1" dirty="0">
              <a:solidFill>
                <a:schemeClr val="tx1"/>
              </a:solidFill>
            </a:endParaRPr>
          </a:p>
        </p:txBody>
      </p:sp>
      <p:sp>
        <p:nvSpPr>
          <p:cNvPr id="14" name="Rectangle 13"/>
          <p:cNvSpPr/>
          <p:nvPr/>
        </p:nvSpPr>
        <p:spPr>
          <a:xfrm>
            <a:off x="4860927" y="3557593"/>
            <a:ext cx="1571636"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HUT.JK.PANJANG</a:t>
            </a:r>
            <a:endParaRPr lang="en-US" sz="1400" b="1" dirty="0">
              <a:solidFill>
                <a:schemeClr val="tx1"/>
              </a:solidFill>
            </a:endParaRPr>
          </a:p>
        </p:txBody>
      </p:sp>
      <p:sp>
        <p:nvSpPr>
          <p:cNvPr id="15" name="Rectangle 14"/>
          <p:cNvSpPr/>
          <p:nvPr/>
        </p:nvSpPr>
        <p:spPr>
          <a:xfrm>
            <a:off x="1789091" y="3557593"/>
            <a:ext cx="1571636"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AKTIVA TETAP</a:t>
            </a:r>
            <a:endParaRPr lang="en-US" sz="1400" b="1" dirty="0">
              <a:solidFill>
                <a:schemeClr val="tx1"/>
              </a:solidFill>
            </a:endParaRPr>
          </a:p>
        </p:txBody>
      </p:sp>
      <p:sp>
        <p:nvSpPr>
          <p:cNvPr id="16" name="Rectangle 15"/>
          <p:cNvSpPr/>
          <p:nvPr/>
        </p:nvSpPr>
        <p:spPr>
          <a:xfrm>
            <a:off x="5146677" y="4200535"/>
            <a:ext cx="1571636"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MODAL/SAHAM</a:t>
            </a:r>
            <a:endParaRPr lang="en-US" sz="1400" b="1" dirty="0">
              <a:solidFill>
                <a:schemeClr val="tx1"/>
              </a:solidFill>
            </a:endParaRPr>
          </a:p>
        </p:txBody>
      </p:sp>
      <p:sp>
        <p:nvSpPr>
          <p:cNvPr id="17" name="Rectangle 16"/>
          <p:cNvSpPr/>
          <p:nvPr/>
        </p:nvSpPr>
        <p:spPr>
          <a:xfrm>
            <a:off x="5146677" y="4486287"/>
            <a:ext cx="1571636"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LABA DITAHAN</a:t>
            </a:r>
            <a:endParaRPr lang="en-US" sz="1400" b="1" dirty="0">
              <a:solidFill>
                <a:schemeClr val="tx1"/>
              </a:solidFill>
            </a:endParaRPr>
          </a:p>
        </p:txBody>
      </p:sp>
      <p:sp>
        <p:nvSpPr>
          <p:cNvPr id="18" name="Rectangle 17"/>
          <p:cNvSpPr/>
          <p:nvPr/>
        </p:nvSpPr>
        <p:spPr>
          <a:xfrm>
            <a:off x="4360859" y="4200535"/>
            <a:ext cx="785818" cy="5715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MODAL</a:t>
            </a:r>
          </a:p>
          <a:p>
            <a:r>
              <a:rPr lang="en-US" sz="1400" b="1" dirty="0" smtClean="0">
                <a:solidFill>
                  <a:schemeClr val="tx1"/>
                </a:solidFill>
              </a:rPr>
              <a:t>SENDIRI</a:t>
            </a:r>
            <a:endParaRPr lang="en-US" sz="1400" b="1" dirty="0">
              <a:solidFill>
                <a:schemeClr val="tx1"/>
              </a:solidFill>
            </a:endParaRPr>
          </a:p>
        </p:txBody>
      </p:sp>
      <p:cxnSp>
        <p:nvCxnSpPr>
          <p:cNvPr id="20" name="Straight Arrow Connector 19"/>
          <p:cNvCxnSpPr/>
          <p:nvPr/>
        </p:nvCxnSpPr>
        <p:spPr>
          <a:xfrm rot="5400000" flipH="1" flipV="1">
            <a:off x="5396712" y="2807494"/>
            <a:ext cx="1500198"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5433223" y="3128171"/>
            <a:ext cx="2143140"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flipH="1" flipV="1">
            <a:off x="5647539" y="3342485"/>
            <a:ext cx="2571768"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718313" y="4627575"/>
            <a:ext cx="214314" cy="15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432035" y="1914521"/>
            <a:ext cx="3071833" cy="1"/>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flipH="1" flipV="1">
            <a:off x="1610498" y="2736056"/>
            <a:ext cx="1643074" cy="15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2503471" y="3200403"/>
            <a:ext cx="428628"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 - )</a:t>
            </a:r>
            <a:endParaRPr lang="en-US" sz="1200" b="1" dirty="0">
              <a:solidFill>
                <a:schemeClr val="tx1"/>
              </a:solidFill>
            </a:endParaRPr>
          </a:p>
        </p:txBody>
      </p:sp>
      <p:sp>
        <p:nvSpPr>
          <p:cNvPr id="38" name="Rectangle 37"/>
          <p:cNvSpPr/>
          <p:nvPr/>
        </p:nvSpPr>
        <p:spPr>
          <a:xfrm>
            <a:off x="6575437" y="2271710"/>
            <a:ext cx="357190"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39" name="Rectangle 38"/>
          <p:cNvSpPr/>
          <p:nvPr/>
        </p:nvSpPr>
        <p:spPr>
          <a:xfrm>
            <a:off x="5646743" y="3271842"/>
            <a:ext cx="428628"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40" name="Rectangle 39"/>
          <p:cNvSpPr/>
          <p:nvPr/>
        </p:nvSpPr>
        <p:spPr>
          <a:xfrm>
            <a:off x="7004067" y="4414849"/>
            <a:ext cx="357190"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41" name="Rectangle 40"/>
          <p:cNvSpPr/>
          <p:nvPr/>
        </p:nvSpPr>
        <p:spPr>
          <a:xfrm>
            <a:off x="7004067" y="2271710"/>
            <a:ext cx="357190"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43" name="Rectangle 42"/>
          <p:cNvSpPr/>
          <p:nvPr/>
        </p:nvSpPr>
        <p:spPr>
          <a:xfrm>
            <a:off x="4718049" y="1628767"/>
            <a:ext cx="428628"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45" name="Rectangle 44"/>
          <p:cNvSpPr/>
          <p:nvPr/>
        </p:nvSpPr>
        <p:spPr>
          <a:xfrm>
            <a:off x="5718181" y="2271710"/>
            <a:ext cx="357190"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53" name="Rectangle 52"/>
          <p:cNvSpPr/>
          <p:nvPr/>
        </p:nvSpPr>
        <p:spPr>
          <a:xfrm>
            <a:off x="6575437" y="3986222"/>
            <a:ext cx="357190"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54" name="Rectangle 53"/>
          <p:cNvSpPr/>
          <p:nvPr/>
        </p:nvSpPr>
        <p:spPr>
          <a:xfrm>
            <a:off x="7575569" y="485760"/>
            <a:ext cx="1928826"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smtClean="0">
                <a:solidFill>
                  <a:schemeClr val="tx1"/>
                </a:solidFill>
              </a:rPr>
              <a:t>1.PENAMBAHAN NON </a:t>
            </a:r>
          </a:p>
          <a:p>
            <a:r>
              <a:rPr lang="en-US" sz="1000" b="1" dirty="0" smtClean="0">
                <a:solidFill>
                  <a:schemeClr val="tx1"/>
                </a:solidFill>
              </a:rPr>
              <a:t>    CURRENT LIABILITIES ATAU </a:t>
            </a:r>
          </a:p>
          <a:p>
            <a:r>
              <a:rPr lang="en-US" sz="1000" b="1" dirty="0" smtClean="0">
                <a:solidFill>
                  <a:schemeClr val="tx1"/>
                </a:solidFill>
              </a:rPr>
              <a:t>    PENGELUARAN OBLIGASI </a:t>
            </a:r>
          </a:p>
          <a:p>
            <a:r>
              <a:rPr lang="en-US" sz="1000" b="1" dirty="0" smtClean="0">
                <a:solidFill>
                  <a:schemeClr val="tx1"/>
                </a:solidFill>
              </a:rPr>
              <a:t>    MENAMBAH KAS ATAU</a:t>
            </a:r>
          </a:p>
          <a:p>
            <a:r>
              <a:rPr lang="en-US" sz="1000" b="1" dirty="0" smtClean="0">
                <a:solidFill>
                  <a:schemeClr val="tx1"/>
                </a:solidFill>
              </a:rPr>
              <a:t>    MODAL KERJA</a:t>
            </a:r>
            <a:endParaRPr lang="en-US" sz="1000" b="1" dirty="0">
              <a:solidFill>
                <a:schemeClr val="tx1"/>
              </a:solidFill>
            </a:endParaRPr>
          </a:p>
        </p:txBody>
      </p:sp>
      <p:sp>
        <p:nvSpPr>
          <p:cNvPr id="55" name="Rectangle 54"/>
          <p:cNvSpPr/>
          <p:nvPr/>
        </p:nvSpPr>
        <p:spPr>
          <a:xfrm>
            <a:off x="7575569" y="1700207"/>
            <a:ext cx="1928826"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smtClean="0">
                <a:solidFill>
                  <a:schemeClr val="tx1"/>
                </a:solidFill>
              </a:rPr>
              <a:t>2.PENAMBAHAN MODAL </a:t>
            </a:r>
          </a:p>
          <a:p>
            <a:r>
              <a:rPr lang="en-US" sz="1000" b="1" dirty="0" smtClean="0">
                <a:solidFill>
                  <a:schemeClr val="tx1"/>
                </a:solidFill>
              </a:rPr>
              <a:t>    SAHAM PENGELUARAN</a:t>
            </a:r>
          </a:p>
          <a:p>
            <a:r>
              <a:rPr lang="en-US" sz="1000" b="1" dirty="0" smtClean="0">
                <a:solidFill>
                  <a:schemeClr val="tx1"/>
                </a:solidFill>
              </a:rPr>
              <a:t>    OBLIGASI MENAMBAH KAS</a:t>
            </a:r>
          </a:p>
          <a:p>
            <a:r>
              <a:rPr lang="en-US" sz="1000" b="1" dirty="0" smtClean="0">
                <a:solidFill>
                  <a:schemeClr val="tx1"/>
                </a:solidFill>
              </a:rPr>
              <a:t>    ATAU MODAL KERJA</a:t>
            </a:r>
            <a:endParaRPr lang="en-US" sz="1000" b="1" dirty="0">
              <a:solidFill>
                <a:schemeClr val="tx1"/>
              </a:solidFill>
            </a:endParaRPr>
          </a:p>
        </p:txBody>
      </p:sp>
      <p:sp>
        <p:nvSpPr>
          <p:cNvPr id="56" name="Rectangle 55"/>
          <p:cNvSpPr/>
          <p:nvPr/>
        </p:nvSpPr>
        <p:spPr>
          <a:xfrm>
            <a:off x="7575569" y="2914651"/>
            <a:ext cx="1928826"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smtClean="0">
                <a:solidFill>
                  <a:schemeClr val="tx1"/>
                </a:solidFill>
              </a:rPr>
              <a:t>3.PENAMBAHAN LABA DITAHAN</a:t>
            </a:r>
          </a:p>
          <a:p>
            <a:r>
              <a:rPr lang="en-US" sz="1000" b="1" dirty="0" smtClean="0">
                <a:solidFill>
                  <a:schemeClr val="tx1"/>
                </a:solidFill>
              </a:rPr>
              <a:t>    AKAN MENAMBAH KAS ATAU </a:t>
            </a:r>
          </a:p>
          <a:p>
            <a:r>
              <a:rPr lang="en-US" sz="1000" b="1" dirty="0" smtClean="0">
                <a:solidFill>
                  <a:schemeClr val="tx1"/>
                </a:solidFill>
              </a:rPr>
              <a:t>    MODAL KERJA</a:t>
            </a:r>
            <a:endParaRPr lang="en-US" sz="1000" b="1" dirty="0">
              <a:solidFill>
                <a:schemeClr val="tx1"/>
              </a:solidFill>
            </a:endParaRPr>
          </a:p>
        </p:txBody>
      </p:sp>
      <p:sp>
        <p:nvSpPr>
          <p:cNvPr id="57" name="Rectangle 56"/>
          <p:cNvSpPr/>
          <p:nvPr/>
        </p:nvSpPr>
        <p:spPr>
          <a:xfrm>
            <a:off x="7575569" y="4271974"/>
            <a:ext cx="1928826"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smtClean="0">
                <a:solidFill>
                  <a:schemeClr val="tx1"/>
                </a:solidFill>
              </a:rPr>
              <a:t>4.PENGURANGAN AKTIVA</a:t>
            </a:r>
          </a:p>
          <a:p>
            <a:r>
              <a:rPr lang="en-US" sz="1000" b="1" dirty="0" smtClean="0">
                <a:solidFill>
                  <a:schemeClr val="tx1"/>
                </a:solidFill>
              </a:rPr>
              <a:t>    TETAP,MIS:PENJUALAN</a:t>
            </a:r>
          </a:p>
          <a:p>
            <a:r>
              <a:rPr lang="en-US" sz="1000" b="1" dirty="0" smtClean="0">
                <a:solidFill>
                  <a:schemeClr val="tx1"/>
                </a:solidFill>
              </a:rPr>
              <a:t>    MESIN,PERALATAN AKAN</a:t>
            </a:r>
          </a:p>
          <a:p>
            <a:r>
              <a:rPr lang="en-US" sz="1000" b="1" dirty="0" smtClean="0">
                <a:solidFill>
                  <a:schemeClr val="tx1"/>
                </a:solidFill>
              </a:rPr>
              <a:t>    MENAMBAH KAS ATAU</a:t>
            </a:r>
          </a:p>
          <a:p>
            <a:r>
              <a:rPr lang="en-US" sz="1000" b="1" dirty="0" smtClean="0">
                <a:solidFill>
                  <a:schemeClr val="tx1"/>
                </a:solidFill>
              </a:rPr>
              <a:t>    MODAL KERJA</a:t>
            </a:r>
            <a:endParaRPr lang="en-US" sz="1000" b="1" dirty="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342882"/>
          </a:xfrm>
          <a:solidFill>
            <a:srgbClr val="FFFF00"/>
          </a:solidFill>
        </p:spPr>
        <p:txBody>
          <a:bodyPr>
            <a:noAutofit/>
          </a:bodyPr>
          <a:lstStyle/>
          <a:p>
            <a:pPr algn="l"/>
            <a:r>
              <a:rPr lang="en-US" sz="2400" b="1" dirty="0" smtClean="0"/>
              <a:t>PENGGUNAAN MODAL KERJA</a:t>
            </a:r>
            <a:endParaRPr lang="en-US" sz="2400" b="1" dirty="0"/>
          </a:p>
        </p:txBody>
      </p:sp>
      <p:sp>
        <p:nvSpPr>
          <p:cNvPr id="3" name="Content Placeholder 2"/>
          <p:cNvSpPr>
            <a:spLocks noGrp="1"/>
          </p:cNvSpPr>
          <p:nvPr>
            <p:ph idx="1"/>
          </p:nvPr>
        </p:nvSpPr>
        <p:spPr>
          <a:xfrm>
            <a:off x="0" y="342883"/>
            <a:ext cx="9721850" cy="5057792"/>
          </a:xfrm>
        </p:spPr>
        <p:txBody>
          <a:bodyPr>
            <a:normAutofit/>
          </a:bodyPr>
          <a:lstStyle/>
          <a:p>
            <a:pPr>
              <a:buNone/>
            </a:pPr>
            <a:endParaRPr lang="en-US" sz="2000" dirty="0"/>
          </a:p>
        </p:txBody>
      </p:sp>
      <p:sp>
        <p:nvSpPr>
          <p:cNvPr id="4" name="Rectangle 3"/>
          <p:cNvSpPr/>
          <p:nvPr/>
        </p:nvSpPr>
        <p:spPr>
          <a:xfrm>
            <a:off x="788960" y="414321"/>
            <a:ext cx="6357983" cy="214314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88960" y="2771775"/>
            <a:ext cx="6357983" cy="2357454"/>
          </a:xfrm>
          <a:prstGeom prst="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789223" y="485759"/>
            <a:ext cx="1928826"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CURRENT ACCOUNT</a:t>
            </a:r>
            <a:endParaRPr lang="en-US" sz="1400" b="1" dirty="0">
              <a:solidFill>
                <a:schemeClr val="tx1"/>
              </a:solidFill>
            </a:endParaRPr>
          </a:p>
        </p:txBody>
      </p:sp>
      <p:sp>
        <p:nvSpPr>
          <p:cNvPr id="7" name="Rectangle 6"/>
          <p:cNvSpPr/>
          <p:nvPr/>
        </p:nvSpPr>
        <p:spPr>
          <a:xfrm>
            <a:off x="4718050" y="1628767"/>
            <a:ext cx="1643075"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MODAL KERJA</a:t>
            </a:r>
          </a:p>
          <a:p>
            <a:pPr algn="ctr"/>
            <a:r>
              <a:rPr lang="en-US" sz="1400" b="1" dirty="0" smtClean="0">
                <a:solidFill>
                  <a:schemeClr val="tx1"/>
                </a:solidFill>
              </a:rPr>
              <a:t>(AK.L  + HUT.L</a:t>
            </a:r>
            <a:endParaRPr lang="en-US" sz="1400" b="1" dirty="0">
              <a:solidFill>
                <a:schemeClr val="tx1"/>
              </a:solidFill>
            </a:endParaRPr>
          </a:p>
        </p:txBody>
      </p:sp>
      <p:sp>
        <p:nvSpPr>
          <p:cNvPr id="8" name="Rectangle 7"/>
          <p:cNvSpPr/>
          <p:nvPr/>
        </p:nvSpPr>
        <p:spPr>
          <a:xfrm>
            <a:off x="4718050" y="1200140"/>
            <a:ext cx="1643075" cy="3571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HUTANG LANCAR</a:t>
            </a:r>
            <a:endParaRPr lang="en-US" sz="1400" b="1" dirty="0">
              <a:solidFill>
                <a:schemeClr val="tx1"/>
              </a:solidFill>
            </a:endParaRPr>
          </a:p>
        </p:txBody>
      </p:sp>
      <p:sp>
        <p:nvSpPr>
          <p:cNvPr id="9" name="Rectangle 8"/>
          <p:cNvSpPr/>
          <p:nvPr/>
        </p:nvSpPr>
        <p:spPr>
          <a:xfrm>
            <a:off x="1003273" y="1200140"/>
            <a:ext cx="1428760" cy="3571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AKTIVA LANCAR</a:t>
            </a:r>
            <a:endParaRPr lang="en-US" sz="1400" b="1" dirty="0">
              <a:solidFill>
                <a:schemeClr val="tx1"/>
              </a:solidFill>
            </a:endParaRPr>
          </a:p>
        </p:txBody>
      </p:sp>
      <p:sp>
        <p:nvSpPr>
          <p:cNvPr id="10" name="Rectangle 9"/>
          <p:cNvSpPr/>
          <p:nvPr/>
        </p:nvSpPr>
        <p:spPr>
          <a:xfrm>
            <a:off x="2574909" y="2843213"/>
            <a:ext cx="2071702"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NON CURRENT ACCOUNT</a:t>
            </a:r>
            <a:endParaRPr lang="en-US" sz="1400" b="1" dirty="0">
              <a:solidFill>
                <a:schemeClr val="tx1"/>
              </a:solidFill>
            </a:endParaRPr>
          </a:p>
        </p:txBody>
      </p:sp>
      <p:sp>
        <p:nvSpPr>
          <p:cNvPr id="11" name="Rectangle 10"/>
          <p:cNvSpPr/>
          <p:nvPr/>
        </p:nvSpPr>
        <p:spPr>
          <a:xfrm>
            <a:off x="1003273" y="3486155"/>
            <a:ext cx="1285884"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AKTIVA TETAP</a:t>
            </a:r>
            <a:endParaRPr lang="en-US" sz="1400" b="1" dirty="0">
              <a:solidFill>
                <a:schemeClr val="tx1"/>
              </a:solidFill>
            </a:endParaRPr>
          </a:p>
        </p:txBody>
      </p:sp>
      <p:sp>
        <p:nvSpPr>
          <p:cNvPr id="12" name="Rectangle 11"/>
          <p:cNvSpPr/>
          <p:nvPr/>
        </p:nvSpPr>
        <p:spPr>
          <a:xfrm>
            <a:off x="3717917" y="4271974"/>
            <a:ext cx="785818" cy="5715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MODAL</a:t>
            </a:r>
          </a:p>
          <a:p>
            <a:r>
              <a:rPr lang="en-US" sz="1400" b="1" dirty="0" smtClean="0">
                <a:solidFill>
                  <a:schemeClr val="tx1"/>
                </a:solidFill>
              </a:rPr>
              <a:t>SENDIRI</a:t>
            </a:r>
            <a:endParaRPr lang="en-US" sz="1400" b="1" dirty="0">
              <a:solidFill>
                <a:schemeClr val="tx1"/>
              </a:solidFill>
            </a:endParaRPr>
          </a:p>
        </p:txBody>
      </p:sp>
      <p:sp>
        <p:nvSpPr>
          <p:cNvPr id="13" name="Rectangle 12"/>
          <p:cNvSpPr/>
          <p:nvPr/>
        </p:nvSpPr>
        <p:spPr>
          <a:xfrm>
            <a:off x="4503737" y="4557725"/>
            <a:ext cx="1428760"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LABA DITAHAN</a:t>
            </a:r>
            <a:endParaRPr lang="en-US" sz="1400" b="1" dirty="0">
              <a:solidFill>
                <a:schemeClr val="tx1"/>
              </a:solidFill>
            </a:endParaRPr>
          </a:p>
        </p:txBody>
      </p:sp>
      <p:sp>
        <p:nvSpPr>
          <p:cNvPr id="14" name="Rectangle 13"/>
          <p:cNvSpPr/>
          <p:nvPr/>
        </p:nvSpPr>
        <p:spPr>
          <a:xfrm>
            <a:off x="4503737" y="4271973"/>
            <a:ext cx="1428760"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MODAL/SAHAM</a:t>
            </a:r>
            <a:endParaRPr lang="en-US" sz="1400" b="1" dirty="0">
              <a:solidFill>
                <a:schemeClr val="tx1"/>
              </a:solidFill>
            </a:endParaRPr>
          </a:p>
        </p:txBody>
      </p:sp>
      <p:sp>
        <p:nvSpPr>
          <p:cNvPr id="15" name="Rectangle 14"/>
          <p:cNvSpPr/>
          <p:nvPr/>
        </p:nvSpPr>
        <p:spPr>
          <a:xfrm>
            <a:off x="3789355" y="3486155"/>
            <a:ext cx="1571636" cy="4286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HUT.JK. PANJANG</a:t>
            </a:r>
            <a:endParaRPr lang="en-US" sz="1400" b="1" dirty="0">
              <a:solidFill>
                <a:schemeClr val="tx1"/>
              </a:solidFill>
            </a:endParaRPr>
          </a:p>
        </p:txBody>
      </p:sp>
      <p:cxnSp>
        <p:nvCxnSpPr>
          <p:cNvPr id="17" name="Straight Arrow Connector 16"/>
          <p:cNvCxnSpPr/>
          <p:nvPr/>
        </p:nvCxnSpPr>
        <p:spPr>
          <a:xfrm rot="5400000" flipH="1" flipV="1">
            <a:off x="4431503" y="2771775"/>
            <a:ext cx="142876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7" idx="1"/>
          </p:cNvCxnSpPr>
          <p:nvPr/>
        </p:nvCxnSpPr>
        <p:spPr>
          <a:xfrm>
            <a:off x="1503339" y="1843081"/>
            <a:ext cx="321471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flipH="1" flipV="1">
            <a:off x="4468812" y="3163890"/>
            <a:ext cx="221457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flipH="1" flipV="1">
            <a:off x="4897438" y="3378204"/>
            <a:ext cx="264320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681010" y="2664618"/>
            <a:ext cx="164307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32497" y="4700601"/>
            <a:ext cx="28575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574779" y="3128965"/>
            <a:ext cx="428628"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a:t>
            </a:r>
            <a:endParaRPr lang="en-US" sz="1400" b="1" dirty="0">
              <a:solidFill>
                <a:schemeClr val="tx1"/>
              </a:solidFill>
            </a:endParaRPr>
          </a:p>
        </p:txBody>
      </p:sp>
      <p:sp>
        <p:nvSpPr>
          <p:cNvPr id="33" name="Rectangle 32"/>
          <p:cNvSpPr/>
          <p:nvPr/>
        </p:nvSpPr>
        <p:spPr>
          <a:xfrm>
            <a:off x="4789487" y="2200271"/>
            <a:ext cx="357190"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34" name="Rectangle 33"/>
          <p:cNvSpPr/>
          <p:nvPr/>
        </p:nvSpPr>
        <p:spPr>
          <a:xfrm>
            <a:off x="3932231" y="1485891"/>
            <a:ext cx="357190"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a:t>
            </a:r>
            <a:endParaRPr lang="en-US" sz="1400" b="1" dirty="0">
              <a:solidFill>
                <a:schemeClr val="tx1"/>
              </a:solidFill>
            </a:endParaRPr>
          </a:p>
        </p:txBody>
      </p:sp>
      <p:sp>
        <p:nvSpPr>
          <p:cNvPr id="36" name="Rectangle 35"/>
          <p:cNvSpPr/>
          <p:nvPr/>
        </p:nvSpPr>
        <p:spPr>
          <a:xfrm>
            <a:off x="4789487" y="3128965"/>
            <a:ext cx="357190"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37" name="Rectangle 36"/>
          <p:cNvSpPr/>
          <p:nvPr/>
        </p:nvSpPr>
        <p:spPr>
          <a:xfrm>
            <a:off x="6289685" y="2200271"/>
            <a:ext cx="357190"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38" name="Rectangle 37"/>
          <p:cNvSpPr/>
          <p:nvPr/>
        </p:nvSpPr>
        <p:spPr>
          <a:xfrm>
            <a:off x="5646743" y="2200271"/>
            <a:ext cx="357190"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39" name="Rectangle 38"/>
          <p:cNvSpPr/>
          <p:nvPr/>
        </p:nvSpPr>
        <p:spPr>
          <a:xfrm>
            <a:off x="5646743" y="3914783"/>
            <a:ext cx="357190"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40" name="Rectangle 39"/>
          <p:cNvSpPr/>
          <p:nvPr/>
        </p:nvSpPr>
        <p:spPr>
          <a:xfrm>
            <a:off x="6289685" y="4414849"/>
            <a:ext cx="357190"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a:t>
            </a:r>
            <a:endParaRPr lang="en-US" sz="1200" b="1" dirty="0">
              <a:solidFill>
                <a:schemeClr val="tx1"/>
              </a:solidFill>
            </a:endParaRPr>
          </a:p>
        </p:txBody>
      </p:sp>
      <p:sp>
        <p:nvSpPr>
          <p:cNvPr id="41" name="Rectangle 40"/>
          <p:cNvSpPr/>
          <p:nvPr/>
        </p:nvSpPr>
        <p:spPr>
          <a:xfrm>
            <a:off x="7289817" y="414322"/>
            <a:ext cx="2143140" cy="100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1.PENGURANGAN</a:t>
            </a:r>
          </a:p>
          <a:p>
            <a:r>
              <a:rPr lang="en-US" sz="1200" b="1" dirty="0" smtClean="0">
                <a:solidFill>
                  <a:schemeClr val="tx1"/>
                </a:solidFill>
              </a:rPr>
              <a:t>   HUT.JK.PANJANG AKAN</a:t>
            </a:r>
          </a:p>
          <a:p>
            <a:r>
              <a:rPr lang="en-US" sz="1200" b="1" dirty="0" smtClean="0">
                <a:solidFill>
                  <a:schemeClr val="tx1"/>
                </a:solidFill>
              </a:rPr>
              <a:t>   MENGURANGI KAS ATAU</a:t>
            </a:r>
          </a:p>
          <a:p>
            <a:r>
              <a:rPr lang="en-US" sz="1200" b="1" dirty="0" smtClean="0">
                <a:solidFill>
                  <a:schemeClr val="tx1"/>
                </a:solidFill>
              </a:rPr>
              <a:t>   MODAL KERJA</a:t>
            </a:r>
            <a:endParaRPr lang="en-US" sz="1200" b="1" dirty="0">
              <a:solidFill>
                <a:schemeClr val="tx1"/>
              </a:solidFill>
            </a:endParaRPr>
          </a:p>
        </p:txBody>
      </p:sp>
      <p:sp>
        <p:nvSpPr>
          <p:cNvPr id="42" name="Rectangle 41"/>
          <p:cNvSpPr/>
          <p:nvPr/>
        </p:nvSpPr>
        <p:spPr>
          <a:xfrm>
            <a:off x="7289817" y="1628769"/>
            <a:ext cx="2143140" cy="100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2.PENGURANGAN JUMLAH</a:t>
            </a:r>
          </a:p>
          <a:p>
            <a:r>
              <a:rPr lang="en-US" sz="1200" b="1" dirty="0" smtClean="0">
                <a:solidFill>
                  <a:schemeClr val="tx1"/>
                </a:solidFill>
              </a:rPr>
              <a:t>   MODAL SAHAM, </a:t>
            </a:r>
          </a:p>
          <a:p>
            <a:r>
              <a:rPr lang="en-US" sz="1200" b="1" dirty="0" smtClean="0">
                <a:solidFill>
                  <a:schemeClr val="tx1"/>
                </a:solidFill>
              </a:rPr>
              <a:t>   MIS:PEMBELIAN KEMBALI</a:t>
            </a:r>
          </a:p>
          <a:p>
            <a:r>
              <a:rPr lang="en-US" sz="1200" b="1" dirty="0" smtClean="0">
                <a:solidFill>
                  <a:schemeClr val="tx1"/>
                </a:solidFill>
              </a:rPr>
              <a:t>   MENGURANGI KAS ATAU</a:t>
            </a:r>
          </a:p>
          <a:p>
            <a:r>
              <a:rPr lang="en-US" sz="1200" b="1" dirty="0" smtClean="0">
                <a:solidFill>
                  <a:schemeClr val="tx1"/>
                </a:solidFill>
              </a:rPr>
              <a:t>   MODAL KERJA</a:t>
            </a:r>
            <a:endParaRPr lang="en-US" sz="1200" b="1" dirty="0">
              <a:solidFill>
                <a:schemeClr val="tx1"/>
              </a:solidFill>
            </a:endParaRPr>
          </a:p>
        </p:txBody>
      </p:sp>
      <p:sp>
        <p:nvSpPr>
          <p:cNvPr id="43" name="Rectangle 42"/>
          <p:cNvSpPr/>
          <p:nvPr/>
        </p:nvSpPr>
        <p:spPr>
          <a:xfrm>
            <a:off x="7289817" y="2843213"/>
            <a:ext cx="2143140" cy="100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solidFill>
                  <a:schemeClr val="tx1"/>
                </a:solidFill>
              </a:rPr>
              <a:t>3.PENGURANGAN LABA </a:t>
            </a:r>
          </a:p>
          <a:p>
            <a:r>
              <a:rPr lang="en-US" sz="1100" b="1" dirty="0" smtClean="0">
                <a:solidFill>
                  <a:schemeClr val="tx1"/>
                </a:solidFill>
              </a:rPr>
              <a:t>   DITAHAN ATAU PEMBAYARAN</a:t>
            </a:r>
          </a:p>
          <a:p>
            <a:r>
              <a:rPr lang="en-US" sz="1100" b="1" dirty="0" smtClean="0">
                <a:solidFill>
                  <a:schemeClr val="tx1"/>
                </a:solidFill>
              </a:rPr>
              <a:t>   DEVIDEN   MENGURANGI</a:t>
            </a:r>
          </a:p>
          <a:p>
            <a:r>
              <a:rPr lang="en-US" sz="1100" b="1" dirty="0" smtClean="0">
                <a:solidFill>
                  <a:schemeClr val="tx1"/>
                </a:solidFill>
              </a:rPr>
              <a:t>   KAS ATAU   MODAL KERJA</a:t>
            </a:r>
            <a:endParaRPr lang="en-US" sz="1100" b="1" dirty="0">
              <a:solidFill>
                <a:schemeClr val="tx1"/>
              </a:solidFill>
            </a:endParaRPr>
          </a:p>
        </p:txBody>
      </p:sp>
      <p:sp>
        <p:nvSpPr>
          <p:cNvPr id="44" name="Rectangle 43"/>
          <p:cNvSpPr/>
          <p:nvPr/>
        </p:nvSpPr>
        <p:spPr>
          <a:xfrm>
            <a:off x="7289817" y="4057660"/>
            <a:ext cx="2143140" cy="100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tx1"/>
                </a:solidFill>
              </a:rPr>
              <a:t>4.PENAMBAHAN AKTIVA </a:t>
            </a:r>
          </a:p>
          <a:p>
            <a:r>
              <a:rPr lang="en-US" sz="1200" b="1" dirty="0" smtClean="0">
                <a:solidFill>
                  <a:schemeClr val="tx1"/>
                </a:solidFill>
              </a:rPr>
              <a:t>   TETAP,MIS: PEMBELIAN </a:t>
            </a:r>
          </a:p>
          <a:p>
            <a:r>
              <a:rPr lang="en-US" sz="1200" b="1" dirty="0" smtClean="0">
                <a:solidFill>
                  <a:schemeClr val="tx1"/>
                </a:solidFill>
              </a:rPr>
              <a:t>   MESIN AKAN MENGURANGI </a:t>
            </a:r>
          </a:p>
          <a:p>
            <a:r>
              <a:rPr lang="en-US" sz="1200" b="1" dirty="0" smtClean="0">
                <a:solidFill>
                  <a:schemeClr val="tx1"/>
                </a:solidFill>
              </a:rPr>
              <a:t>   KAS ATAU    MODAL KERJA</a:t>
            </a:r>
            <a:endParaRPr lang="en-US" sz="1200" b="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700072"/>
          </a:xfr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8100000" scaled="0"/>
            <a:tileRect/>
          </a:gradFill>
        </p:spPr>
        <p:txBody>
          <a:bodyPr>
            <a:normAutofit/>
          </a:bodyPr>
          <a:lstStyle/>
          <a:p>
            <a:pPr algn="l"/>
            <a:r>
              <a:rPr lang="en-US" sz="3600" b="1" dirty="0" smtClean="0">
                <a:latin typeface="Algerian" pitchFamily="82" charset="0"/>
              </a:rPr>
              <a:t>B.FUNGSI MANAJEMEN KEUANGAN.</a:t>
            </a:r>
            <a:endParaRPr lang="en-US" sz="3600" b="1" dirty="0">
              <a:latin typeface="Algerian" pitchFamily="82" charset="0"/>
            </a:endParaRPr>
          </a:p>
        </p:txBody>
      </p:sp>
      <p:sp>
        <p:nvSpPr>
          <p:cNvPr id="3" name="Content Placeholder 2"/>
          <p:cNvSpPr>
            <a:spLocks noGrp="1"/>
          </p:cNvSpPr>
          <p:nvPr>
            <p:ph idx="1"/>
          </p:nvPr>
        </p:nvSpPr>
        <p:spPr>
          <a:xfrm>
            <a:off x="0" y="700073"/>
            <a:ext cx="9721850" cy="4700602"/>
          </a:xfrm>
        </p:spPr>
        <p:txBody>
          <a:bodyPr/>
          <a:lstStyle/>
          <a:p>
            <a:pPr>
              <a:buNone/>
            </a:pPr>
            <a:r>
              <a:rPr lang="en-US" dirty="0" smtClean="0"/>
              <a:t>1.PERENCANAAN KEUANGAN</a:t>
            </a:r>
          </a:p>
          <a:p>
            <a:pPr>
              <a:buNone/>
            </a:pPr>
            <a:r>
              <a:rPr lang="en-US" dirty="0" smtClean="0"/>
              <a:t>2.PENGANGGARAN KEUANGAN</a:t>
            </a:r>
          </a:p>
          <a:p>
            <a:pPr>
              <a:buNone/>
            </a:pPr>
            <a:r>
              <a:rPr lang="en-US" dirty="0" smtClean="0"/>
              <a:t>3.PENGELOLAAN KEUANGAN</a:t>
            </a:r>
          </a:p>
          <a:p>
            <a:pPr>
              <a:buNone/>
            </a:pPr>
            <a:r>
              <a:rPr lang="en-US" dirty="0" smtClean="0"/>
              <a:t>4.PENCARIAN KEUANGAN</a:t>
            </a:r>
          </a:p>
          <a:p>
            <a:pPr>
              <a:buNone/>
            </a:pPr>
            <a:r>
              <a:rPr lang="en-US" dirty="0" smtClean="0"/>
              <a:t>5.PENYIMPANAN KEUANGAN</a:t>
            </a:r>
          </a:p>
          <a:p>
            <a:pPr>
              <a:buNone/>
            </a:pPr>
            <a:r>
              <a:rPr lang="en-US" dirty="0" smtClean="0"/>
              <a:t>6.PENGENDALIAN KEUANGAN</a:t>
            </a:r>
          </a:p>
          <a:p>
            <a:pPr>
              <a:buNone/>
            </a:pPr>
            <a:r>
              <a:rPr lang="en-US" dirty="0" smtClean="0"/>
              <a:t>7.PEMERIKSAAN KEUANGAN</a:t>
            </a:r>
            <a:endParaRPr lang="en-US" dirty="0"/>
          </a:p>
        </p:txBody>
      </p:sp>
    </p:spTree>
  </p:cSld>
  <p:clrMapOvr>
    <a:masterClrMapping/>
  </p:clrMapOvr>
  <p:transition>
    <p:comb/>
    <p:sndAc>
      <p:stSnd>
        <p:snd r:embed="rId2" name="chimes.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85758"/>
          </a:xfrm>
          <a:solidFill>
            <a:schemeClr val="accent2">
              <a:lumMod val="40000"/>
              <a:lumOff val="60000"/>
            </a:schemeClr>
          </a:solidFill>
        </p:spPr>
        <p:txBody>
          <a:bodyPr>
            <a:noAutofit/>
          </a:bodyPr>
          <a:lstStyle/>
          <a:p>
            <a:pPr algn="l"/>
            <a:r>
              <a:rPr lang="en-US" sz="3200" b="1" dirty="0" smtClean="0"/>
              <a:t>H.PERPUTARAN MODAL KERJA</a:t>
            </a:r>
            <a:endParaRPr lang="en-US" sz="3200" b="1" dirty="0"/>
          </a:p>
        </p:txBody>
      </p:sp>
      <p:sp>
        <p:nvSpPr>
          <p:cNvPr id="3" name="Content Placeholder 2"/>
          <p:cNvSpPr>
            <a:spLocks noGrp="1"/>
          </p:cNvSpPr>
          <p:nvPr>
            <p:ph idx="1"/>
          </p:nvPr>
        </p:nvSpPr>
        <p:spPr>
          <a:xfrm>
            <a:off x="3" y="485759"/>
            <a:ext cx="9721849" cy="4914916"/>
          </a:xfrm>
        </p:spPr>
        <p:txBody>
          <a:bodyPr>
            <a:normAutofit/>
          </a:bodyPr>
          <a:lstStyle/>
          <a:p>
            <a:pPr>
              <a:buNone/>
            </a:pPr>
            <a:r>
              <a:rPr lang="en-US" sz="2000" dirty="0" smtClean="0"/>
              <a:t>MODAL KERJA SELALU DALAM KEADAAN  OPERASI ATAU BERPUTAR  SELAMA PERUSAHAAN </a:t>
            </a:r>
          </a:p>
          <a:p>
            <a:pPr>
              <a:buNone/>
            </a:pPr>
            <a:r>
              <a:rPr lang="en-US" sz="2000" dirty="0" smtClean="0"/>
              <a:t>TERSEBUT MENJALANKAN USAHANYA (FUNGSINYA).</a:t>
            </a:r>
          </a:p>
          <a:p>
            <a:pPr>
              <a:buNone/>
            </a:pPr>
            <a:endParaRPr lang="en-US" sz="2000" dirty="0" smtClean="0"/>
          </a:p>
          <a:p>
            <a:pPr>
              <a:buNone/>
            </a:pPr>
            <a:r>
              <a:rPr lang="en-US" sz="2000" dirty="0" smtClean="0"/>
              <a:t>PERIODE PERPUTARAN MODAL KERJA DIMULAI DARI SEJAK KAS DIINVESTASIKAN KE DALAM</a:t>
            </a:r>
          </a:p>
          <a:p>
            <a:pPr>
              <a:buNone/>
            </a:pPr>
            <a:r>
              <a:rPr lang="en-US" sz="2000" dirty="0" smtClean="0"/>
              <a:t>KOMPONEN-KOMPONEN MODAL KERJA SAMPAI DENGAN KEMBALI LAGI MENJADI KAS.</a:t>
            </a:r>
          </a:p>
          <a:p>
            <a:pPr>
              <a:buNone/>
            </a:pPr>
            <a:endParaRPr lang="en-US" sz="2000" dirty="0" smtClean="0"/>
          </a:p>
          <a:p>
            <a:pPr>
              <a:buNone/>
            </a:pPr>
            <a:r>
              <a:rPr lang="en-US" sz="2000" dirty="0" smtClean="0"/>
              <a:t>PANJANG PENDEKNYA PERPUTARAN MODAL KERJA TERGANTUNG DARI PERPUTARAN </a:t>
            </a:r>
          </a:p>
          <a:p>
            <a:pPr>
              <a:buNone/>
            </a:pPr>
            <a:r>
              <a:rPr lang="en-US" sz="2000" dirty="0" smtClean="0"/>
              <a:t>MASING-MASING KOMPONEN MODAL KERJA.</a:t>
            </a:r>
          </a:p>
          <a:p>
            <a:pPr>
              <a:buNone/>
            </a:pPr>
            <a:endParaRPr lang="en-US" sz="2000" dirty="0" smtClean="0"/>
          </a:p>
          <a:p>
            <a:pPr>
              <a:buNone/>
            </a:pPr>
            <a:r>
              <a:rPr lang="en-US" sz="2000" dirty="0" smtClean="0"/>
              <a:t>MAKIN PENDEK TINGKAT PERPUTARAN NYA BERARTI MAKIN TINGGI RATIO  TURN OVER-NYA </a:t>
            </a:r>
          </a:p>
          <a:p>
            <a:pPr>
              <a:buNone/>
            </a:pPr>
            <a:r>
              <a:rPr lang="en-US" sz="2000" dirty="0" smtClean="0"/>
              <a:t>DAN SEBALIKNYA. </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721850" cy="414321"/>
          </a:xfrm>
        </p:spPr>
        <p:txBody>
          <a:bodyPr>
            <a:normAutofit/>
          </a:bodyPr>
          <a:lstStyle/>
          <a:p>
            <a:pPr algn="l"/>
            <a:r>
              <a:rPr lang="en-US" sz="2000" b="1" dirty="0" smtClean="0"/>
              <a:t>PEORIODE PERPUTARAN MODAL KERJA DAPAT DIGAMBARKAN SEBAGAI BERIKUT:</a:t>
            </a:r>
            <a:endParaRPr lang="en-US" sz="2000" b="1" dirty="0"/>
          </a:p>
        </p:txBody>
      </p:sp>
      <p:sp>
        <p:nvSpPr>
          <p:cNvPr id="3" name="Content Placeholder 2"/>
          <p:cNvSpPr>
            <a:spLocks noGrp="1"/>
          </p:cNvSpPr>
          <p:nvPr>
            <p:ph idx="1"/>
          </p:nvPr>
        </p:nvSpPr>
        <p:spPr>
          <a:xfrm>
            <a:off x="0" y="414321"/>
            <a:ext cx="9721850" cy="4986354"/>
          </a:xfrm>
        </p:spPr>
        <p:txBody>
          <a:bodyPr>
            <a:normAutofit/>
          </a:bodyPr>
          <a:lstStyle/>
          <a:p>
            <a:pPr>
              <a:buNone/>
            </a:pPr>
            <a:r>
              <a:rPr lang="en-US" sz="2800" b="1" dirty="0" smtClean="0"/>
              <a:t>• </a:t>
            </a:r>
            <a:r>
              <a:rPr lang="en-US" sz="2800" b="1" dirty="0" smtClean="0">
                <a:solidFill>
                  <a:srgbClr val="FF0000"/>
                </a:solidFill>
              </a:rPr>
              <a:t>PENJUALAN TUNAI</a:t>
            </a:r>
          </a:p>
          <a:p>
            <a:pPr>
              <a:buNone/>
            </a:pPr>
            <a:endParaRPr lang="en-US" sz="2000" dirty="0" smtClean="0"/>
          </a:p>
          <a:p>
            <a:pPr>
              <a:buNone/>
            </a:pPr>
            <a:r>
              <a:rPr lang="en-US" b="1" dirty="0" smtClean="0"/>
              <a:t>   KAS</a:t>
            </a:r>
            <a:r>
              <a:rPr lang="en-US" dirty="0" smtClean="0"/>
              <a:t>	         </a:t>
            </a:r>
            <a:r>
              <a:rPr lang="en-US" b="1" dirty="0" smtClean="0"/>
              <a:t>PERSEDIAAN</a:t>
            </a:r>
            <a:r>
              <a:rPr lang="en-US" dirty="0" smtClean="0"/>
              <a:t>	        </a:t>
            </a:r>
            <a:r>
              <a:rPr lang="en-US" b="1" dirty="0" smtClean="0"/>
              <a:t>KAS</a:t>
            </a:r>
          </a:p>
          <a:p>
            <a:pPr>
              <a:buNone/>
            </a:pPr>
            <a:endParaRPr lang="en-US" sz="2000" b="1" dirty="0" smtClean="0"/>
          </a:p>
          <a:p>
            <a:pPr>
              <a:buNone/>
            </a:pPr>
            <a:endParaRPr lang="en-US" sz="2800" b="1" dirty="0" smtClean="0"/>
          </a:p>
          <a:p>
            <a:pPr>
              <a:buNone/>
            </a:pPr>
            <a:r>
              <a:rPr lang="en-US" sz="2800" b="1" dirty="0" smtClean="0"/>
              <a:t>•</a:t>
            </a:r>
            <a:r>
              <a:rPr lang="en-US" sz="2800" b="1" dirty="0" smtClean="0">
                <a:solidFill>
                  <a:srgbClr val="002060"/>
                </a:solidFill>
              </a:rPr>
              <a:t>PENJUALAN KREDIT</a:t>
            </a:r>
          </a:p>
          <a:p>
            <a:pPr>
              <a:buNone/>
            </a:pPr>
            <a:endParaRPr lang="en-US" sz="2800" b="1" dirty="0" smtClean="0"/>
          </a:p>
          <a:p>
            <a:pPr>
              <a:buNone/>
            </a:pPr>
            <a:r>
              <a:rPr lang="en-US" sz="2800" b="1" dirty="0" smtClean="0"/>
              <a:t>  KAS            PERSEDIAAN            PIUTANG            KAS	</a:t>
            </a:r>
          </a:p>
          <a:p>
            <a:pPr>
              <a:buNone/>
            </a:pPr>
            <a:endParaRPr lang="en-US" sz="2800" b="1" dirty="0" smtClean="0"/>
          </a:p>
          <a:p>
            <a:pPr>
              <a:buNone/>
            </a:pPr>
            <a:endParaRPr lang="en-US" sz="2000" b="1" dirty="0" smtClean="0"/>
          </a:p>
          <a:p>
            <a:pPr>
              <a:buNone/>
            </a:pPr>
            <a:endParaRPr lang="en-US" sz="2000" b="1" dirty="0" smtClean="0"/>
          </a:p>
          <a:p>
            <a:pPr>
              <a:buNone/>
            </a:pPr>
            <a:endParaRPr lang="en-US" sz="2000" b="1" dirty="0"/>
          </a:p>
        </p:txBody>
      </p:sp>
      <p:cxnSp>
        <p:nvCxnSpPr>
          <p:cNvPr id="13" name="Straight Arrow Connector 12"/>
          <p:cNvCxnSpPr/>
          <p:nvPr/>
        </p:nvCxnSpPr>
        <p:spPr>
          <a:xfrm>
            <a:off x="1503341" y="1593842"/>
            <a:ext cx="64294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289555" y="1584318"/>
            <a:ext cx="64294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146809" y="4056071"/>
            <a:ext cx="64294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860795" y="4056071"/>
            <a:ext cx="64294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003275" y="4056071"/>
            <a:ext cx="64294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14320"/>
          </a:xfrm>
        </p:spPr>
        <p:txBody>
          <a:bodyPr>
            <a:noAutofit/>
          </a:bodyPr>
          <a:lstStyle/>
          <a:p>
            <a:pPr algn="l"/>
            <a:r>
              <a:rPr lang="en-US" sz="2400" b="1" dirty="0" smtClean="0"/>
              <a:t>BAHAN YANG MENGALAMI PROSES PRODUKSI</a:t>
            </a:r>
            <a:endParaRPr lang="en-US" sz="2400" b="1" dirty="0"/>
          </a:p>
        </p:txBody>
      </p:sp>
      <p:sp>
        <p:nvSpPr>
          <p:cNvPr id="3" name="Content Placeholder 2"/>
          <p:cNvSpPr>
            <a:spLocks noGrp="1"/>
          </p:cNvSpPr>
          <p:nvPr>
            <p:ph idx="1"/>
          </p:nvPr>
        </p:nvSpPr>
        <p:spPr>
          <a:xfrm>
            <a:off x="0" y="414321"/>
            <a:ext cx="9721850" cy="4986354"/>
          </a:xfrm>
          <a:noFill/>
        </p:spPr>
        <p:txBody>
          <a:bodyPr>
            <a:normAutofit/>
          </a:bodyPr>
          <a:lstStyle/>
          <a:p>
            <a:pPr>
              <a:buNone/>
            </a:pPr>
            <a:endParaRPr lang="en-US" sz="2000" dirty="0" smtClean="0"/>
          </a:p>
          <a:p>
            <a:pPr>
              <a:buNone/>
            </a:pPr>
            <a:r>
              <a:rPr lang="en-US" sz="2000" dirty="0" smtClean="0"/>
              <a:t>       </a:t>
            </a:r>
          </a:p>
          <a:p>
            <a:pPr>
              <a:buNone/>
            </a:pPr>
            <a:endParaRPr lang="en-US" sz="2000" dirty="0" smtClean="0"/>
          </a:p>
          <a:p>
            <a:pPr>
              <a:buNone/>
            </a:pPr>
            <a:endParaRPr lang="en-US" sz="2000" dirty="0" smtClean="0"/>
          </a:p>
          <a:p>
            <a:pPr>
              <a:buNone/>
            </a:pPr>
            <a:endParaRPr lang="en-US" sz="2000" dirty="0" smtClean="0"/>
          </a:p>
          <a:p>
            <a:pPr>
              <a:buNone/>
            </a:pPr>
            <a:r>
              <a:rPr lang="en-US" sz="2000" dirty="0" smtClean="0"/>
              <a:t>      </a:t>
            </a:r>
            <a:r>
              <a:rPr lang="en-US" sz="2000" b="1" dirty="0" smtClean="0"/>
              <a:t>KAS  </a:t>
            </a:r>
            <a:r>
              <a:rPr lang="en-US" sz="2000" dirty="0" smtClean="0"/>
              <a:t>         </a:t>
            </a:r>
            <a:r>
              <a:rPr lang="en-US" sz="2000" b="1" dirty="0" smtClean="0"/>
              <a:t>BAHAN BAKU        BARANG JADI          PIUTANG            KAS</a:t>
            </a:r>
          </a:p>
          <a:p>
            <a:pPr>
              <a:buNone/>
            </a:pPr>
            <a:r>
              <a:rPr lang="en-US" sz="2000" b="1" dirty="0" smtClean="0"/>
              <a:t>              </a:t>
            </a:r>
          </a:p>
          <a:p>
            <a:pPr>
              <a:buNone/>
            </a:pPr>
            <a:r>
              <a:rPr lang="en-US" sz="2000" b="1" dirty="0" smtClean="0"/>
              <a:t>    0                           t1                              t2                           t3                      t4</a:t>
            </a:r>
          </a:p>
          <a:p>
            <a:pPr>
              <a:buNone/>
            </a:pPr>
            <a:r>
              <a:rPr lang="en-US" sz="1400" b="1" dirty="0" smtClean="0"/>
              <a:t>KETERANGAN GAMBAR:</a:t>
            </a:r>
          </a:p>
          <a:p>
            <a:pPr>
              <a:buNone/>
            </a:pPr>
            <a:r>
              <a:rPr lang="en-US" sz="1400" b="1" dirty="0" smtClean="0"/>
              <a:t>0  - 	t1	= Lama </a:t>
            </a:r>
            <a:r>
              <a:rPr lang="en-US" sz="1400" b="1" dirty="0" err="1" smtClean="0"/>
              <a:t>waktu</a:t>
            </a:r>
            <a:r>
              <a:rPr lang="en-US" sz="1400" b="1" dirty="0" smtClean="0"/>
              <a:t> </a:t>
            </a:r>
            <a:r>
              <a:rPr lang="en-US" sz="1400" b="1" dirty="0" err="1" smtClean="0"/>
              <a:t>pembelian</a:t>
            </a:r>
            <a:r>
              <a:rPr lang="en-US" sz="1400" b="1" dirty="0" smtClean="0"/>
              <a:t> </a:t>
            </a:r>
            <a:r>
              <a:rPr lang="en-US" sz="1400" b="1" dirty="0" err="1" smtClean="0"/>
              <a:t>dan</a:t>
            </a:r>
            <a:r>
              <a:rPr lang="en-US" sz="1400" b="1" dirty="0" smtClean="0"/>
              <a:t> </a:t>
            </a:r>
            <a:r>
              <a:rPr lang="en-US" sz="1400" b="1" dirty="0" err="1" smtClean="0"/>
              <a:t>penyimpanan</a:t>
            </a:r>
            <a:r>
              <a:rPr lang="en-US" sz="1400" b="1" dirty="0" smtClean="0"/>
              <a:t> </a:t>
            </a:r>
            <a:r>
              <a:rPr lang="en-US" sz="1400" b="1" dirty="0" err="1" smtClean="0"/>
              <a:t>bahan</a:t>
            </a:r>
            <a:r>
              <a:rPr lang="en-US" sz="1400" b="1" dirty="0" smtClean="0"/>
              <a:t> </a:t>
            </a:r>
            <a:r>
              <a:rPr lang="en-US" sz="1400" b="1" dirty="0" err="1" smtClean="0"/>
              <a:t>baku</a:t>
            </a:r>
            <a:r>
              <a:rPr lang="en-US" sz="1400" b="1" dirty="0" smtClean="0"/>
              <a:t> </a:t>
            </a:r>
            <a:r>
              <a:rPr lang="en-US" sz="1400" b="1" dirty="0" err="1" smtClean="0"/>
              <a:t>di</a:t>
            </a:r>
            <a:r>
              <a:rPr lang="en-US" sz="1400" b="1" dirty="0" smtClean="0"/>
              <a:t> </a:t>
            </a:r>
            <a:r>
              <a:rPr lang="en-US" sz="1400" b="1" dirty="0" err="1" smtClean="0"/>
              <a:t>gudang</a:t>
            </a:r>
            <a:r>
              <a:rPr lang="en-US" sz="1400" b="1" dirty="0" smtClean="0"/>
              <a:t>.</a:t>
            </a:r>
          </a:p>
          <a:p>
            <a:pPr>
              <a:buNone/>
            </a:pPr>
            <a:r>
              <a:rPr lang="en-US" sz="1400" b="1" dirty="0" smtClean="0"/>
              <a:t>t1 -   t2	= Lama </a:t>
            </a:r>
            <a:r>
              <a:rPr lang="en-US" sz="1400" b="1" dirty="0" err="1" smtClean="0"/>
              <a:t>waktu</a:t>
            </a:r>
            <a:r>
              <a:rPr lang="en-US" sz="1400" b="1" dirty="0" smtClean="0"/>
              <a:t> </a:t>
            </a:r>
            <a:r>
              <a:rPr lang="en-US" sz="1400" b="1" dirty="0" err="1" smtClean="0"/>
              <a:t>proses</a:t>
            </a:r>
            <a:r>
              <a:rPr lang="en-US" sz="1400" b="1" dirty="0" smtClean="0"/>
              <a:t> </a:t>
            </a:r>
            <a:r>
              <a:rPr lang="en-US" sz="1400" b="1" dirty="0" err="1" smtClean="0"/>
              <a:t>produksi</a:t>
            </a:r>
            <a:endParaRPr lang="en-US" sz="1400" b="1" dirty="0" smtClean="0"/>
          </a:p>
          <a:p>
            <a:pPr>
              <a:buNone/>
            </a:pPr>
            <a:r>
              <a:rPr lang="en-US" sz="1400" b="1" dirty="0" smtClean="0"/>
              <a:t>t2 -   t3	= Lama </a:t>
            </a:r>
            <a:r>
              <a:rPr lang="en-US" sz="1400" b="1" dirty="0" err="1" smtClean="0"/>
              <a:t>waktu</a:t>
            </a:r>
            <a:r>
              <a:rPr lang="en-US" sz="1400" b="1" dirty="0" smtClean="0"/>
              <a:t> </a:t>
            </a:r>
            <a:r>
              <a:rPr lang="en-US" sz="1400" b="1" dirty="0" err="1" smtClean="0"/>
              <a:t>penyimpanan</a:t>
            </a:r>
            <a:r>
              <a:rPr lang="en-US" sz="1400" b="1" dirty="0" smtClean="0"/>
              <a:t> </a:t>
            </a:r>
            <a:r>
              <a:rPr lang="en-US" sz="1400" b="1" dirty="0" err="1" smtClean="0"/>
              <a:t>di</a:t>
            </a:r>
            <a:r>
              <a:rPr lang="en-US" sz="1400" b="1" dirty="0" smtClean="0"/>
              <a:t> </a:t>
            </a:r>
            <a:r>
              <a:rPr lang="en-US" sz="1400" b="1" dirty="0" err="1" smtClean="0"/>
              <a:t>gudang</a:t>
            </a:r>
            <a:r>
              <a:rPr lang="en-US" sz="1400" b="1" dirty="0" smtClean="0"/>
              <a:t> </a:t>
            </a:r>
            <a:r>
              <a:rPr lang="en-US" sz="1400" b="1" dirty="0" err="1" smtClean="0"/>
              <a:t>barang</a:t>
            </a:r>
            <a:r>
              <a:rPr lang="en-US" sz="1400" b="1" dirty="0" smtClean="0"/>
              <a:t> </a:t>
            </a:r>
            <a:r>
              <a:rPr lang="en-US" sz="1400" b="1" dirty="0" err="1" smtClean="0"/>
              <a:t>jadi</a:t>
            </a:r>
            <a:r>
              <a:rPr lang="en-US" sz="1400" b="1" dirty="0" smtClean="0"/>
              <a:t> </a:t>
            </a:r>
            <a:r>
              <a:rPr lang="en-US" sz="1400" b="1" dirty="0" err="1" smtClean="0"/>
              <a:t>dan</a:t>
            </a:r>
            <a:r>
              <a:rPr lang="en-US" sz="1400" b="1" dirty="0" smtClean="0"/>
              <a:t> </a:t>
            </a:r>
            <a:r>
              <a:rPr lang="en-US" sz="1400" b="1" dirty="0" err="1" smtClean="0"/>
              <a:t>penjualan</a:t>
            </a:r>
            <a:endParaRPr lang="en-US" sz="1400" b="1" dirty="0" smtClean="0"/>
          </a:p>
          <a:p>
            <a:pPr>
              <a:buNone/>
            </a:pPr>
            <a:r>
              <a:rPr lang="en-US" sz="1400" b="1" dirty="0" smtClean="0"/>
              <a:t>t3 -   t4	= Lama </a:t>
            </a:r>
            <a:r>
              <a:rPr lang="en-US" sz="1400" b="1" dirty="0" err="1" smtClean="0"/>
              <a:t>waktu</a:t>
            </a:r>
            <a:r>
              <a:rPr lang="en-US" sz="1400" b="1" dirty="0" smtClean="0"/>
              <a:t> </a:t>
            </a:r>
            <a:r>
              <a:rPr lang="en-US" sz="1400" b="1" dirty="0" err="1" smtClean="0"/>
              <a:t>proses</a:t>
            </a:r>
            <a:r>
              <a:rPr lang="en-US" sz="1400" b="1" dirty="0" smtClean="0"/>
              <a:t> </a:t>
            </a:r>
            <a:r>
              <a:rPr lang="en-US" sz="1400" b="1" dirty="0" err="1" smtClean="0"/>
              <a:t>pengumpulan</a:t>
            </a:r>
            <a:r>
              <a:rPr lang="en-US" sz="1400" b="1" dirty="0" smtClean="0"/>
              <a:t> </a:t>
            </a:r>
            <a:r>
              <a:rPr lang="en-US" sz="1400" b="1" dirty="0" err="1" smtClean="0"/>
              <a:t>piutang</a:t>
            </a:r>
            <a:endParaRPr lang="en-US" sz="1400" b="1" dirty="0" smtClean="0"/>
          </a:p>
          <a:p>
            <a:pPr>
              <a:buNone/>
            </a:pPr>
            <a:r>
              <a:rPr lang="en-US" sz="1400" b="1" dirty="0" smtClean="0"/>
              <a:t>0   -   t4	= </a:t>
            </a:r>
            <a:r>
              <a:rPr lang="en-US" sz="1400" b="1" dirty="0" err="1" smtClean="0"/>
              <a:t>periode</a:t>
            </a:r>
            <a:r>
              <a:rPr lang="en-US" sz="1400" b="1" dirty="0" smtClean="0"/>
              <a:t> </a:t>
            </a:r>
            <a:r>
              <a:rPr lang="en-US" sz="1400" b="1" dirty="0" err="1" smtClean="0"/>
              <a:t>perputaran</a:t>
            </a:r>
            <a:r>
              <a:rPr lang="en-US" sz="1400" b="1" dirty="0" smtClean="0"/>
              <a:t> modal </a:t>
            </a:r>
            <a:r>
              <a:rPr lang="en-US" sz="1400" b="1" dirty="0" err="1" smtClean="0"/>
              <a:t>kerja</a:t>
            </a:r>
            <a:endParaRPr lang="en-US" sz="1400" b="1" dirty="0" smtClean="0"/>
          </a:p>
          <a:p>
            <a:pPr>
              <a:buNone/>
            </a:pPr>
            <a:r>
              <a:rPr lang="en-US" sz="1400" b="1" dirty="0" smtClean="0"/>
              <a:t>	</a:t>
            </a:r>
            <a:endParaRPr lang="en-US" sz="1400" b="1" dirty="0"/>
          </a:p>
        </p:txBody>
      </p:sp>
      <p:grpSp>
        <p:nvGrpSpPr>
          <p:cNvPr id="10" name="Group 9"/>
          <p:cNvGrpSpPr/>
          <p:nvPr/>
        </p:nvGrpSpPr>
        <p:grpSpPr>
          <a:xfrm>
            <a:off x="359537" y="985827"/>
            <a:ext cx="7502578" cy="1930459"/>
            <a:chOff x="358720" y="1129494"/>
            <a:chExt cx="7716915" cy="1877431"/>
          </a:xfrm>
        </p:grpSpPr>
        <p:cxnSp>
          <p:nvCxnSpPr>
            <p:cNvPr id="5" name="Straight Connector 4"/>
            <p:cNvCxnSpPr/>
            <p:nvPr/>
          </p:nvCxnSpPr>
          <p:spPr>
            <a:xfrm rot="5400000">
              <a:off x="-578397" y="2066611"/>
              <a:ext cx="1875051" cy="8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a:off x="360331" y="3005337"/>
              <a:ext cx="7715304"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 name="Straight Connector 11"/>
          <p:cNvCxnSpPr/>
          <p:nvPr/>
        </p:nvCxnSpPr>
        <p:spPr>
          <a:xfrm>
            <a:off x="360331" y="1985957"/>
            <a:ext cx="72152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60331" y="1985957"/>
            <a:ext cx="1714512" cy="9286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60331" y="1985957"/>
            <a:ext cx="1714512" cy="9286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074843" y="1985957"/>
            <a:ext cx="2000264" cy="9286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074843" y="1985957"/>
            <a:ext cx="2000264" cy="9286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075107" y="1985957"/>
            <a:ext cx="1785950" cy="9286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075107" y="1985957"/>
            <a:ext cx="1785950" cy="9286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5861059" y="1985957"/>
            <a:ext cx="1500198" cy="9286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861059" y="1985957"/>
            <a:ext cx="1500198" cy="9286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146019" y="771511"/>
            <a:ext cx="571504"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err="1" smtClean="0">
                <a:solidFill>
                  <a:schemeClr val="tx1"/>
                </a:solidFill>
              </a:rPr>
              <a:t>Rp</a:t>
            </a:r>
            <a:endParaRPr lang="en-US" sz="1600" b="1" dirty="0">
              <a:solidFill>
                <a:schemeClr val="tx1"/>
              </a:solidFill>
            </a:endParaRPr>
          </a:p>
        </p:txBody>
      </p:sp>
      <p:sp>
        <p:nvSpPr>
          <p:cNvPr id="38" name="Rectangle 37"/>
          <p:cNvSpPr/>
          <p:nvPr/>
        </p:nvSpPr>
        <p:spPr>
          <a:xfrm>
            <a:off x="7789883" y="2986089"/>
            <a:ext cx="857256"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PERIODE</a:t>
            </a:r>
            <a:endParaRPr lang="en-US" sz="1400" b="1" dirty="0">
              <a:solidFill>
                <a:schemeClr val="tx1"/>
              </a:solidFill>
            </a:endParaRPr>
          </a:p>
        </p:txBody>
      </p:sp>
      <p:cxnSp>
        <p:nvCxnSpPr>
          <p:cNvPr id="24" name="Straight Arrow Connector 23"/>
          <p:cNvCxnSpPr/>
          <p:nvPr/>
        </p:nvCxnSpPr>
        <p:spPr>
          <a:xfrm>
            <a:off x="503207" y="3198815"/>
            <a:ext cx="142876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146546" y="3200405"/>
            <a:ext cx="142876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2360595" y="3200405"/>
            <a:ext cx="142876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6003933" y="3200405"/>
            <a:ext cx="107157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8"/>
            <a:ext cx="9721850" cy="340920"/>
          </a:xfrm>
        </p:spPr>
        <p:txBody>
          <a:bodyPr>
            <a:noAutofit/>
          </a:bodyPr>
          <a:lstStyle/>
          <a:p>
            <a:pPr algn="l"/>
            <a:r>
              <a:rPr lang="en-US" sz="2400" b="1" dirty="0" smtClean="0"/>
              <a:t>I.PENENTUAN KEBUTUHAN MODAL KERJA</a:t>
            </a:r>
            <a:endParaRPr lang="en-US" sz="2400" b="1" dirty="0"/>
          </a:p>
        </p:txBody>
      </p:sp>
      <p:sp>
        <p:nvSpPr>
          <p:cNvPr id="3" name="Content Placeholder 2"/>
          <p:cNvSpPr>
            <a:spLocks noGrp="1"/>
          </p:cNvSpPr>
          <p:nvPr>
            <p:ph idx="1"/>
          </p:nvPr>
        </p:nvSpPr>
        <p:spPr>
          <a:xfrm>
            <a:off x="0" y="557197"/>
            <a:ext cx="9721850" cy="4843478"/>
          </a:xfrm>
        </p:spPr>
        <p:txBody>
          <a:bodyPr>
            <a:normAutofit/>
          </a:bodyPr>
          <a:lstStyle/>
          <a:p>
            <a:pPr>
              <a:buNone/>
            </a:pPr>
            <a:r>
              <a:rPr lang="en-US" sz="2000" dirty="0" smtClean="0"/>
              <a:t>BESAR KECILNYA MODAL KERJA YANG DIBUTUHKAN DIPENGARUHI OLEH DUA FAKTOR:</a:t>
            </a:r>
          </a:p>
          <a:p>
            <a:pPr>
              <a:buNone/>
            </a:pPr>
            <a:r>
              <a:rPr lang="en-US" sz="2000" dirty="0" smtClean="0"/>
              <a:t>1.PERIODE PERPUTARAN / TERIKATNYA MODAL KERJA</a:t>
            </a:r>
          </a:p>
          <a:p>
            <a:pPr>
              <a:buNone/>
            </a:pPr>
            <a:r>
              <a:rPr lang="en-US" sz="2000" dirty="0" smtClean="0"/>
              <a:t>2.PENGELUARAN KAS SETIAP HARI</a:t>
            </a:r>
          </a:p>
          <a:p>
            <a:pPr>
              <a:buNone/>
            </a:pPr>
            <a:endParaRPr lang="en-US" sz="2000" dirty="0" smtClean="0"/>
          </a:p>
          <a:p>
            <a:pPr>
              <a:buNone/>
            </a:pPr>
            <a:r>
              <a:rPr lang="en-US" sz="2000" dirty="0" smtClean="0"/>
              <a:t>PERIODE PERPUTARAN ATAU PERIODE TERIKATNYA MODAL KERJA MERUPAKAN</a:t>
            </a:r>
          </a:p>
          <a:p>
            <a:pPr>
              <a:buNone/>
            </a:pPr>
            <a:r>
              <a:rPr lang="en-US" sz="2000" dirty="0" smtClean="0"/>
              <a:t>KESELURUHAN JUMLAH DARI  PERIODE-PERIODE AKTIVITAS PERUSAHAAN YANG MELIPUTI </a:t>
            </a:r>
          </a:p>
          <a:p>
            <a:pPr>
              <a:buNone/>
            </a:pPr>
            <a:r>
              <a:rPr lang="en-US" sz="2000" dirty="0" smtClean="0"/>
              <a:t>PEMBELIAN,LAMA PENYIMPANAN BAHAN MENTAH DI GUDANG,LAMA PROSES </a:t>
            </a:r>
          </a:p>
          <a:p>
            <a:pPr>
              <a:buNone/>
            </a:pPr>
            <a:r>
              <a:rPr lang="en-US" sz="2000" dirty="0" smtClean="0"/>
              <a:t>PRODUKSI,LAMA BARANG JADI DI SIMPAN DI GUDANG DAN JANGKA WAKTU PENERIMAAN </a:t>
            </a:r>
          </a:p>
          <a:p>
            <a:pPr>
              <a:buNone/>
            </a:pPr>
            <a:r>
              <a:rPr lang="en-US" sz="2000" dirty="0" smtClean="0"/>
              <a:t>PIUTANG. PENGELUARAN SETIAP HARINYA MERUPAKAN JUMLAH PENGELUARAN KAS </a:t>
            </a:r>
          </a:p>
          <a:p>
            <a:pPr>
              <a:buNone/>
            </a:pPr>
            <a:r>
              <a:rPr lang="en-US" sz="2000" dirty="0" smtClean="0"/>
              <a:t>RATA-RATA UNTUK KEPERLUAN PEMBELIAN BAHAN MENTAH, BAHAN PEMBANTU, </a:t>
            </a:r>
          </a:p>
          <a:p>
            <a:pPr>
              <a:buNone/>
            </a:pPr>
            <a:r>
              <a:rPr lang="en-US" sz="2000" dirty="0" smtClean="0"/>
              <a:t>PEMBAYARAN UPAH, DAN BIAYA-BIAYA LAINNYA.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800" b="1" dirty="0" smtClean="0"/>
              <a:t>CONTOH: 1</a:t>
            </a:r>
            <a:endParaRPr lang="en-US" sz="2800" b="1"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000" b="1" dirty="0" smtClean="0"/>
              <a:t>PERIODE PERPUTARAN</a:t>
            </a:r>
          </a:p>
          <a:p>
            <a:pPr>
              <a:buFont typeface="Wingdings" pitchFamily="2" charset="2"/>
              <a:buChar char="Ø"/>
            </a:pPr>
            <a:r>
              <a:rPr lang="en-US" sz="1800" dirty="0" smtClean="0"/>
              <a:t>LAMA PROSES PRODUKSI						= 15 HARI</a:t>
            </a:r>
          </a:p>
          <a:p>
            <a:pPr>
              <a:buFont typeface="Wingdings" pitchFamily="2" charset="2"/>
              <a:buChar char="Ø"/>
            </a:pPr>
            <a:r>
              <a:rPr lang="en-US" sz="1800" dirty="0" smtClean="0"/>
              <a:t>LAMANYA BARANG DISIMPAN DI GUDANG				= 10 HARI</a:t>
            </a:r>
          </a:p>
          <a:p>
            <a:pPr>
              <a:buFont typeface="Wingdings" pitchFamily="2" charset="2"/>
              <a:buChar char="Ø"/>
            </a:pPr>
            <a:r>
              <a:rPr lang="en-US" sz="1800" dirty="0" smtClean="0"/>
              <a:t>JANGKA WAKTU PENERIMAAN PIUTANG				</a:t>
            </a:r>
            <a:r>
              <a:rPr lang="en-US" sz="1800" u="sng" dirty="0" smtClean="0"/>
              <a:t>=   5 HARI</a:t>
            </a:r>
          </a:p>
          <a:p>
            <a:pPr>
              <a:buFont typeface="Wingdings" pitchFamily="2" charset="2"/>
              <a:buChar char="Ø"/>
            </a:pPr>
            <a:r>
              <a:rPr lang="en-US" sz="1800" b="1" dirty="0" smtClean="0"/>
              <a:t>PERIODE PERPUTARAN ATAU PERIODE TERIKATNYA MODAL KERJA	= 30 HARI</a:t>
            </a:r>
          </a:p>
          <a:p>
            <a:pPr>
              <a:buNone/>
            </a:pPr>
            <a:r>
              <a:rPr lang="en-US" sz="1800" b="1" dirty="0" smtClean="0"/>
              <a:t>PENGELUARAN SETIAP HARI</a:t>
            </a:r>
          </a:p>
          <a:p>
            <a:pPr>
              <a:buFont typeface="Wingdings" pitchFamily="2" charset="2"/>
              <a:buChar char="§"/>
            </a:pPr>
            <a:r>
              <a:rPr lang="en-US" sz="1800" dirty="0" smtClean="0"/>
              <a:t>BAHAN MENTAH			=</a:t>
            </a:r>
            <a:r>
              <a:rPr lang="en-US" sz="1800" dirty="0" err="1" smtClean="0"/>
              <a:t>Rp</a:t>
            </a:r>
            <a:r>
              <a:rPr lang="en-US" sz="1800" dirty="0" smtClean="0"/>
              <a:t>   1.000.000</a:t>
            </a:r>
          </a:p>
          <a:p>
            <a:pPr>
              <a:buFont typeface="Wingdings" pitchFamily="2" charset="2"/>
              <a:buChar char="§"/>
            </a:pPr>
            <a:r>
              <a:rPr lang="en-US" sz="1800" dirty="0" smtClean="0"/>
              <a:t>BAHAN PEMBANTU			=</a:t>
            </a:r>
            <a:r>
              <a:rPr lang="en-US" sz="1800" dirty="0" err="1" smtClean="0"/>
              <a:t>Rp</a:t>
            </a:r>
            <a:r>
              <a:rPr lang="en-US" sz="1800" dirty="0" smtClean="0"/>
              <a:t>      100.000</a:t>
            </a:r>
          </a:p>
          <a:p>
            <a:pPr>
              <a:buFont typeface="Wingdings" pitchFamily="2" charset="2"/>
              <a:buChar char="§"/>
            </a:pPr>
            <a:r>
              <a:rPr lang="en-US" sz="1800" dirty="0" smtClean="0"/>
              <a:t>UPAH BURUH				=</a:t>
            </a:r>
            <a:r>
              <a:rPr lang="en-US" sz="1800" dirty="0" err="1" smtClean="0"/>
              <a:t>Rp</a:t>
            </a:r>
            <a:r>
              <a:rPr lang="en-US" sz="1800" dirty="0" smtClean="0"/>
              <a:t>      500.000</a:t>
            </a:r>
          </a:p>
          <a:p>
            <a:pPr>
              <a:buFont typeface="Wingdings" pitchFamily="2" charset="2"/>
              <a:buChar char="§"/>
            </a:pPr>
            <a:r>
              <a:rPr lang="en-US" sz="1800" dirty="0" smtClean="0"/>
              <a:t>PENGELUARAN LAIN			</a:t>
            </a:r>
            <a:r>
              <a:rPr lang="en-US" sz="1800" u="sng" dirty="0" smtClean="0"/>
              <a:t>=</a:t>
            </a:r>
            <a:r>
              <a:rPr lang="en-US" sz="1800" u="sng" dirty="0" err="1" smtClean="0"/>
              <a:t>Rp</a:t>
            </a:r>
            <a:r>
              <a:rPr lang="en-US" sz="1800" u="sng" dirty="0" smtClean="0"/>
              <a:t>      400.000</a:t>
            </a:r>
          </a:p>
          <a:p>
            <a:pPr>
              <a:buFont typeface="Wingdings" pitchFamily="2" charset="2"/>
              <a:buChar char="§"/>
            </a:pPr>
            <a:r>
              <a:rPr lang="en-US" sz="1800" b="1" dirty="0" smtClean="0"/>
              <a:t>JUMLAH PENGELUARAN TIAP HARI		=</a:t>
            </a:r>
            <a:r>
              <a:rPr lang="en-US" sz="1800" b="1" dirty="0" err="1" smtClean="0"/>
              <a:t>Rp</a:t>
            </a:r>
            <a:r>
              <a:rPr lang="en-US" sz="1800" b="1" dirty="0" smtClean="0"/>
              <a:t>   2.000.000</a:t>
            </a:r>
          </a:p>
          <a:p>
            <a:pPr>
              <a:buNone/>
            </a:pPr>
            <a:r>
              <a:rPr lang="en-US" sz="1800" dirty="0" smtClean="0"/>
              <a:t>MAKA BESARNYA KEBUTUHAN MODAL KERJA SETIAP HARI UNTUK MELAKSANAKAN </a:t>
            </a:r>
          </a:p>
          <a:p>
            <a:pPr>
              <a:buNone/>
            </a:pPr>
            <a:r>
              <a:rPr lang="en-US" sz="1800" dirty="0" smtClean="0"/>
              <a:t>KEGIATAN PRODUKSI ADALAH  </a:t>
            </a:r>
            <a:r>
              <a:rPr lang="en-US" sz="1800" b="1" dirty="0" smtClean="0"/>
              <a:t>30 x </a:t>
            </a:r>
            <a:r>
              <a:rPr lang="en-US" sz="1800" b="1" dirty="0" err="1" smtClean="0"/>
              <a:t>Rp</a:t>
            </a:r>
            <a:r>
              <a:rPr lang="en-US" sz="1800" b="1" dirty="0" smtClean="0"/>
              <a:t> 2.000.000 = </a:t>
            </a:r>
            <a:r>
              <a:rPr lang="en-US" sz="1800" b="1" dirty="0" err="1" smtClean="0"/>
              <a:t>Rp</a:t>
            </a:r>
            <a:r>
              <a:rPr lang="en-US" sz="1800" b="1" dirty="0" smtClean="0"/>
              <a:t> 60.000.000</a:t>
            </a:r>
          </a:p>
          <a:p>
            <a:pPr>
              <a:buNone/>
            </a:pPr>
            <a:endParaRPr lang="en-US" sz="1800" b="1"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721850" cy="342883"/>
          </a:xfrm>
        </p:spPr>
        <p:txBody>
          <a:bodyPr>
            <a:normAutofit fontScale="90000"/>
          </a:bodyPr>
          <a:lstStyle/>
          <a:p>
            <a:pPr algn="l"/>
            <a:r>
              <a:rPr lang="en-US" sz="2000" b="1" dirty="0" smtClean="0"/>
              <a:t/>
            </a:r>
            <a:br>
              <a:rPr lang="en-US" sz="2000" b="1" dirty="0" smtClean="0"/>
            </a:br>
            <a:r>
              <a:rPr lang="en-US" sz="2700" b="1" dirty="0" smtClean="0"/>
              <a:t>LATIHAN</a:t>
            </a:r>
            <a:br>
              <a:rPr lang="en-US" sz="2700" b="1" dirty="0" smtClean="0"/>
            </a:br>
            <a:r>
              <a:rPr lang="en-US" sz="2700" b="1" dirty="0" smtClean="0"/>
              <a:t> </a:t>
            </a:r>
            <a:endParaRPr lang="en-US" sz="2700" dirty="0"/>
          </a:p>
        </p:txBody>
      </p:sp>
      <p:sp>
        <p:nvSpPr>
          <p:cNvPr id="3" name="Content Placeholder 2"/>
          <p:cNvSpPr>
            <a:spLocks noGrp="1"/>
          </p:cNvSpPr>
          <p:nvPr>
            <p:ph idx="1"/>
          </p:nvPr>
        </p:nvSpPr>
        <p:spPr>
          <a:xfrm>
            <a:off x="0" y="342883"/>
            <a:ext cx="9721850" cy="5057792"/>
          </a:xfrm>
        </p:spPr>
        <p:txBody>
          <a:bodyPr>
            <a:normAutofit/>
          </a:bodyPr>
          <a:lstStyle/>
          <a:p>
            <a:pPr>
              <a:buNone/>
            </a:pPr>
            <a:r>
              <a:rPr lang="en-US" sz="2400" dirty="0" smtClean="0"/>
              <a:t>UD. JAYA MEMPRODUKSI BARANG X SETIAP HARI.BIAYA YANG DIKELUARKAN</a:t>
            </a:r>
          </a:p>
          <a:p>
            <a:pPr>
              <a:buNone/>
            </a:pPr>
            <a:r>
              <a:rPr lang="en-US" sz="2400" dirty="0" smtClean="0"/>
              <a:t>MELIPUTI:PEMBELIAN BAHAN BAKU </a:t>
            </a:r>
            <a:r>
              <a:rPr lang="en-US" sz="2400" dirty="0" err="1" smtClean="0"/>
              <a:t>Rp</a:t>
            </a:r>
            <a:r>
              <a:rPr lang="en-US" sz="2400" dirty="0" smtClean="0"/>
              <a:t> 2.000.000, UPAH TENAGA KERJA </a:t>
            </a:r>
          </a:p>
          <a:p>
            <a:pPr>
              <a:buNone/>
            </a:pPr>
            <a:r>
              <a:rPr lang="en-US" sz="2400" dirty="0" err="1" smtClean="0"/>
              <a:t>Rp</a:t>
            </a:r>
            <a:r>
              <a:rPr lang="en-US" sz="2400" dirty="0" smtClean="0"/>
              <a:t> 500.000, PEMBELIAN BAHAN PENOLONG </a:t>
            </a:r>
            <a:r>
              <a:rPr lang="en-US" sz="2400" dirty="0" err="1" smtClean="0"/>
              <a:t>Rp</a:t>
            </a:r>
            <a:r>
              <a:rPr lang="en-US" sz="2400" dirty="0" smtClean="0"/>
              <a:t> 200.000, DAN BIAYA PABRIK</a:t>
            </a:r>
          </a:p>
          <a:p>
            <a:pPr>
              <a:buNone/>
            </a:pPr>
            <a:r>
              <a:rPr lang="en-US" sz="2400" dirty="0" smtClean="0"/>
              <a:t>LAIN-LAIN </a:t>
            </a:r>
            <a:r>
              <a:rPr lang="en-US" sz="2400" dirty="0" err="1" smtClean="0"/>
              <a:t>Rp</a:t>
            </a:r>
            <a:r>
              <a:rPr lang="en-US" sz="2400" dirty="0" smtClean="0"/>
              <a:t> 700.000. SEDANGKAN WAKTU UNTUK PEMBELIAN BAHAN</a:t>
            </a:r>
          </a:p>
          <a:p>
            <a:pPr>
              <a:buNone/>
            </a:pPr>
            <a:r>
              <a:rPr lang="en-US" sz="2400" dirty="0" smtClean="0"/>
              <a:t>BAKU 12 HARI, PROSES PRODUKSI 10 HARI, BARANG JADI DI SIMPAN DI</a:t>
            </a:r>
          </a:p>
          <a:p>
            <a:pPr>
              <a:buNone/>
            </a:pPr>
            <a:r>
              <a:rPr lang="en-US" sz="2400" dirty="0" smtClean="0"/>
              <a:t> GUDANG 3 HARI, DAN RATA-RATA PELUNASAN PIUTANG ADALAH 5 HARI.</a:t>
            </a:r>
          </a:p>
          <a:p>
            <a:pPr>
              <a:buNone/>
            </a:pPr>
            <a:endParaRPr lang="en-US" sz="2400" dirty="0" smtClean="0"/>
          </a:p>
          <a:p>
            <a:pPr>
              <a:buNone/>
            </a:pPr>
            <a:r>
              <a:rPr lang="en-US" sz="2400" b="1" dirty="0" smtClean="0"/>
              <a:t>HITUNGLAH BESAR KEBUTUHAN MODAL KERJA.</a:t>
            </a:r>
          </a:p>
          <a:p>
            <a:pPr>
              <a:buNone/>
            </a:pPr>
            <a:r>
              <a:rPr lang="en-US" sz="1900" b="1" dirty="0" smtClean="0"/>
              <a:t>                    	</a:t>
            </a:r>
          </a:p>
          <a:p>
            <a:pPr>
              <a:buNone/>
            </a:pPr>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80"/>
            <a:ext cx="9721850" cy="340919"/>
          </a:xfrm>
        </p:spPr>
        <p:txBody>
          <a:bodyPr>
            <a:noAutofit/>
          </a:bodyPr>
          <a:lstStyle/>
          <a:p>
            <a:pPr algn="l"/>
            <a:r>
              <a:rPr lang="en-US" sz="2000" b="1" dirty="0" smtClean="0"/>
              <a:t>CONTOH: 2</a:t>
            </a:r>
            <a:endParaRPr lang="en-US" sz="2000" b="1" dirty="0"/>
          </a:p>
        </p:txBody>
      </p:sp>
      <p:sp>
        <p:nvSpPr>
          <p:cNvPr id="3" name="Content Placeholder 2"/>
          <p:cNvSpPr>
            <a:spLocks noGrp="1"/>
          </p:cNvSpPr>
          <p:nvPr>
            <p:ph idx="1"/>
          </p:nvPr>
        </p:nvSpPr>
        <p:spPr>
          <a:xfrm>
            <a:off x="0" y="557197"/>
            <a:ext cx="9721850" cy="4843478"/>
          </a:xfrm>
        </p:spPr>
        <p:txBody>
          <a:bodyPr>
            <a:normAutofit/>
          </a:bodyPr>
          <a:lstStyle/>
          <a:p>
            <a:pPr>
              <a:buNone/>
            </a:pPr>
            <a:r>
              <a:rPr lang="en-US" sz="1600" dirty="0" smtClean="0"/>
              <a:t>PT.PASTI MEMPRODUKSI PRODUK X SETIAP HARI SEBANYAK 20 UNIT, 25 HARI KERJA PERBULAN. BIAYA YANG</a:t>
            </a:r>
          </a:p>
          <a:p>
            <a:pPr>
              <a:buNone/>
            </a:pPr>
            <a:r>
              <a:rPr lang="en-US" sz="1600" dirty="0" smtClean="0"/>
              <a:t>DIKELUARKAN MELIPUTI : BAHAN MENTAH </a:t>
            </a:r>
            <a:r>
              <a:rPr lang="en-US" sz="1600" dirty="0" err="1" smtClean="0"/>
              <a:t>Rp</a:t>
            </a:r>
            <a:r>
              <a:rPr lang="en-US" sz="1600" dirty="0" smtClean="0"/>
              <a:t>. 125,- DAN UPAH </a:t>
            </a:r>
            <a:r>
              <a:rPr lang="en-US" sz="1600" dirty="0" err="1" smtClean="0"/>
              <a:t>Rp</a:t>
            </a:r>
            <a:r>
              <a:rPr lang="en-US" sz="1600" dirty="0" smtClean="0"/>
              <a:t>. 75,- BIAYA ADMINISTRASI </a:t>
            </a:r>
            <a:r>
              <a:rPr lang="en-US" sz="1600" dirty="0" err="1" smtClean="0"/>
              <a:t>Rp</a:t>
            </a:r>
            <a:r>
              <a:rPr lang="en-US" sz="1600" dirty="0" smtClean="0"/>
              <a:t> 12.500 PER</a:t>
            </a:r>
          </a:p>
          <a:p>
            <a:pPr>
              <a:buNone/>
            </a:pPr>
            <a:r>
              <a:rPr lang="en-US" sz="1600" dirty="0" smtClean="0"/>
              <a:t>BULAN, GAJI PIMPINAN Rp.25.000 PERBULAN ,BAHAN DIBAYAR DI MUKA 5 HARI SEBELUM DITERIMA, PROSES</a:t>
            </a:r>
          </a:p>
          <a:p>
            <a:pPr>
              <a:buNone/>
            </a:pPr>
            <a:r>
              <a:rPr lang="en-US" sz="1600" dirty="0" smtClean="0"/>
              <a:t>PRODUKSI 3 HARI, BARANG JADI DISIMPAN 2 HARI, DAN RATA-RATA PELUNASAN PIUTANG 5 HARI.</a:t>
            </a:r>
          </a:p>
          <a:p>
            <a:pPr>
              <a:buFontTx/>
              <a:buChar char="-"/>
            </a:pPr>
            <a:r>
              <a:rPr lang="en-US" sz="1600" dirty="0" smtClean="0"/>
              <a:t>DANA TERIKAT DALAM PERSEKOT                                          5 HARI</a:t>
            </a:r>
          </a:p>
          <a:p>
            <a:pPr>
              <a:buFontTx/>
              <a:buChar char="-"/>
            </a:pPr>
            <a:r>
              <a:rPr lang="en-US" sz="1600" dirty="0" smtClean="0"/>
              <a:t>PROSES PRODUKSI                                                                    3 HARI</a:t>
            </a:r>
          </a:p>
          <a:p>
            <a:pPr>
              <a:buFontTx/>
              <a:buChar char="-"/>
            </a:pPr>
            <a:r>
              <a:rPr lang="en-US" sz="1600" dirty="0" smtClean="0"/>
              <a:t>BARANG JADI                                                                             2 HARI</a:t>
            </a:r>
          </a:p>
          <a:p>
            <a:pPr>
              <a:buFontTx/>
              <a:buChar char="-"/>
            </a:pPr>
            <a:r>
              <a:rPr lang="en-US" sz="1600" dirty="0" smtClean="0"/>
              <a:t>PIUTANG DAGANG                                                                    </a:t>
            </a:r>
            <a:r>
              <a:rPr lang="en-US" sz="1600" u="sng" dirty="0" smtClean="0"/>
              <a:t>5 HARI </a:t>
            </a:r>
          </a:p>
          <a:p>
            <a:pPr>
              <a:buNone/>
            </a:pPr>
            <a:r>
              <a:rPr lang="en-US" sz="1600" b="1" dirty="0" smtClean="0"/>
              <a:t>      PERIODE PERPUTARAN                                                           15 HARI</a:t>
            </a:r>
          </a:p>
          <a:p>
            <a:pPr>
              <a:buNone/>
            </a:pPr>
            <a:r>
              <a:rPr lang="en-US" sz="1600" dirty="0" smtClean="0"/>
              <a:t>BAHAN MENTAH             15 X 20 X 125            </a:t>
            </a:r>
            <a:r>
              <a:rPr lang="en-US" sz="1600" dirty="0" err="1" smtClean="0"/>
              <a:t>Rp</a:t>
            </a:r>
            <a:r>
              <a:rPr lang="en-US" sz="1600" dirty="0" smtClean="0"/>
              <a:t> 30.000</a:t>
            </a:r>
          </a:p>
          <a:p>
            <a:pPr>
              <a:buNone/>
            </a:pPr>
            <a:r>
              <a:rPr lang="en-US" sz="1600" dirty="0" smtClean="0"/>
              <a:t>UPAH                                 10 X 20 X 75              </a:t>
            </a:r>
            <a:r>
              <a:rPr lang="en-US" sz="1600" dirty="0" err="1" smtClean="0"/>
              <a:t>Rp</a:t>
            </a:r>
            <a:r>
              <a:rPr lang="en-US" sz="1600" dirty="0" smtClean="0"/>
              <a:t> 15.000</a:t>
            </a:r>
          </a:p>
          <a:p>
            <a:pPr>
              <a:buNone/>
            </a:pPr>
            <a:r>
              <a:rPr lang="en-US" sz="1600" dirty="0" smtClean="0"/>
              <a:t>BIAYA ADM. 10 X 20 X 37.500/ (25 X  20)       </a:t>
            </a:r>
            <a:r>
              <a:rPr lang="en-US" sz="1600" dirty="0" err="1" smtClean="0"/>
              <a:t>Rp</a:t>
            </a:r>
            <a:r>
              <a:rPr lang="en-US" sz="1600" dirty="0" smtClean="0"/>
              <a:t> 15.000</a:t>
            </a:r>
          </a:p>
          <a:p>
            <a:pPr>
              <a:buNone/>
            </a:pPr>
            <a:r>
              <a:rPr lang="en-US" sz="1600" dirty="0" smtClean="0"/>
              <a:t>PERSEDIAAN KAS MINIMAL (ASUMSI)            </a:t>
            </a:r>
            <a:r>
              <a:rPr lang="en-US" sz="1600" dirty="0" err="1" smtClean="0"/>
              <a:t>Rp</a:t>
            </a:r>
            <a:r>
              <a:rPr lang="en-US" sz="1600" u="sng" dirty="0" smtClean="0"/>
              <a:t> 25.000</a:t>
            </a:r>
          </a:p>
          <a:p>
            <a:pPr>
              <a:buNone/>
            </a:pPr>
            <a:r>
              <a:rPr lang="en-US" sz="1600" b="1" dirty="0" smtClean="0"/>
              <a:t>JUMLAH MODAL KERJA                                    Rp.85.000</a:t>
            </a:r>
          </a:p>
          <a:p>
            <a:pPr>
              <a:buNone/>
            </a:pPr>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842948"/>
          </a:xfrm>
        </p:spPr>
        <p:txBody>
          <a:bodyPr>
            <a:noAutofit/>
          </a:bodyPr>
          <a:lstStyle/>
          <a:p>
            <a:pPr algn="l"/>
            <a:r>
              <a:rPr lang="en-US" sz="2400" b="1" dirty="0" smtClean="0"/>
              <a:t>ANALISIS LAPORAN SUMBER DAN PENGGUNAAN MODAL KERJA</a:t>
            </a:r>
            <a:br>
              <a:rPr lang="en-US" sz="2400" b="1" dirty="0" smtClean="0"/>
            </a:br>
            <a:r>
              <a:rPr lang="en-US" sz="2400" b="1" dirty="0" smtClean="0"/>
              <a:t>(STATEMENT OF FUND/STATEMENT OF FINANCIAL CHANGES)</a:t>
            </a:r>
            <a:endParaRPr lang="en-US" sz="2400" b="1" dirty="0"/>
          </a:p>
        </p:txBody>
      </p:sp>
      <p:sp>
        <p:nvSpPr>
          <p:cNvPr id="3" name="Content Placeholder 2"/>
          <p:cNvSpPr>
            <a:spLocks noGrp="1"/>
          </p:cNvSpPr>
          <p:nvPr>
            <p:ph idx="1"/>
          </p:nvPr>
        </p:nvSpPr>
        <p:spPr>
          <a:xfrm>
            <a:off x="3" y="842949"/>
            <a:ext cx="9721849" cy="4557726"/>
          </a:xfrm>
        </p:spPr>
        <p:txBody>
          <a:bodyPr>
            <a:noAutofit/>
          </a:bodyPr>
          <a:lstStyle/>
          <a:p>
            <a:pPr marL="457200" indent="-457200">
              <a:buNone/>
            </a:pPr>
            <a:endParaRPr lang="en-US" sz="2400" smtClean="0"/>
          </a:p>
          <a:p>
            <a:pPr marL="457200" indent="-457200">
              <a:buNone/>
            </a:pPr>
            <a:r>
              <a:rPr lang="en-US" sz="2400" smtClean="0"/>
              <a:t>PERENCANAAN</a:t>
            </a:r>
            <a:r>
              <a:rPr lang="en-US" sz="2400" dirty="0" smtClean="0"/>
              <a:t>, PENGELOLAAN, DAN PENGAWASAN MODAL KERJA DI </a:t>
            </a:r>
          </a:p>
          <a:p>
            <a:pPr marL="457200" indent="-457200">
              <a:buNone/>
            </a:pPr>
            <a:r>
              <a:rPr lang="en-US" sz="2400" dirty="0" smtClean="0"/>
              <a:t>WAKTU YANG AKAN DATANG BAGI MANAJEMEN DIPERLUKAN LAPORAN</a:t>
            </a:r>
          </a:p>
          <a:p>
            <a:pPr marL="457200" indent="-457200">
              <a:buNone/>
            </a:pPr>
            <a:r>
              <a:rPr lang="en-US" sz="2400" dirty="0" smtClean="0"/>
              <a:t>PERUBAHAN MODAL KERJA YANG MENUNJUKKAN SECARA RINCI TERJADI</a:t>
            </a:r>
          </a:p>
          <a:p>
            <a:pPr marL="457200" indent="-457200">
              <a:buNone/>
            </a:pPr>
            <a:r>
              <a:rPr lang="en-US" sz="2400" dirty="0" smtClean="0"/>
              <a:t>KENAIKAN ATAU PENURUNAN MODAL KERJA DARI TAHUN KE TAHUN.</a:t>
            </a:r>
          </a:p>
          <a:p>
            <a:pPr marL="457200" indent="-457200">
              <a:buNone/>
            </a:pPr>
            <a:r>
              <a:rPr lang="en-US" sz="2400" dirty="0" smtClean="0"/>
              <a:t>PERUBAHAN MODAL KERJA DENGAN KENAIKAN AKTIVA LANCAR DAN</a:t>
            </a:r>
          </a:p>
          <a:p>
            <a:pPr marL="457200" indent="-457200">
              <a:buNone/>
            </a:pPr>
            <a:r>
              <a:rPr lang="en-US" sz="2400" dirty="0" smtClean="0"/>
              <a:t>PENURUNAN UTANG LANCAR DINILAI AMAT BAIK APABILA BERASAL DARI</a:t>
            </a:r>
          </a:p>
          <a:p>
            <a:pPr marL="457200" indent="-457200">
              <a:buNone/>
            </a:pPr>
            <a:r>
              <a:rPr lang="en-US" sz="2400" dirty="0" smtClean="0"/>
              <a:t>HASIL OPERASI PERUSAHAAN, DAPAT DINILAI KURANG BAIK JIKA MODAL</a:t>
            </a:r>
          </a:p>
          <a:p>
            <a:pPr marL="457200" indent="-457200">
              <a:buNone/>
            </a:pPr>
            <a:r>
              <a:rPr lang="en-US" sz="2400" dirty="0" smtClean="0"/>
              <a:t>KERJA ITU BERASAL DARI UTANG JANGKA PANJANG.</a:t>
            </a:r>
          </a:p>
          <a:p>
            <a:pPr marL="457200" indent="-457200">
              <a:buNone/>
            </a:pPr>
            <a:endParaRPr lang="en-US"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400" b="1" dirty="0" smtClean="0"/>
              <a:t/>
            </a:r>
            <a:br>
              <a:rPr lang="en-US" sz="2400" b="1" dirty="0" smtClean="0"/>
            </a:br>
            <a:r>
              <a:rPr lang="en-US" sz="2400" b="1" dirty="0" smtClean="0"/>
              <a:t>LAPORAN PERUBAHAN MODAL KERJA AKAN MENUNJUKKAN:</a:t>
            </a:r>
            <a:br>
              <a:rPr lang="en-US" sz="2400" b="1" dirty="0" smtClean="0"/>
            </a:br>
            <a:endParaRPr lang="en-US" sz="2400" dirty="0"/>
          </a:p>
        </p:txBody>
      </p:sp>
      <p:sp>
        <p:nvSpPr>
          <p:cNvPr id="3" name="Content Placeholder 2"/>
          <p:cNvSpPr>
            <a:spLocks noGrp="1"/>
          </p:cNvSpPr>
          <p:nvPr>
            <p:ph idx="1"/>
          </p:nvPr>
        </p:nvSpPr>
        <p:spPr>
          <a:xfrm>
            <a:off x="0" y="628636"/>
            <a:ext cx="9721850" cy="4772040"/>
          </a:xfrm>
        </p:spPr>
        <p:txBody>
          <a:bodyPr>
            <a:normAutofit/>
          </a:bodyPr>
          <a:lstStyle/>
          <a:p>
            <a:pPr marL="457200" indent="-457200">
              <a:buAutoNum type="arabicPeriod"/>
            </a:pPr>
            <a:r>
              <a:rPr lang="en-US" sz="2400" dirty="0" smtClean="0"/>
              <a:t>PERUBAHAN YANG TERJADI UNTUK SETIAP JENIS ATAU ELEMEN MODAL KERJA YAITU PERUBAHAN MASING-MASING POS AKTIVA LANCAR ATAU UTANG LANCAR DAN PERUBAHANNYA SECARA KESELURUHAN DALAM PERIODE TERTENTU.</a:t>
            </a:r>
          </a:p>
          <a:p>
            <a:pPr marL="457200" indent="-457200">
              <a:buAutoNum type="arabicPeriod"/>
            </a:pPr>
            <a:r>
              <a:rPr lang="en-US" sz="2400" dirty="0" smtClean="0"/>
              <a:t>SEBAB-SEBAB TERJADINYA PERUBAHAN MODAL KERJA DAN DARI MANA MODAL KERJA DIPEROLEH SERTA BERBAGAI PENGGUNAAN MODAL KERJA TERSEBUT.</a:t>
            </a:r>
          </a:p>
          <a:p>
            <a:pPr>
              <a:buNone/>
            </a:pPr>
            <a:r>
              <a:rPr lang="en-US" sz="2400" dirty="0" smtClean="0"/>
              <a:t>KENAIKAN DAN PENURUNAN MODAL KERJA DAPAT DIPERHATIKAN DENGAN </a:t>
            </a:r>
          </a:p>
          <a:p>
            <a:pPr>
              <a:buNone/>
            </a:pPr>
            <a:r>
              <a:rPr lang="en-US" sz="2400" dirty="0" smtClean="0"/>
              <a:t>CARA MEMBANDINGKAN LAPORAN NERACA DARI DUA TAHUN BERURUTAN.</a:t>
            </a:r>
            <a:endParaRPr lang="en-US"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7183"/>
            <a:ext cx="9721850" cy="785818"/>
          </a:xfrm>
        </p:spPr>
        <p:txBody>
          <a:bodyPr>
            <a:normAutofit/>
          </a:bodyPr>
          <a:lstStyle/>
          <a:p>
            <a:r>
              <a:rPr lang="en-US" sz="1600" dirty="0" smtClean="0"/>
              <a:t>PT.”HIDAYAT”</a:t>
            </a:r>
            <a:br>
              <a:rPr lang="en-US" sz="1600" dirty="0" smtClean="0"/>
            </a:br>
            <a:r>
              <a:rPr lang="en-US" sz="1600" dirty="0" smtClean="0"/>
              <a:t>PERUBAHAN MODAL KERJA 1996</a:t>
            </a:r>
            <a:endParaRPr lang="en-US" sz="1600" dirty="0"/>
          </a:p>
        </p:txBody>
      </p:sp>
      <p:graphicFrame>
        <p:nvGraphicFramePr>
          <p:cNvPr id="4" name="Content Placeholder 3"/>
          <p:cNvGraphicFramePr>
            <a:graphicFrameLocks noGrp="1"/>
          </p:cNvGraphicFramePr>
          <p:nvPr>
            <p:ph idx="1"/>
          </p:nvPr>
        </p:nvGraphicFramePr>
        <p:xfrm>
          <a:off x="142878" y="557197"/>
          <a:ext cx="9432955" cy="6918266"/>
        </p:xfrm>
        <a:graphic>
          <a:graphicData uri="http://schemas.openxmlformats.org/drawingml/2006/table">
            <a:tbl>
              <a:tblPr firstRow="1" bandRow="1">
                <a:tableStyleId>{5C22544A-7EE6-4342-B048-85BDC9FD1C3A}</a:tableStyleId>
              </a:tblPr>
              <a:tblGrid>
                <a:gridCol w="2043892"/>
                <a:gridCol w="1729290"/>
                <a:gridCol w="1886591"/>
                <a:gridCol w="1886591"/>
                <a:gridCol w="1886591"/>
              </a:tblGrid>
              <a:tr h="367474">
                <a:tc rowSpan="2">
                  <a:txBody>
                    <a:bodyPr/>
                    <a:lstStyle/>
                    <a:p>
                      <a:endParaRPr lang="en-US" sz="1800" dirty="0"/>
                    </a:p>
                  </a:txBody>
                  <a:tcPr/>
                </a:tc>
                <a:tc gridSpan="2">
                  <a:txBody>
                    <a:bodyPr/>
                    <a:lstStyle/>
                    <a:p>
                      <a:pPr algn="ctr"/>
                      <a:r>
                        <a:rPr lang="en-US" sz="1800" dirty="0" smtClean="0">
                          <a:solidFill>
                            <a:schemeClr val="tx1"/>
                          </a:solidFill>
                        </a:rPr>
                        <a:t>NERACA</a:t>
                      </a:r>
                      <a:endParaRPr lang="en-US" sz="1800" dirty="0">
                        <a:solidFill>
                          <a:schemeClr val="tx1"/>
                        </a:solidFill>
                      </a:endParaRPr>
                    </a:p>
                  </a:txBody>
                  <a:tcPr/>
                </a:tc>
                <a:tc hMerge="1">
                  <a:txBody>
                    <a:bodyPr/>
                    <a:lstStyle/>
                    <a:p>
                      <a:endParaRPr lang="en-US" dirty="0"/>
                    </a:p>
                  </a:txBody>
                  <a:tcPr/>
                </a:tc>
                <a:tc gridSpan="2">
                  <a:txBody>
                    <a:bodyPr/>
                    <a:lstStyle/>
                    <a:p>
                      <a:pPr algn="ctr"/>
                      <a:r>
                        <a:rPr lang="en-US" sz="1800" dirty="0" smtClean="0">
                          <a:solidFill>
                            <a:schemeClr val="tx1"/>
                          </a:solidFill>
                        </a:rPr>
                        <a:t>MODAL KERJA </a:t>
                      </a:r>
                      <a:endParaRPr lang="en-US" sz="1800" dirty="0">
                        <a:solidFill>
                          <a:schemeClr val="tx1"/>
                        </a:solidFill>
                      </a:endParaRPr>
                    </a:p>
                  </a:txBody>
                  <a:tcPr/>
                </a:tc>
                <a:tc hMerge="1">
                  <a:txBody>
                    <a:bodyPr/>
                    <a:lstStyle/>
                    <a:p>
                      <a:endParaRPr lang="en-US" dirty="0"/>
                    </a:p>
                  </a:txBody>
                  <a:tcPr/>
                </a:tc>
              </a:tr>
              <a:tr h="571500">
                <a:tc vMerge="1">
                  <a:txBody>
                    <a:bodyPr/>
                    <a:lstStyle/>
                    <a:p>
                      <a:endParaRPr lang="en-US" dirty="0"/>
                    </a:p>
                  </a:txBody>
                  <a:tcPr/>
                </a:tc>
                <a:tc>
                  <a:txBody>
                    <a:bodyPr/>
                    <a:lstStyle/>
                    <a:p>
                      <a:pPr algn="ctr"/>
                      <a:r>
                        <a:rPr lang="en-US" sz="1600" dirty="0" smtClean="0"/>
                        <a:t>31 DES’95(</a:t>
                      </a:r>
                      <a:r>
                        <a:rPr lang="en-US" sz="1600" dirty="0" err="1" smtClean="0"/>
                        <a:t>Rp</a:t>
                      </a:r>
                      <a:r>
                        <a:rPr lang="en-US" sz="1600" dirty="0" smtClean="0"/>
                        <a:t>)</a:t>
                      </a:r>
                      <a:endParaRPr lang="en-US" sz="1600" dirty="0"/>
                    </a:p>
                  </a:txBody>
                  <a:tcPr/>
                </a:tc>
                <a:tc>
                  <a:txBody>
                    <a:bodyPr/>
                    <a:lstStyle/>
                    <a:p>
                      <a:pPr algn="ctr"/>
                      <a:r>
                        <a:rPr lang="en-US" sz="1600" dirty="0" smtClean="0"/>
                        <a:t>31 DES’96(</a:t>
                      </a:r>
                      <a:r>
                        <a:rPr lang="en-US" sz="1600" dirty="0" err="1" smtClean="0"/>
                        <a:t>Rp</a:t>
                      </a:r>
                      <a:r>
                        <a:rPr lang="en-US" sz="1600" dirty="0" smtClean="0"/>
                        <a:t>)</a:t>
                      </a:r>
                      <a:endParaRPr lang="en-US" sz="1600" dirty="0"/>
                    </a:p>
                  </a:txBody>
                  <a:tcPr/>
                </a:tc>
                <a:tc>
                  <a:txBody>
                    <a:bodyPr/>
                    <a:lstStyle/>
                    <a:p>
                      <a:pPr algn="ctr"/>
                      <a:r>
                        <a:rPr lang="en-US" sz="1600" dirty="0" smtClean="0"/>
                        <a:t>NAIK (</a:t>
                      </a:r>
                      <a:r>
                        <a:rPr lang="en-US" sz="1600" dirty="0" err="1" smtClean="0"/>
                        <a:t>Rp</a:t>
                      </a:r>
                      <a:r>
                        <a:rPr lang="en-US" sz="1600" dirty="0" smtClean="0"/>
                        <a:t>)</a:t>
                      </a:r>
                      <a:endParaRPr lang="en-US" sz="1600" dirty="0"/>
                    </a:p>
                  </a:txBody>
                  <a:tcPr/>
                </a:tc>
                <a:tc>
                  <a:txBody>
                    <a:bodyPr/>
                    <a:lstStyle/>
                    <a:p>
                      <a:pPr algn="ctr"/>
                      <a:r>
                        <a:rPr lang="en-US" sz="1600" dirty="0" smtClean="0"/>
                        <a:t>TURUN(</a:t>
                      </a:r>
                      <a:r>
                        <a:rPr lang="en-US" sz="1600" baseline="0" dirty="0" err="1" smtClean="0"/>
                        <a:t>Rp</a:t>
                      </a:r>
                      <a:r>
                        <a:rPr lang="en-US" sz="1600" baseline="0" dirty="0" smtClean="0"/>
                        <a:t>)</a:t>
                      </a:r>
                      <a:endParaRPr lang="en-US" sz="1600" dirty="0"/>
                    </a:p>
                  </a:txBody>
                  <a:tcPr/>
                </a:tc>
              </a:tr>
              <a:tr h="4892040">
                <a:tc>
                  <a:txBody>
                    <a:bodyPr/>
                    <a:lstStyle/>
                    <a:p>
                      <a:r>
                        <a:rPr lang="en-US" sz="1600" b="1" dirty="0" smtClean="0"/>
                        <a:t>AKTIVA</a:t>
                      </a:r>
                      <a:r>
                        <a:rPr lang="en-US" sz="1600" b="1" baseline="0" dirty="0" smtClean="0"/>
                        <a:t> LANCAR</a:t>
                      </a:r>
                    </a:p>
                    <a:p>
                      <a:pPr>
                        <a:buFontTx/>
                        <a:buChar char="-"/>
                      </a:pPr>
                      <a:r>
                        <a:rPr lang="en-US" sz="1600" baseline="0" dirty="0" smtClean="0"/>
                        <a:t>KAS</a:t>
                      </a:r>
                    </a:p>
                    <a:p>
                      <a:pPr>
                        <a:buFontTx/>
                        <a:buChar char="-"/>
                      </a:pPr>
                      <a:r>
                        <a:rPr lang="en-US" sz="1600" baseline="0" dirty="0" smtClean="0"/>
                        <a:t>PIUTANG DAGANG</a:t>
                      </a:r>
                    </a:p>
                    <a:p>
                      <a:pPr>
                        <a:buFontTx/>
                        <a:buChar char="-"/>
                      </a:pPr>
                      <a:r>
                        <a:rPr lang="en-US" sz="1600" baseline="0" dirty="0" smtClean="0"/>
                        <a:t>PIUTANG WESSEL</a:t>
                      </a:r>
                    </a:p>
                    <a:p>
                      <a:pPr>
                        <a:buFontTx/>
                        <a:buChar char="-"/>
                      </a:pPr>
                      <a:r>
                        <a:rPr lang="en-US" sz="1600" baseline="0" dirty="0" smtClean="0"/>
                        <a:t>PERSEDIAAN </a:t>
                      </a:r>
                    </a:p>
                    <a:p>
                      <a:pPr>
                        <a:buFontTx/>
                        <a:buChar char="-"/>
                      </a:pPr>
                      <a:r>
                        <a:rPr lang="en-US" sz="1600" baseline="0" dirty="0" smtClean="0"/>
                        <a:t>PERSEKOT BIAYA</a:t>
                      </a:r>
                    </a:p>
                    <a:p>
                      <a:pPr>
                        <a:buFontTx/>
                        <a:buNone/>
                      </a:pPr>
                      <a:endParaRPr lang="en-US" sz="1600" baseline="0" dirty="0" smtClean="0"/>
                    </a:p>
                    <a:p>
                      <a:pPr>
                        <a:buFontTx/>
                        <a:buNone/>
                      </a:pPr>
                      <a:r>
                        <a:rPr lang="en-US" sz="1600" b="1" baseline="0" dirty="0" smtClean="0"/>
                        <a:t>UTANG LANCAR</a:t>
                      </a:r>
                    </a:p>
                    <a:p>
                      <a:pPr>
                        <a:buFontTx/>
                        <a:buChar char="-"/>
                      </a:pPr>
                      <a:r>
                        <a:rPr lang="en-US" sz="1600" baseline="0" dirty="0" smtClean="0"/>
                        <a:t>UTANG DAGANG</a:t>
                      </a:r>
                    </a:p>
                    <a:p>
                      <a:pPr>
                        <a:buFontTx/>
                        <a:buChar char="-"/>
                      </a:pPr>
                      <a:r>
                        <a:rPr lang="en-US" sz="1600" baseline="0" dirty="0" smtClean="0"/>
                        <a:t>UTANG WESSEL</a:t>
                      </a:r>
                    </a:p>
                    <a:p>
                      <a:pPr>
                        <a:buFontTx/>
                        <a:buChar char="-"/>
                      </a:pPr>
                      <a:r>
                        <a:rPr lang="en-US" sz="1600" baseline="0" dirty="0" smtClean="0"/>
                        <a:t>UTANG GAJI </a:t>
                      </a:r>
                      <a:endParaRPr lang="en-US" sz="1600" dirty="0"/>
                    </a:p>
                  </a:txBody>
                  <a:tcPr/>
                </a:tc>
                <a:tc>
                  <a:txBody>
                    <a:bodyPr/>
                    <a:lstStyle/>
                    <a:p>
                      <a:pPr algn="ctr"/>
                      <a:endParaRPr lang="en-US" sz="1600" dirty="0" smtClean="0"/>
                    </a:p>
                    <a:p>
                      <a:pPr algn="ctr"/>
                      <a:r>
                        <a:rPr lang="en-US" sz="1600" dirty="0" smtClean="0"/>
                        <a:t>1.000.000,00</a:t>
                      </a:r>
                    </a:p>
                    <a:p>
                      <a:pPr algn="ctr"/>
                      <a:r>
                        <a:rPr lang="en-US" sz="1600" dirty="0" smtClean="0"/>
                        <a:t>2.600.000,00</a:t>
                      </a:r>
                    </a:p>
                    <a:p>
                      <a:pPr algn="ctr"/>
                      <a:r>
                        <a:rPr lang="en-US" sz="1600" dirty="0" smtClean="0"/>
                        <a:t>1.000.000,00</a:t>
                      </a:r>
                    </a:p>
                    <a:p>
                      <a:pPr algn="ctr"/>
                      <a:r>
                        <a:rPr lang="en-US" sz="1600" dirty="0" smtClean="0"/>
                        <a:t>1.900.000,00</a:t>
                      </a:r>
                    </a:p>
                    <a:p>
                      <a:pPr algn="ctr"/>
                      <a:r>
                        <a:rPr lang="en-US" sz="1600" dirty="0" smtClean="0"/>
                        <a:t>      90.000,00</a:t>
                      </a:r>
                    </a:p>
                    <a:p>
                      <a:pPr algn="ctr"/>
                      <a:endParaRPr lang="en-US" sz="1600" dirty="0" smtClean="0"/>
                    </a:p>
                    <a:p>
                      <a:pPr algn="ctr"/>
                      <a:endParaRPr lang="en-US" sz="1600" dirty="0" smtClean="0"/>
                    </a:p>
                    <a:p>
                      <a:pPr algn="ctr"/>
                      <a:r>
                        <a:rPr lang="en-US" sz="1600" dirty="0" smtClean="0"/>
                        <a:t>1.300.000,00</a:t>
                      </a:r>
                    </a:p>
                    <a:p>
                      <a:pPr algn="ctr"/>
                      <a:r>
                        <a:rPr lang="en-US" sz="1600" dirty="0" smtClean="0"/>
                        <a:t>    300.000,00</a:t>
                      </a:r>
                    </a:p>
                    <a:p>
                      <a:pPr algn="ctr"/>
                      <a:r>
                        <a:rPr lang="en-US" sz="1600" dirty="0" smtClean="0"/>
                        <a:t>    600.000,00</a:t>
                      </a:r>
                    </a:p>
                    <a:p>
                      <a:pPr algn="ctr"/>
                      <a:endParaRPr lang="en-US" sz="1600" dirty="0"/>
                    </a:p>
                  </a:txBody>
                  <a:tcPr/>
                </a:tc>
                <a:tc>
                  <a:txBody>
                    <a:bodyPr/>
                    <a:lstStyle/>
                    <a:p>
                      <a:pPr algn="ctr"/>
                      <a:endParaRPr lang="en-US" sz="1600" dirty="0" smtClean="0"/>
                    </a:p>
                    <a:p>
                      <a:pPr algn="ctr"/>
                      <a:r>
                        <a:rPr lang="en-US" sz="1600" dirty="0" smtClean="0"/>
                        <a:t>1.800.000,00</a:t>
                      </a:r>
                    </a:p>
                    <a:p>
                      <a:pPr algn="ctr"/>
                      <a:r>
                        <a:rPr lang="en-US" sz="1600" dirty="0" smtClean="0"/>
                        <a:t>3.200.000,00</a:t>
                      </a:r>
                    </a:p>
                    <a:p>
                      <a:pPr algn="ctr"/>
                      <a:r>
                        <a:rPr lang="en-US" sz="1600" baseline="0" dirty="0" smtClean="0"/>
                        <a:t>    500.000,00</a:t>
                      </a:r>
                    </a:p>
                    <a:p>
                      <a:pPr algn="ctr"/>
                      <a:r>
                        <a:rPr lang="en-US" sz="1600" baseline="0" dirty="0" smtClean="0"/>
                        <a:t>2.100.000,00</a:t>
                      </a:r>
                    </a:p>
                    <a:p>
                      <a:pPr algn="ctr"/>
                      <a:r>
                        <a:rPr lang="en-US" sz="1600" baseline="0" dirty="0" smtClean="0"/>
                        <a:t>      70.000,00</a:t>
                      </a:r>
                    </a:p>
                    <a:p>
                      <a:pPr algn="ctr"/>
                      <a:endParaRPr lang="en-US" sz="1600" dirty="0" smtClean="0"/>
                    </a:p>
                    <a:p>
                      <a:pPr algn="ctr"/>
                      <a:endParaRPr lang="en-US" sz="1600" dirty="0" smtClean="0"/>
                    </a:p>
                    <a:p>
                      <a:pPr algn="ctr"/>
                      <a:r>
                        <a:rPr lang="en-US" sz="1600" dirty="0" smtClean="0"/>
                        <a:t>1.100.000,00</a:t>
                      </a:r>
                    </a:p>
                    <a:p>
                      <a:pPr algn="ctr"/>
                      <a:r>
                        <a:rPr lang="en-US" sz="1600" dirty="0" smtClean="0"/>
                        <a:t>    250.000,00</a:t>
                      </a:r>
                    </a:p>
                    <a:p>
                      <a:pPr algn="ctr"/>
                      <a:r>
                        <a:rPr lang="en-US" sz="1600" dirty="0" smtClean="0"/>
                        <a:t>    800.000,00</a:t>
                      </a:r>
                      <a:endParaRPr lang="en-US" sz="1600" dirty="0"/>
                    </a:p>
                  </a:txBody>
                  <a:tcPr/>
                </a:tc>
                <a:tc>
                  <a:txBody>
                    <a:bodyPr/>
                    <a:lstStyle/>
                    <a:p>
                      <a:pPr algn="ctr"/>
                      <a:endParaRPr lang="en-US" sz="1600" dirty="0" smtClean="0"/>
                    </a:p>
                    <a:p>
                      <a:pPr algn="ctr"/>
                      <a:r>
                        <a:rPr lang="en-US" sz="1600" dirty="0" smtClean="0"/>
                        <a:t>800.000,00</a:t>
                      </a:r>
                    </a:p>
                    <a:p>
                      <a:pPr algn="ctr"/>
                      <a:r>
                        <a:rPr lang="en-US" sz="1600" dirty="0" smtClean="0"/>
                        <a:t>600.000,00</a:t>
                      </a:r>
                    </a:p>
                    <a:p>
                      <a:pPr algn="ctr"/>
                      <a:r>
                        <a:rPr lang="en-US" sz="1600" dirty="0" smtClean="0"/>
                        <a:t>--</a:t>
                      </a:r>
                    </a:p>
                    <a:p>
                      <a:pPr algn="ctr"/>
                      <a:r>
                        <a:rPr lang="en-US" sz="1600" dirty="0" smtClean="0"/>
                        <a:t>200.000,00</a:t>
                      </a:r>
                    </a:p>
                    <a:p>
                      <a:pPr algn="ctr"/>
                      <a:r>
                        <a:rPr lang="en-US" sz="1600" dirty="0" smtClean="0"/>
                        <a:t>--</a:t>
                      </a:r>
                    </a:p>
                    <a:p>
                      <a:pPr algn="ctr"/>
                      <a:endParaRPr lang="en-US" sz="1600" dirty="0" smtClean="0"/>
                    </a:p>
                    <a:p>
                      <a:pPr algn="ctr"/>
                      <a:endParaRPr lang="en-US" sz="1600" dirty="0" smtClean="0"/>
                    </a:p>
                    <a:p>
                      <a:pPr algn="ctr"/>
                      <a:r>
                        <a:rPr lang="en-US" sz="1600" dirty="0" smtClean="0"/>
                        <a:t>200.000,00</a:t>
                      </a:r>
                    </a:p>
                    <a:p>
                      <a:pPr algn="ctr"/>
                      <a:r>
                        <a:rPr lang="en-US" sz="1600" dirty="0" smtClean="0"/>
                        <a:t>  50.000,00</a:t>
                      </a:r>
                    </a:p>
                    <a:p>
                      <a:pPr algn="ctr"/>
                      <a:r>
                        <a:rPr lang="en-US" sz="1600" dirty="0" smtClean="0"/>
                        <a:t>--</a:t>
                      </a:r>
                      <a:endParaRPr lang="en-US" sz="1600" dirty="0"/>
                    </a:p>
                  </a:txBody>
                  <a:tcPr/>
                </a:tc>
                <a:tc>
                  <a:txBody>
                    <a:bodyPr/>
                    <a:lstStyle/>
                    <a:p>
                      <a:pPr algn="ctr"/>
                      <a:endParaRPr lang="en-US" sz="1600" dirty="0" smtClean="0"/>
                    </a:p>
                    <a:p>
                      <a:pPr algn="ctr"/>
                      <a:r>
                        <a:rPr lang="en-US" sz="1600" dirty="0" smtClean="0"/>
                        <a:t>--</a:t>
                      </a:r>
                    </a:p>
                    <a:p>
                      <a:pPr algn="ctr"/>
                      <a:r>
                        <a:rPr lang="en-US" sz="1600" dirty="0" smtClean="0"/>
                        <a:t>--</a:t>
                      </a:r>
                    </a:p>
                    <a:p>
                      <a:pPr algn="ctr"/>
                      <a:r>
                        <a:rPr lang="en-US" sz="1600" dirty="0" smtClean="0"/>
                        <a:t>500.000,00</a:t>
                      </a:r>
                    </a:p>
                    <a:p>
                      <a:pPr algn="ctr"/>
                      <a:r>
                        <a:rPr lang="en-US" sz="1600" dirty="0" smtClean="0"/>
                        <a:t>--</a:t>
                      </a:r>
                    </a:p>
                    <a:p>
                      <a:pPr algn="ctr"/>
                      <a:r>
                        <a:rPr lang="en-US" sz="1600" dirty="0" smtClean="0"/>
                        <a:t>20.000,00</a:t>
                      </a:r>
                    </a:p>
                    <a:p>
                      <a:pPr algn="ctr"/>
                      <a:endParaRPr lang="en-US" sz="1600" dirty="0" smtClean="0"/>
                    </a:p>
                    <a:p>
                      <a:pPr algn="ctr"/>
                      <a:r>
                        <a:rPr lang="en-US" sz="1600" dirty="0" smtClean="0"/>
                        <a:t>--</a:t>
                      </a:r>
                    </a:p>
                    <a:p>
                      <a:pPr algn="ctr"/>
                      <a:r>
                        <a:rPr lang="en-US" sz="1600" dirty="0" smtClean="0"/>
                        <a:t>--</a:t>
                      </a:r>
                    </a:p>
                    <a:p>
                      <a:pPr algn="ctr"/>
                      <a:endParaRPr lang="en-US" sz="1600" smtClean="0"/>
                    </a:p>
                    <a:p>
                      <a:pPr algn="ctr"/>
                      <a:r>
                        <a:rPr lang="en-US" sz="1600" smtClean="0"/>
                        <a:t>200.000,00</a:t>
                      </a:r>
                      <a:endParaRPr lang="en-US" sz="1600" dirty="0"/>
                    </a:p>
                  </a:txBody>
                  <a:tcPr/>
                </a:tc>
              </a:tr>
              <a:tr h="1087252">
                <a:tc>
                  <a:txBody>
                    <a:bodyPr/>
                    <a:lstStyle/>
                    <a:p>
                      <a:endParaRPr lang="en-US" sz="1600" dirty="0"/>
                    </a:p>
                  </a:txBody>
                  <a:tcPr/>
                </a:tc>
                <a:tc gridSpan="2">
                  <a:txBody>
                    <a:bodyPr/>
                    <a:lstStyle/>
                    <a:p>
                      <a:pPr algn="ctr"/>
                      <a:endParaRPr lang="en-US" sz="1600" dirty="0" smtClean="0"/>
                    </a:p>
                    <a:p>
                      <a:pPr algn="ctr"/>
                      <a:r>
                        <a:rPr lang="en-US" sz="1600" dirty="0" smtClean="0"/>
                        <a:t>KENAIKAN MODAL KERJA</a:t>
                      </a:r>
                      <a:endParaRPr lang="en-US" sz="1600" dirty="0"/>
                    </a:p>
                  </a:txBody>
                  <a:tcPr/>
                </a:tc>
                <a:tc hMerge="1">
                  <a:txBody>
                    <a:bodyPr/>
                    <a:lstStyle/>
                    <a:p>
                      <a:endParaRPr lang="en-US" dirty="0"/>
                    </a:p>
                  </a:txBody>
                  <a:tcPr/>
                </a:tc>
                <a:tc>
                  <a:txBody>
                    <a:bodyPr/>
                    <a:lstStyle/>
                    <a:p>
                      <a:pPr algn="ctr"/>
                      <a:r>
                        <a:rPr lang="en-US" sz="1600" dirty="0" smtClean="0"/>
                        <a:t>1.850.000,00</a:t>
                      </a:r>
                    </a:p>
                    <a:p>
                      <a:pPr algn="ctr"/>
                      <a:r>
                        <a:rPr lang="en-US" sz="1600" dirty="0" smtClean="0"/>
                        <a:t>--</a:t>
                      </a:r>
                    </a:p>
                    <a:p>
                      <a:pPr algn="ctr"/>
                      <a:r>
                        <a:rPr lang="en-US" sz="1600" b="1" dirty="0" smtClean="0"/>
                        <a:t>1.850.000,00</a:t>
                      </a:r>
                      <a:endParaRPr lang="en-US" sz="1600" b="1" dirty="0"/>
                    </a:p>
                  </a:txBody>
                  <a:tcPr/>
                </a:tc>
                <a:tc>
                  <a:txBody>
                    <a:bodyPr/>
                    <a:lstStyle/>
                    <a:p>
                      <a:pPr algn="ctr"/>
                      <a:r>
                        <a:rPr lang="en-US" sz="1600" dirty="0" smtClean="0"/>
                        <a:t>    720.000,00</a:t>
                      </a:r>
                    </a:p>
                    <a:p>
                      <a:pPr algn="ctr"/>
                      <a:r>
                        <a:rPr lang="en-US" sz="1600" dirty="0" smtClean="0"/>
                        <a:t>1.130.000,00</a:t>
                      </a:r>
                    </a:p>
                    <a:p>
                      <a:pPr algn="ctr"/>
                      <a:r>
                        <a:rPr lang="en-US" sz="1600" b="1" dirty="0" smtClean="0"/>
                        <a:t>1.850.000,00</a:t>
                      </a:r>
                    </a:p>
                    <a:p>
                      <a:pPr algn="ctr"/>
                      <a:endParaRPr lang="en-US" sz="1600" b="1"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628634"/>
          </a:xfrm>
          <a:gradFill>
            <a:gsLst>
              <a:gs pos="0">
                <a:srgbClr val="FF3399"/>
              </a:gs>
              <a:gs pos="25000">
                <a:srgbClr val="FF6633"/>
              </a:gs>
              <a:gs pos="50000">
                <a:srgbClr val="FFFF00"/>
              </a:gs>
              <a:gs pos="75000">
                <a:srgbClr val="01A78F"/>
              </a:gs>
              <a:gs pos="100000">
                <a:srgbClr val="3366FF"/>
              </a:gs>
            </a:gsLst>
            <a:lin ang="8100000" scaled="0"/>
          </a:gradFill>
        </p:spPr>
        <p:txBody>
          <a:bodyPr>
            <a:normAutofit/>
          </a:bodyPr>
          <a:lstStyle/>
          <a:p>
            <a:pPr algn="l"/>
            <a:r>
              <a:rPr lang="en-US" sz="3200" b="1" dirty="0" smtClean="0">
                <a:latin typeface="Algerian" pitchFamily="82" charset="0"/>
              </a:rPr>
              <a:t>C.TUJUAN MANAJEMEN KEUANGAN</a:t>
            </a:r>
            <a:endParaRPr lang="en-US" sz="3200" b="1" dirty="0">
              <a:latin typeface="Algerian" pitchFamily="82" charset="0"/>
            </a:endParaRPr>
          </a:p>
        </p:txBody>
      </p:sp>
      <p:sp>
        <p:nvSpPr>
          <p:cNvPr id="3" name="Content Placeholder 2"/>
          <p:cNvSpPr>
            <a:spLocks noGrp="1"/>
          </p:cNvSpPr>
          <p:nvPr>
            <p:ph idx="1"/>
          </p:nvPr>
        </p:nvSpPr>
        <p:spPr>
          <a:xfrm>
            <a:off x="0" y="628636"/>
            <a:ext cx="9721850" cy="4772040"/>
          </a:xfrm>
        </p:spPr>
        <p:txBody>
          <a:bodyPr>
            <a:normAutofit/>
          </a:bodyPr>
          <a:lstStyle/>
          <a:p>
            <a:pPr>
              <a:buNone/>
            </a:pPr>
            <a:r>
              <a:rPr lang="en-US" dirty="0" smtClean="0"/>
              <a:t>TUJUAN DENGAN ADANYA MANAJER KEUANGAN </a:t>
            </a:r>
          </a:p>
          <a:p>
            <a:pPr>
              <a:buNone/>
            </a:pPr>
            <a:r>
              <a:rPr lang="en-US" dirty="0" smtClean="0"/>
              <a:t>UNTUK MENGELOLA DANA PERUSAHAAN PADA SUATU</a:t>
            </a:r>
          </a:p>
          <a:p>
            <a:pPr>
              <a:buNone/>
            </a:pPr>
            <a:r>
              <a:rPr lang="en-US" dirty="0" smtClean="0"/>
              <a:t> PERUSAHAAN. </a:t>
            </a:r>
          </a:p>
          <a:p>
            <a:pPr>
              <a:buNone/>
            </a:pPr>
            <a:r>
              <a:rPr lang="en-US" dirty="0" smtClean="0"/>
              <a:t>SECARA UMUM ADALAH UNTUK MEMAKSIMALKAN NILAI</a:t>
            </a:r>
          </a:p>
          <a:p>
            <a:pPr>
              <a:buNone/>
            </a:pPr>
            <a:r>
              <a:rPr lang="en-US" dirty="0" smtClean="0"/>
              <a:t>PERUSAHAAN. APABILA SUATU SAAT PERUSAHAAN</a:t>
            </a:r>
          </a:p>
          <a:p>
            <a:pPr>
              <a:buNone/>
            </a:pPr>
            <a:r>
              <a:rPr lang="en-US" dirty="0" smtClean="0"/>
              <a:t> DIJUAL, MAKA HARGANYA DAPAT DITETAPKAN SETINGGI</a:t>
            </a:r>
          </a:p>
          <a:p>
            <a:pPr>
              <a:buNone/>
            </a:pPr>
            <a:r>
              <a:rPr lang="en-US" dirty="0" smtClean="0"/>
              <a:t> MUNGKIN.      </a:t>
            </a:r>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400" dirty="0" smtClean="0"/>
              <a:t>B. USER LAPORAN KEUANGAN.(STAKEHOLDERS)</a:t>
            </a:r>
            <a:endParaRPr lang="en-US" sz="2400" dirty="0"/>
          </a:p>
        </p:txBody>
      </p:sp>
      <p:sp>
        <p:nvSpPr>
          <p:cNvPr id="3" name="Content Placeholder 2"/>
          <p:cNvSpPr>
            <a:spLocks noGrp="1"/>
          </p:cNvSpPr>
          <p:nvPr>
            <p:ph idx="1"/>
          </p:nvPr>
        </p:nvSpPr>
        <p:spPr>
          <a:xfrm>
            <a:off x="0" y="628636"/>
            <a:ext cx="9721850" cy="4772040"/>
          </a:xfrm>
          <a:solidFill>
            <a:schemeClr val="bg1"/>
          </a:solidFill>
        </p:spPr>
        <p:txBody>
          <a:bodyPr>
            <a:normAutofit/>
          </a:bodyPr>
          <a:lstStyle/>
          <a:p>
            <a:pPr>
              <a:buNone/>
            </a:pPr>
            <a:endParaRPr lang="en-US" sz="2400" dirty="0"/>
          </a:p>
        </p:txBody>
      </p:sp>
      <p:sp>
        <p:nvSpPr>
          <p:cNvPr id="4" name="Oval 3"/>
          <p:cNvSpPr/>
          <p:nvPr/>
        </p:nvSpPr>
        <p:spPr>
          <a:xfrm>
            <a:off x="3503603" y="2414586"/>
            <a:ext cx="1857388" cy="10001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LAPORAN</a:t>
            </a:r>
          </a:p>
          <a:p>
            <a:pPr algn="ctr"/>
            <a:r>
              <a:rPr lang="en-US" b="1" dirty="0" smtClean="0">
                <a:solidFill>
                  <a:schemeClr val="tx1"/>
                </a:solidFill>
              </a:rPr>
              <a:t>KEUANGAN</a:t>
            </a:r>
            <a:endParaRPr lang="en-US" b="1" dirty="0">
              <a:solidFill>
                <a:schemeClr val="tx1"/>
              </a:solidFill>
            </a:endParaRPr>
          </a:p>
        </p:txBody>
      </p:sp>
      <p:sp>
        <p:nvSpPr>
          <p:cNvPr id="5" name="Rectangle 4"/>
          <p:cNvSpPr/>
          <p:nvPr/>
        </p:nvSpPr>
        <p:spPr>
          <a:xfrm>
            <a:off x="1146151" y="1485891"/>
            <a:ext cx="1571636" cy="428628"/>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PEMILIK PERUSAHAAN </a:t>
            </a:r>
            <a:endParaRPr lang="en-US" b="1" dirty="0">
              <a:solidFill>
                <a:schemeClr val="tx1"/>
              </a:solidFill>
            </a:endParaRPr>
          </a:p>
        </p:txBody>
      </p:sp>
      <p:sp>
        <p:nvSpPr>
          <p:cNvPr id="6" name="Rectangle 5"/>
          <p:cNvSpPr/>
          <p:nvPr/>
        </p:nvSpPr>
        <p:spPr>
          <a:xfrm>
            <a:off x="3717917" y="4414849"/>
            <a:ext cx="1428760" cy="428628"/>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KARYAWAN</a:t>
            </a:r>
            <a:endParaRPr lang="en-US" b="1" dirty="0">
              <a:solidFill>
                <a:schemeClr val="tx1"/>
              </a:solidFill>
            </a:endParaRPr>
          </a:p>
        </p:txBody>
      </p:sp>
      <p:sp>
        <p:nvSpPr>
          <p:cNvPr id="7" name="Rectangle 6"/>
          <p:cNvSpPr/>
          <p:nvPr/>
        </p:nvSpPr>
        <p:spPr>
          <a:xfrm>
            <a:off x="3860793" y="985825"/>
            <a:ext cx="1143008" cy="35719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MANEJER</a:t>
            </a:r>
            <a:endParaRPr lang="en-US" b="1" dirty="0">
              <a:solidFill>
                <a:schemeClr val="tx1"/>
              </a:solidFill>
            </a:endParaRPr>
          </a:p>
        </p:txBody>
      </p:sp>
      <p:sp>
        <p:nvSpPr>
          <p:cNvPr id="8" name="Rectangle 7"/>
          <p:cNvSpPr/>
          <p:nvPr/>
        </p:nvSpPr>
        <p:spPr>
          <a:xfrm>
            <a:off x="1217589" y="3557593"/>
            <a:ext cx="1500198" cy="428628"/>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PEMERINTAH</a:t>
            </a:r>
            <a:endParaRPr lang="en-US" b="1" dirty="0">
              <a:solidFill>
                <a:schemeClr val="tx1"/>
              </a:solidFill>
            </a:endParaRPr>
          </a:p>
        </p:txBody>
      </p:sp>
      <p:sp>
        <p:nvSpPr>
          <p:cNvPr id="9" name="Rectangle 8"/>
          <p:cNvSpPr/>
          <p:nvPr/>
        </p:nvSpPr>
        <p:spPr>
          <a:xfrm>
            <a:off x="6361125" y="3486155"/>
            <a:ext cx="1285884" cy="35719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KREDITUR</a:t>
            </a:r>
            <a:endParaRPr lang="en-US" b="1" dirty="0">
              <a:solidFill>
                <a:schemeClr val="tx1"/>
              </a:solidFill>
            </a:endParaRPr>
          </a:p>
        </p:txBody>
      </p:sp>
      <p:sp>
        <p:nvSpPr>
          <p:cNvPr id="10" name="Rectangle 9"/>
          <p:cNvSpPr/>
          <p:nvPr/>
        </p:nvSpPr>
        <p:spPr>
          <a:xfrm>
            <a:off x="6218247" y="1628767"/>
            <a:ext cx="1357322" cy="35719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INVESTOR</a:t>
            </a:r>
            <a:endParaRPr lang="en-US" b="1" dirty="0">
              <a:solidFill>
                <a:schemeClr val="tx1"/>
              </a:solidFill>
            </a:endParaRPr>
          </a:p>
        </p:txBody>
      </p:sp>
      <p:cxnSp>
        <p:nvCxnSpPr>
          <p:cNvPr id="12" name="Straight Arrow Connector 11"/>
          <p:cNvCxnSpPr/>
          <p:nvPr/>
        </p:nvCxnSpPr>
        <p:spPr>
          <a:xfrm rot="10800000">
            <a:off x="2790018" y="1915313"/>
            <a:ext cx="785025" cy="71358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6" idx="0"/>
          </p:cNvCxnSpPr>
          <p:nvPr/>
        </p:nvCxnSpPr>
        <p:spPr>
          <a:xfrm rot="5400000">
            <a:off x="3967950" y="3950502"/>
            <a:ext cx="928694"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360991" y="2128833"/>
            <a:ext cx="714379" cy="50006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432429" y="3200403"/>
            <a:ext cx="928694" cy="28575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2646347" y="3128965"/>
            <a:ext cx="857256" cy="50006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flipH="1" flipV="1">
            <a:off x="3968347" y="1879197"/>
            <a:ext cx="785024"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4217983" y="771511"/>
            <a:ext cx="357190"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2</a:t>
            </a:r>
            <a:endParaRPr lang="en-US" sz="2000" dirty="0">
              <a:solidFill>
                <a:schemeClr val="tx1"/>
              </a:solidFill>
            </a:endParaRPr>
          </a:p>
        </p:txBody>
      </p:sp>
      <p:sp>
        <p:nvSpPr>
          <p:cNvPr id="55" name="Oval 54"/>
          <p:cNvSpPr/>
          <p:nvPr/>
        </p:nvSpPr>
        <p:spPr>
          <a:xfrm>
            <a:off x="6646875" y="1414453"/>
            <a:ext cx="357190"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3</a:t>
            </a:r>
            <a:endParaRPr lang="en-US" sz="2000" dirty="0">
              <a:solidFill>
                <a:schemeClr val="tx1"/>
              </a:solidFill>
            </a:endParaRPr>
          </a:p>
        </p:txBody>
      </p:sp>
      <p:sp>
        <p:nvSpPr>
          <p:cNvPr id="56" name="Oval 55"/>
          <p:cNvSpPr/>
          <p:nvPr/>
        </p:nvSpPr>
        <p:spPr>
          <a:xfrm>
            <a:off x="6861191" y="3771907"/>
            <a:ext cx="357190"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4</a:t>
            </a:r>
            <a:endParaRPr lang="en-US" sz="2000" dirty="0">
              <a:solidFill>
                <a:schemeClr val="tx1"/>
              </a:solidFill>
            </a:endParaRPr>
          </a:p>
        </p:txBody>
      </p:sp>
      <p:sp>
        <p:nvSpPr>
          <p:cNvPr id="57" name="Oval 56"/>
          <p:cNvSpPr/>
          <p:nvPr/>
        </p:nvSpPr>
        <p:spPr>
          <a:xfrm>
            <a:off x="1717655" y="3914783"/>
            <a:ext cx="357190"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6</a:t>
            </a:r>
            <a:endParaRPr lang="en-US" sz="2000" dirty="0">
              <a:solidFill>
                <a:schemeClr val="tx1"/>
              </a:solidFill>
            </a:endParaRPr>
          </a:p>
        </p:txBody>
      </p:sp>
      <p:sp>
        <p:nvSpPr>
          <p:cNvPr id="58" name="Oval 57"/>
          <p:cNvSpPr/>
          <p:nvPr/>
        </p:nvSpPr>
        <p:spPr>
          <a:xfrm>
            <a:off x="4289421" y="4772039"/>
            <a:ext cx="357190"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5</a:t>
            </a:r>
            <a:endParaRPr lang="en-US" sz="2000" dirty="0">
              <a:solidFill>
                <a:schemeClr val="tx1"/>
              </a:solidFill>
            </a:endParaRPr>
          </a:p>
        </p:txBody>
      </p:sp>
      <p:sp>
        <p:nvSpPr>
          <p:cNvPr id="59" name="Oval 58"/>
          <p:cNvSpPr/>
          <p:nvPr/>
        </p:nvSpPr>
        <p:spPr>
          <a:xfrm>
            <a:off x="1789093" y="1128701"/>
            <a:ext cx="357190"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1</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7"/>
            <a:ext cx="9721850" cy="1269614"/>
          </a:xfrm>
        </p:spPr>
        <p:txBody>
          <a:bodyPr>
            <a:noAutofit/>
          </a:bodyPr>
          <a:lstStyle/>
          <a:p>
            <a:pPr algn="l"/>
            <a:r>
              <a:rPr lang="en-US" sz="2000" b="1" dirty="0" smtClean="0"/>
              <a:t>1.PEMILIK PERUSAHAAN.</a:t>
            </a:r>
            <a:r>
              <a:rPr lang="en-US" sz="2000" dirty="0" smtClean="0"/>
              <a:t/>
            </a:r>
            <a:br>
              <a:rPr lang="en-US" sz="2000" dirty="0" smtClean="0"/>
            </a:br>
            <a:r>
              <a:rPr lang="en-US" sz="2000" dirty="0" smtClean="0"/>
              <a:t>    MELALUI LAPORAN KEUANGAN PEMILIK PERUSAHAN AKAN DAPAT MENILAI SUKSES</a:t>
            </a:r>
            <a:br>
              <a:rPr lang="en-US" sz="2000" dirty="0" smtClean="0"/>
            </a:br>
            <a:r>
              <a:rPr lang="en-US" sz="2000" dirty="0" smtClean="0"/>
              <a:t>    TIDAKNYA MANEJER DALAM MEMIMPIN PERUSAHAAN ATAU MENILAI KINERJA </a:t>
            </a:r>
            <a:br>
              <a:rPr lang="en-US" sz="2000" dirty="0" smtClean="0"/>
            </a:br>
            <a:r>
              <a:rPr lang="en-US" sz="2000" dirty="0" smtClean="0"/>
              <a:t>    MANAJEMEN</a:t>
            </a:r>
            <a:endParaRPr lang="en-US" sz="2000" dirty="0"/>
          </a:p>
        </p:txBody>
      </p:sp>
      <p:sp>
        <p:nvSpPr>
          <p:cNvPr id="3" name="Content Placeholder 2"/>
          <p:cNvSpPr>
            <a:spLocks noGrp="1"/>
          </p:cNvSpPr>
          <p:nvPr>
            <p:ph idx="1"/>
          </p:nvPr>
        </p:nvSpPr>
        <p:spPr>
          <a:xfrm>
            <a:off x="3" y="1485891"/>
            <a:ext cx="9721849" cy="3914784"/>
          </a:xfrm>
        </p:spPr>
        <p:txBody>
          <a:bodyPr>
            <a:normAutofit/>
          </a:bodyPr>
          <a:lstStyle/>
          <a:p>
            <a:pPr>
              <a:buNone/>
            </a:pPr>
            <a:r>
              <a:rPr lang="en-US" sz="2000" b="1" dirty="0" smtClean="0"/>
              <a:t>2.MANAJER ATAU PIMPINAN PERUSAHAAN.</a:t>
            </a:r>
          </a:p>
          <a:p>
            <a:pPr>
              <a:buNone/>
            </a:pPr>
            <a:r>
              <a:rPr lang="en-US" sz="2000" dirty="0" smtClean="0"/>
              <a:t>    DAPAT MENYUSUN RENCANA YANG LEBIH BAIK, MEMPERBAIKI SISTEM PENGAWASANNYA</a:t>
            </a:r>
          </a:p>
          <a:p>
            <a:pPr>
              <a:buNone/>
            </a:pPr>
            <a:r>
              <a:rPr lang="en-US" sz="2000" dirty="0" smtClean="0"/>
              <a:t>    DAN MEMENTUKAN KEBIJAKAN-KEBIJAKAN YANG LEBIH TEPAT DAN EFEKTIVITAS DAN </a:t>
            </a:r>
          </a:p>
          <a:p>
            <a:pPr>
              <a:buNone/>
            </a:pPr>
            <a:r>
              <a:rPr lang="en-US" sz="2000" dirty="0" smtClean="0"/>
              <a:t>    EFISIENSI.</a:t>
            </a:r>
          </a:p>
          <a:p>
            <a:pPr>
              <a:buNone/>
            </a:pPr>
            <a:r>
              <a:rPr lang="en-US" sz="2000" b="1" dirty="0" smtClean="0"/>
              <a:t>3.INVESTOR</a:t>
            </a:r>
          </a:p>
          <a:p>
            <a:pPr>
              <a:buFont typeface="Wingdings" pitchFamily="2" charset="2"/>
              <a:buChar char="v"/>
            </a:pPr>
            <a:r>
              <a:rPr lang="en-US" sz="2000" dirty="0" smtClean="0"/>
              <a:t>    KEBIJAKAN PENANAMAN MODAL</a:t>
            </a:r>
          </a:p>
          <a:p>
            <a:pPr>
              <a:buFont typeface="Wingdings" pitchFamily="2" charset="2"/>
              <a:buChar char="v"/>
            </a:pPr>
            <a:r>
              <a:rPr lang="en-US" sz="2000" dirty="0" smtClean="0"/>
              <a:t>    PROSPEK KEUNTUNGAN DI </a:t>
            </a:r>
            <a:r>
              <a:rPr lang="en-US" sz="2000" smtClean="0"/>
              <a:t>MASA DI MASA DATANG</a:t>
            </a:r>
            <a:endParaRPr lang="en-US" sz="2000" dirty="0" smtClean="0"/>
          </a:p>
          <a:p>
            <a:pPr>
              <a:buFont typeface="Wingdings" pitchFamily="2" charset="2"/>
              <a:buChar char="v"/>
            </a:pPr>
            <a:r>
              <a:rPr lang="en-US" sz="2000" dirty="0" smtClean="0"/>
              <a:t>    JAMINAN INVESTASI</a:t>
            </a:r>
            <a:endParaRPr lang="en-US" sz="2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400" b="1" dirty="0" smtClean="0"/>
              <a:t>4.KREDITUR</a:t>
            </a:r>
            <a:endParaRPr lang="en-US" sz="2400" b="1" dirty="0"/>
          </a:p>
        </p:txBody>
      </p:sp>
      <p:sp>
        <p:nvSpPr>
          <p:cNvPr id="3" name="Content Placeholder 2"/>
          <p:cNvSpPr>
            <a:spLocks noGrp="1"/>
          </p:cNvSpPr>
          <p:nvPr>
            <p:ph idx="1"/>
          </p:nvPr>
        </p:nvSpPr>
        <p:spPr>
          <a:xfrm>
            <a:off x="0" y="628636"/>
            <a:ext cx="9721850" cy="4772040"/>
          </a:xfrm>
        </p:spPr>
        <p:txBody>
          <a:bodyPr>
            <a:normAutofit/>
          </a:bodyPr>
          <a:lstStyle/>
          <a:p>
            <a:pPr>
              <a:buFont typeface="Wingdings" pitchFamily="2" charset="2"/>
              <a:buChar char="Ø"/>
            </a:pPr>
            <a:r>
              <a:rPr lang="en-US" sz="2400" dirty="0" smtClean="0"/>
              <a:t>MENGUKUR KEMAMPUAN PERUSAHAN MEMBAYAR UTANG DAN BUNGA     </a:t>
            </a:r>
          </a:p>
          <a:p>
            <a:pPr>
              <a:buFont typeface="Wingdings" pitchFamily="2" charset="2"/>
              <a:buChar char="Ø"/>
            </a:pPr>
            <a:r>
              <a:rPr lang="en-US" sz="2400" dirty="0" smtClean="0"/>
              <a:t>KEBIJAKAN MENERIMA PERMINTAAN KREDIT</a:t>
            </a:r>
          </a:p>
          <a:p>
            <a:pPr>
              <a:buFont typeface="Wingdings" pitchFamily="2" charset="2"/>
              <a:buChar char="Ø"/>
            </a:pPr>
            <a:r>
              <a:rPr lang="en-US" sz="2400" dirty="0" smtClean="0"/>
              <a:t>KEBIJAKAN MENOLAK PERMINTAAN KREDIT</a:t>
            </a:r>
          </a:p>
          <a:p>
            <a:pPr>
              <a:buNone/>
            </a:pPr>
            <a:endParaRPr lang="en-US" sz="2000" dirty="0" smtClean="0"/>
          </a:p>
          <a:p>
            <a:pPr>
              <a:buNone/>
            </a:pPr>
            <a:r>
              <a:rPr lang="en-US" sz="2400" b="1" dirty="0" smtClean="0"/>
              <a:t>5.KARYAWAN/BURUH</a:t>
            </a:r>
          </a:p>
          <a:p>
            <a:pPr>
              <a:buNone/>
            </a:pPr>
            <a:r>
              <a:rPr lang="en-US" sz="2400" dirty="0" smtClean="0"/>
              <a:t>    BIASANYA DIWAKILI OLEH ORGANISASI BURUH UNTUK:</a:t>
            </a:r>
          </a:p>
          <a:p>
            <a:pPr>
              <a:buFont typeface="Wingdings" pitchFamily="2" charset="2"/>
              <a:buChar char="§"/>
            </a:pPr>
            <a:r>
              <a:rPr lang="en-US" sz="2400" dirty="0" smtClean="0"/>
              <a:t>MEMPEROLEH TINGKAT UPAH YANG LAYAK</a:t>
            </a:r>
          </a:p>
          <a:p>
            <a:pPr>
              <a:buFont typeface="Wingdings" pitchFamily="2" charset="2"/>
              <a:buChar char="§"/>
            </a:pPr>
            <a:r>
              <a:rPr lang="en-US" sz="2400" dirty="0" smtClean="0"/>
              <a:t>JAMINAN SOSIAL YANG LEBIH BAIK</a:t>
            </a:r>
          </a:p>
          <a:p>
            <a:pPr>
              <a:buFont typeface="Wingdings" pitchFamily="2" charset="2"/>
              <a:buChar char="§"/>
            </a:pPr>
            <a:r>
              <a:rPr lang="en-US" sz="2400" dirty="0" smtClean="0"/>
              <a:t>KESEJAHTERAAN ; BONUS,INSENTIF, DLL</a:t>
            </a:r>
          </a:p>
          <a:p>
            <a:pPr>
              <a:buNone/>
            </a:pPr>
            <a:endParaRPr lang="en-US" sz="2000" dirty="0" smtClean="0"/>
          </a:p>
          <a:p>
            <a:pPr>
              <a:buNone/>
            </a:pP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400" b="1" dirty="0" smtClean="0"/>
              <a:t>6.PEMERINTAH</a:t>
            </a:r>
            <a:endParaRPr lang="en-US" sz="2400" b="1" dirty="0"/>
          </a:p>
        </p:txBody>
      </p:sp>
      <p:sp>
        <p:nvSpPr>
          <p:cNvPr id="3" name="Content Placeholder 2"/>
          <p:cNvSpPr>
            <a:spLocks noGrp="1"/>
          </p:cNvSpPr>
          <p:nvPr>
            <p:ph idx="1"/>
          </p:nvPr>
        </p:nvSpPr>
        <p:spPr>
          <a:xfrm>
            <a:off x="0" y="628636"/>
            <a:ext cx="9721850" cy="4772040"/>
          </a:xfrm>
        </p:spPr>
        <p:txBody>
          <a:bodyPr>
            <a:normAutofit/>
          </a:bodyPr>
          <a:lstStyle/>
          <a:p>
            <a:pPr>
              <a:buFont typeface="Wingdings" pitchFamily="2" charset="2"/>
              <a:buChar char="q"/>
            </a:pPr>
            <a:r>
              <a:rPr lang="en-US" sz="2400" dirty="0" smtClean="0"/>
              <a:t>KEBIJAKAN PENETAPAN PAJAK</a:t>
            </a:r>
          </a:p>
          <a:p>
            <a:pPr>
              <a:buFont typeface="Wingdings" pitchFamily="2" charset="2"/>
              <a:buChar char="q"/>
            </a:pPr>
            <a:r>
              <a:rPr lang="en-US" sz="2400" dirty="0" smtClean="0"/>
              <a:t>PERENCANAAN KEBIJAKAN PEMERINTAH</a:t>
            </a:r>
          </a:p>
          <a:p>
            <a:pPr>
              <a:buNone/>
            </a:pPr>
            <a:r>
              <a:rPr lang="en-US" sz="2400" dirty="0" smtClean="0"/>
              <a:t>     • DINAS PERINDUSTRIAN</a:t>
            </a:r>
          </a:p>
          <a:p>
            <a:pPr>
              <a:buNone/>
            </a:pPr>
            <a:r>
              <a:rPr lang="en-US" sz="2400" dirty="0" smtClean="0"/>
              <a:t>     • DEPNAKER, PERDAGANGAN</a:t>
            </a:r>
          </a:p>
          <a:p>
            <a:pPr>
              <a:buNone/>
            </a:pPr>
            <a:endParaRPr lang="en-US" sz="2400" dirty="0" smtClean="0"/>
          </a:p>
          <a:p>
            <a:pPr>
              <a:buNone/>
            </a:pPr>
            <a:r>
              <a:rPr lang="en-US" sz="2400" dirty="0" smtClean="0"/>
              <a:t>ORGANISASI LAIN YANG BERKEPENTINGAN:</a:t>
            </a:r>
          </a:p>
          <a:p>
            <a:pPr>
              <a:buFont typeface="Wingdings" pitchFamily="2" charset="2"/>
              <a:buChar char="v"/>
            </a:pPr>
            <a:r>
              <a:rPr lang="en-US" sz="2400" dirty="0" smtClean="0"/>
              <a:t>PERUSAHAAN YANG SEJENIS</a:t>
            </a:r>
          </a:p>
          <a:p>
            <a:pPr>
              <a:buFont typeface="Wingdings" pitchFamily="2" charset="2"/>
              <a:buChar char="v"/>
            </a:pPr>
            <a:r>
              <a:rPr lang="en-US" sz="2400" dirty="0" smtClean="0"/>
              <a:t>BURSA EFEK ATAU PASAR MODAL</a:t>
            </a:r>
          </a:p>
          <a:p>
            <a:pPr>
              <a:buFont typeface="Wingdings" pitchFamily="2" charset="2"/>
              <a:buChar char="v"/>
            </a:pPr>
            <a:endParaRPr lang="en-US" sz="24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400" dirty="0" smtClean="0"/>
              <a:t>C.SIFAT LAPORAN KEUANGAN</a:t>
            </a:r>
            <a:endParaRPr lang="en-US" sz="2400" dirty="0"/>
          </a:p>
        </p:txBody>
      </p:sp>
      <p:sp>
        <p:nvSpPr>
          <p:cNvPr id="3" name="Content Placeholder 2"/>
          <p:cNvSpPr>
            <a:spLocks noGrp="1"/>
          </p:cNvSpPr>
          <p:nvPr>
            <p:ph idx="1"/>
          </p:nvPr>
        </p:nvSpPr>
        <p:spPr>
          <a:xfrm>
            <a:off x="2" y="628637"/>
            <a:ext cx="9235759" cy="4195719"/>
          </a:xfrm>
        </p:spPr>
        <p:txBody>
          <a:bodyPr>
            <a:normAutofit/>
          </a:bodyPr>
          <a:lstStyle/>
          <a:p>
            <a:pPr>
              <a:buNone/>
            </a:pPr>
            <a:r>
              <a:rPr lang="en-US" sz="2000" dirty="0" smtClean="0"/>
              <a:t>1.LAPORAN KEUANGAN MENCATAT KEJADIAN YANG TELAH LEWAT.</a:t>
            </a:r>
          </a:p>
          <a:p>
            <a:pPr>
              <a:buNone/>
            </a:pPr>
            <a:r>
              <a:rPr lang="en-US" sz="2000" dirty="0" smtClean="0"/>
              <a:t>2.LAPORAN KEUANGAN BERSIFAT UMUM, DAN BUKAN UNTUK MEMENUHI </a:t>
            </a:r>
          </a:p>
          <a:p>
            <a:pPr>
              <a:buNone/>
            </a:pPr>
            <a:r>
              <a:rPr lang="en-US" sz="2000" dirty="0" smtClean="0"/>
              <a:t>    KEPENTINGAN TIAP-TIAP PEMAKAI.</a:t>
            </a:r>
          </a:p>
          <a:p>
            <a:pPr>
              <a:buNone/>
            </a:pPr>
            <a:r>
              <a:rPr lang="en-US" sz="2000" dirty="0" smtClean="0"/>
              <a:t>3.LAPORAN KEUANGAN TIDAK LEPAS DARI PENAKSIRAN DAN PERTIMBANGAN.</a:t>
            </a:r>
          </a:p>
          <a:p>
            <a:pPr>
              <a:buNone/>
            </a:pPr>
            <a:r>
              <a:rPr lang="en-US" sz="2000" dirty="0" smtClean="0"/>
              <a:t>4.LAPORAN KEUANGAN ITU BERSIFAT KONSERVATIF DALAM MENGHADAPI KETIDAK </a:t>
            </a:r>
          </a:p>
          <a:p>
            <a:pPr>
              <a:buNone/>
            </a:pPr>
            <a:r>
              <a:rPr lang="en-US" sz="2000" dirty="0" smtClean="0"/>
              <a:t>    PASTIAN.</a:t>
            </a:r>
          </a:p>
          <a:p>
            <a:pPr>
              <a:buNone/>
            </a:pPr>
            <a:r>
              <a:rPr lang="en-US" sz="2000" dirty="0" smtClean="0"/>
              <a:t>5.LAPORAN KEUANGAN LEBIH MENEKANKAN BAGAIMANA KEADAAN YANG </a:t>
            </a:r>
          </a:p>
          <a:p>
            <a:pPr>
              <a:buNone/>
            </a:pPr>
            <a:r>
              <a:rPr lang="en-US" sz="2000" dirty="0" smtClean="0"/>
              <a:t>   SEBENARNYA.</a:t>
            </a:r>
          </a:p>
          <a:p>
            <a:pPr>
              <a:buNone/>
            </a:pPr>
            <a:r>
              <a:rPr lang="en-US" sz="2000" dirty="0" smtClean="0"/>
              <a:t>6.LAPORAN KEUANGAN MENGUNAKAN ISTILAH-ISTILAH TEKNIS YANG BERSIFAT UMUM</a:t>
            </a:r>
          </a:p>
          <a:p>
            <a:pPr>
              <a:buNone/>
            </a:pPr>
            <a:r>
              <a:rPr lang="en-US" sz="2000" dirty="0" smtClean="0"/>
              <a:t>   DAN MEMBERIKAN PENGERTIAN YANG KHUSUS.</a:t>
            </a:r>
          </a:p>
          <a:p>
            <a:pPr>
              <a:buNone/>
            </a:pP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800" b="1" dirty="0" smtClean="0"/>
              <a:t>C.JENIS-JENIS LAPORAN KEUANGAN</a:t>
            </a:r>
            <a:endParaRPr lang="en-US" sz="2800" b="1"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400" dirty="0" smtClean="0"/>
              <a:t>LAPORAN KEUANGAN YANG DISAJIKAN OLEH PERUSAHAAN ADALAH </a:t>
            </a:r>
          </a:p>
          <a:p>
            <a:pPr>
              <a:buNone/>
            </a:pPr>
            <a:r>
              <a:rPr lang="en-US" sz="2400" dirty="0" smtClean="0"/>
              <a:t>LAPORAN TAHUNAN(ANNUAL REPORT), YANG TERDIRI DARI:</a:t>
            </a:r>
          </a:p>
          <a:p>
            <a:pPr>
              <a:buNone/>
            </a:pPr>
            <a:r>
              <a:rPr lang="en-US" dirty="0" smtClean="0"/>
              <a:t>1.NERACA</a:t>
            </a:r>
          </a:p>
          <a:p>
            <a:pPr>
              <a:buNone/>
            </a:pPr>
            <a:r>
              <a:rPr lang="en-US" dirty="0" smtClean="0"/>
              <a:t>2.LAPORAN LABA-RUGI</a:t>
            </a:r>
          </a:p>
          <a:p>
            <a:pPr>
              <a:buNone/>
            </a:pPr>
            <a:r>
              <a:rPr lang="en-US" dirty="0" smtClean="0"/>
              <a:t>3.LAPORAN LABA DITAHAN</a:t>
            </a:r>
          </a:p>
          <a:p>
            <a:pPr>
              <a:buNone/>
            </a:pPr>
            <a:r>
              <a:rPr lang="en-US" dirty="0" smtClean="0"/>
              <a:t>4.LAPORAN ARUS KAS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800" dirty="0" smtClean="0"/>
              <a:t>1.NERACA (LAPORAN POSISI KEUANGAN)</a:t>
            </a:r>
            <a:endParaRPr lang="en-US" sz="2800" dirty="0"/>
          </a:p>
        </p:txBody>
      </p:sp>
      <p:sp>
        <p:nvSpPr>
          <p:cNvPr id="3" name="Content Placeholder 2"/>
          <p:cNvSpPr>
            <a:spLocks noGrp="1"/>
          </p:cNvSpPr>
          <p:nvPr>
            <p:ph idx="1"/>
          </p:nvPr>
        </p:nvSpPr>
        <p:spPr>
          <a:xfrm>
            <a:off x="0" y="628636"/>
            <a:ext cx="9721850" cy="4772040"/>
          </a:xfrm>
        </p:spPr>
        <p:txBody>
          <a:bodyPr>
            <a:normAutofit fontScale="92500" lnSpcReduction="20000"/>
          </a:bodyPr>
          <a:lstStyle/>
          <a:p>
            <a:pPr>
              <a:buNone/>
            </a:pPr>
            <a:r>
              <a:rPr lang="en-US" sz="2400" b="1" dirty="0" smtClean="0"/>
              <a:t>A.PENGERTIAN</a:t>
            </a:r>
          </a:p>
          <a:p>
            <a:pPr>
              <a:buNone/>
            </a:pPr>
            <a:r>
              <a:rPr lang="en-US" sz="2400" dirty="0" smtClean="0"/>
              <a:t>    NERACA ADALAH LAPORAN YANG SISTEMATIS TENTANG AKTIVA (ASSETS), </a:t>
            </a:r>
          </a:p>
          <a:p>
            <a:pPr>
              <a:buNone/>
            </a:pPr>
            <a:r>
              <a:rPr lang="en-US" sz="2400" dirty="0" smtClean="0"/>
              <a:t>    HUTANG (LIABILITIES) DAN MODAL (EQUITY) DARI SUATU PERUSAHAAN PADA </a:t>
            </a:r>
          </a:p>
          <a:p>
            <a:pPr>
              <a:buNone/>
            </a:pPr>
            <a:r>
              <a:rPr lang="en-US" sz="2400" dirty="0" smtClean="0"/>
              <a:t>    WAKTU TERTENTU.</a:t>
            </a:r>
          </a:p>
          <a:p>
            <a:pPr>
              <a:buNone/>
            </a:pPr>
            <a:endParaRPr lang="en-US" sz="2400" dirty="0" smtClean="0"/>
          </a:p>
          <a:p>
            <a:pPr>
              <a:buNone/>
            </a:pPr>
            <a:r>
              <a:rPr lang="en-US" sz="2400" b="1" dirty="0" smtClean="0"/>
              <a:t>B.BENTUK NERACA </a:t>
            </a:r>
          </a:p>
          <a:p>
            <a:pPr>
              <a:buNone/>
            </a:pPr>
            <a:r>
              <a:rPr lang="en-US" sz="2400" b="1" dirty="0" smtClean="0"/>
              <a:t>    1.BENTUK SKONTRO(ACCOUNT FORM), </a:t>
            </a:r>
            <a:r>
              <a:rPr lang="en-US" sz="2400" dirty="0" smtClean="0"/>
              <a:t>DI MANA SEMUA AKTIVA TERCANTUM </a:t>
            </a:r>
          </a:p>
          <a:p>
            <a:pPr>
              <a:buNone/>
            </a:pPr>
            <a:r>
              <a:rPr lang="en-US" sz="2400" dirty="0" smtClean="0"/>
              <a:t>       SEBELAH KIRI/DEBET DAN HUTANG SERTA MODAL TERCANTUM SEBELAH</a:t>
            </a:r>
          </a:p>
          <a:p>
            <a:pPr>
              <a:buNone/>
            </a:pPr>
            <a:r>
              <a:rPr lang="en-US" sz="2400" dirty="0" smtClean="0"/>
              <a:t>       KANAN/KREDIT.</a:t>
            </a:r>
          </a:p>
          <a:p>
            <a:pPr>
              <a:buNone/>
            </a:pPr>
            <a:endParaRPr lang="en-US" sz="2400" b="1" dirty="0" smtClean="0"/>
          </a:p>
          <a:p>
            <a:pPr>
              <a:buNone/>
            </a:pPr>
            <a:r>
              <a:rPr lang="en-US" sz="2400" b="1" dirty="0" smtClean="0"/>
              <a:t>    2.BENTUK VERTIKAL(REPORT FORM), </a:t>
            </a:r>
            <a:r>
              <a:rPr lang="en-US" sz="2400" dirty="0" smtClean="0"/>
              <a:t>YAITU SEMUA AKTIVA NAMPAK DI BAGIAN</a:t>
            </a:r>
          </a:p>
          <a:p>
            <a:pPr>
              <a:buNone/>
            </a:pPr>
            <a:r>
              <a:rPr lang="en-US" sz="2400" dirty="0" smtClean="0"/>
              <a:t>       ATAS DAN KEWAJIBAN DAN MODAL  DI BAGIAN BAWAHNYA.</a:t>
            </a:r>
            <a:endParaRPr lang="en-US" sz="2400" b="1" dirty="0" smtClean="0"/>
          </a:p>
          <a:p>
            <a:pPr>
              <a:buNone/>
            </a:pPr>
            <a:r>
              <a:rPr lang="en-US" sz="2400" b="1" dirty="0" smtClean="0"/>
              <a:t> </a:t>
            </a:r>
            <a:endParaRPr lang="en-US" sz="2400" b="1"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721850" cy="628636"/>
          </a:xfrm>
        </p:spPr>
        <p:txBody>
          <a:bodyPr>
            <a:noAutofit/>
          </a:bodyPr>
          <a:lstStyle/>
          <a:p>
            <a:pPr algn="l"/>
            <a:r>
              <a:rPr lang="en-US" sz="3200" b="1" dirty="0" smtClean="0"/>
              <a:t>III.LAPORAN KEUANGAN (FINANCIAL STATEMENT)</a:t>
            </a:r>
            <a:endParaRPr lang="en-US" sz="3200" b="1"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400" b="1" dirty="0" smtClean="0"/>
              <a:t>A.PENGERTIAN</a:t>
            </a:r>
          </a:p>
          <a:p>
            <a:pPr>
              <a:buFont typeface="Wingdings" pitchFamily="2" charset="2"/>
              <a:buChar char="Ø"/>
            </a:pPr>
            <a:r>
              <a:rPr lang="en-US" sz="2400" dirty="0" smtClean="0"/>
              <a:t>LAPORAN KEUANGAN ADALAH LAPORAN PERTANGGUNGJAWABAN MANAJER ATAU PIMPINAN PERUSAHAAN ATAS PENGELOLAAN PERUSAHAAN YANG DIPERCAYAKAN KEPADANYA KEPADA PIHAK-PIHAK YANG BERKEPENTINGAN (STAKEHOLDERS) . </a:t>
            </a:r>
          </a:p>
          <a:p>
            <a:pPr>
              <a:buNone/>
            </a:pPr>
            <a:r>
              <a:rPr lang="en-US" sz="2000" dirty="0" smtClean="0"/>
              <a:t>  </a:t>
            </a:r>
          </a:p>
          <a:p>
            <a:pPr>
              <a:buFont typeface="Wingdings" pitchFamily="2" charset="2"/>
              <a:buChar char="Ø"/>
            </a:pPr>
            <a:r>
              <a:rPr lang="en-US" sz="2400" dirty="0" smtClean="0"/>
              <a:t>LAPORAN KEUANGAN PADA DASARNYA ADALAH HASIL DARI PROSES AKUNTANSI YANG DAPAT  DIGUNAKAN SEBAGAI ALAT UNTUK BERKOMUNIKASI ANTARA DATA KEUANGAN ATAU AKTIVITAS SUATU PERUSAHAAN DENGAN PIHAK- PIHAK YANG BERKEPENTINGAN DENGAN DATA  ATAU  AKTIVITAS PERUSAHAAN TERSEBUT.</a:t>
            </a:r>
          </a:p>
          <a:p>
            <a:pPr>
              <a:buNone/>
            </a:pPr>
            <a:endParaRPr 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5"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5"/>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000" b="1" dirty="0" smtClean="0"/>
              <a:t>C.KOMPONEN – KOMPONEN NERACA</a:t>
            </a:r>
            <a:endParaRPr lang="en-US" sz="2000" b="1"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000" b="1" dirty="0" smtClean="0"/>
              <a:t>1.AKTIVA</a:t>
            </a:r>
          </a:p>
          <a:p>
            <a:pPr>
              <a:buNone/>
            </a:pPr>
            <a:r>
              <a:rPr lang="en-US" sz="2000" dirty="0" smtClean="0"/>
              <a:t>	AKTIVA TIDAK TERBATAS PADA HANYA PADA KEKAYAAN PERUSAHAN YANG BERWUJUD SAJA, TERMASUK JUGA PENGELUARAN-PENGELUARAN YANG BELUM DIALOKASIKAN PADA PENGHASILAN MASA YANG AKAN DATANG, SERTA AKTIVA TIDAK BERWUJUD LAINNYA, MISALNYA GOODWILL, HAK PATENT, HAK CIPTA DAN SEBAGAINYA.</a:t>
            </a:r>
          </a:p>
          <a:p>
            <a:pPr>
              <a:buNone/>
            </a:pPr>
            <a:r>
              <a:rPr lang="en-US" sz="2000" dirty="0" smtClean="0"/>
              <a:t>	PADA DASARNYA AKTIVA DAPAT DIKLASIFIKASIKAN MENJADI DUA BAGIAN UTAMA YAITU </a:t>
            </a:r>
            <a:r>
              <a:rPr lang="en-US" sz="2000" b="1" dirty="0" smtClean="0"/>
              <a:t>AKTIVA LANCAR </a:t>
            </a:r>
            <a:r>
              <a:rPr lang="en-US" sz="2000" dirty="0" smtClean="0"/>
              <a:t>DAN </a:t>
            </a:r>
            <a:r>
              <a:rPr lang="en-US" sz="2000" b="1" dirty="0" smtClean="0"/>
              <a:t>AKTIVA TIDAK LANCAR</a:t>
            </a:r>
            <a:r>
              <a:rPr lang="en-US" sz="2000" dirty="0" smtClean="0"/>
              <a:t>.</a:t>
            </a:r>
          </a:p>
          <a:p>
            <a:pPr>
              <a:buNone/>
            </a:pPr>
            <a:endParaRPr lang="en-US" sz="2000" dirty="0" smtClean="0"/>
          </a:p>
          <a:p>
            <a:pPr>
              <a:buFont typeface="Wingdings" pitchFamily="2" charset="2"/>
              <a:buChar char="Ø"/>
            </a:pPr>
            <a:r>
              <a:rPr lang="en-US" sz="2400" dirty="0" smtClean="0"/>
              <a:t> </a:t>
            </a:r>
            <a:r>
              <a:rPr lang="en-US" sz="2000" b="1" dirty="0" smtClean="0"/>
              <a:t>AKTIVA LANCAR/AKTIVA LIKUID</a:t>
            </a:r>
            <a:r>
              <a:rPr lang="en-US" sz="2000" dirty="0" smtClean="0"/>
              <a:t>, AKTIVA YANG MUDAH DICAIRKAN KEMBALI MENJADI</a:t>
            </a:r>
          </a:p>
          <a:p>
            <a:pPr>
              <a:buNone/>
            </a:pPr>
            <a:r>
              <a:rPr lang="en-US" sz="2000" dirty="0" smtClean="0"/>
              <a:t>	KAS (PALING LAMA SATU TAHUN ATAU DALAM PERPUTARANKEGIATAN PERUSAHAAN YANG NORMAL) </a:t>
            </a:r>
            <a:endParaRPr lang="en-US" sz="20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8"/>
            <a:ext cx="9721850" cy="340920"/>
          </a:xfrm>
        </p:spPr>
        <p:txBody>
          <a:bodyPr>
            <a:noAutofit/>
          </a:bodyPr>
          <a:lstStyle/>
          <a:p>
            <a:pPr algn="l"/>
            <a:r>
              <a:rPr lang="en-US" sz="2000" b="1" dirty="0" smtClean="0"/>
              <a:t>YANG TERMASUK KELOMPOK AKTIVA LANCAR ADALAH:</a:t>
            </a:r>
            <a:endParaRPr lang="en-US" sz="2000" b="1" dirty="0"/>
          </a:p>
        </p:txBody>
      </p:sp>
      <p:sp>
        <p:nvSpPr>
          <p:cNvPr id="3" name="Content Placeholder 2"/>
          <p:cNvSpPr>
            <a:spLocks noGrp="1"/>
          </p:cNvSpPr>
          <p:nvPr>
            <p:ph idx="1"/>
          </p:nvPr>
        </p:nvSpPr>
        <p:spPr>
          <a:xfrm>
            <a:off x="0" y="557197"/>
            <a:ext cx="9721850" cy="4843478"/>
          </a:xfrm>
        </p:spPr>
        <p:txBody>
          <a:bodyPr>
            <a:normAutofit/>
          </a:bodyPr>
          <a:lstStyle/>
          <a:p>
            <a:pPr>
              <a:buFont typeface="Wingdings" pitchFamily="2" charset="2"/>
              <a:buChar char="§"/>
            </a:pPr>
            <a:r>
              <a:rPr lang="en-US" sz="2000" dirty="0" smtClean="0"/>
              <a:t>KAS DAN BANK</a:t>
            </a:r>
          </a:p>
          <a:p>
            <a:pPr>
              <a:buFont typeface="Wingdings" pitchFamily="2" charset="2"/>
              <a:buChar char="§"/>
            </a:pPr>
            <a:r>
              <a:rPr lang="en-US" sz="2000" dirty="0" smtClean="0"/>
              <a:t>SURAT BERHARGA (EFEK) YANG MUDAH DIJUAL DAN SIFATNYA SEMENTARA (TIDAK DIMAKSUDKAN UNTUK DITAHAN)</a:t>
            </a:r>
          </a:p>
          <a:p>
            <a:pPr>
              <a:buFont typeface="Wingdings" pitchFamily="2" charset="2"/>
              <a:buChar char="§"/>
            </a:pPr>
            <a:r>
              <a:rPr lang="en-US" sz="2000" dirty="0" smtClean="0"/>
              <a:t>DEPOSITO JANGKA PENDEK</a:t>
            </a:r>
          </a:p>
          <a:p>
            <a:pPr>
              <a:buNone/>
            </a:pPr>
            <a:r>
              <a:rPr lang="en-US" sz="2000" dirty="0" smtClean="0"/>
              <a:t>	• DEPOSITO DI BANK</a:t>
            </a:r>
          </a:p>
          <a:p>
            <a:pPr>
              <a:buNone/>
            </a:pPr>
            <a:r>
              <a:rPr lang="en-US" sz="2000" dirty="0" smtClean="0"/>
              <a:t>	• SAHAM</a:t>
            </a:r>
          </a:p>
          <a:p>
            <a:pPr>
              <a:buFont typeface="Wingdings" pitchFamily="2" charset="2"/>
              <a:buChar char="§"/>
            </a:pPr>
            <a:r>
              <a:rPr lang="en-US" sz="2000" dirty="0" smtClean="0"/>
              <a:t>PIUTAN WESEL (NOTES RECEIVABLE)</a:t>
            </a:r>
          </a:p>
          <a:p>
            <a:pPr>
              <a:buFont typeface="Wingdings" pitchFamily="2" charset="2"/>
              <a:buChar char="§"/>
            </a:pPr>
            <a:r>
              <a:rPr lang="en-US" sz="2000" dirty="0" smtClean="0"/>
              <a:t>PIUTANG DAGANG</a:t>
            </a:r>
          </a:p>
          <a:p>
            <a:pPr>
              <a:buFont typeface="Wingdings" pitchFamily="2" charset="2"/>
              <a:buChar char="§"/>
            </a:pPr>
            <a:r>
              <a:rPr lang="en-US" sz="2000" dirty="0" smtClean="0"/>
              <a:t>PERSEDIAAN</a:t>
            </a:r>
          </a:p>
          <a:p>
            <a:pPr>
              <a:buFont typeface="Wingdings" pitchFamily="2" charset="2"/>
              <a:buChar char="§"/>
            </a:pPr>
            <a:r>
              <a:rPr lang="en-US" sz="2000" dirty="0" smtClean="0"/>
              <a:t>PENGHASILAN YANG BELUM DITERIMA</a:t>
            </a:r>
          </a:p>
          <a:p>
            <a:pPr>
              <a:buFont typeface="Wingdings" pitchFamily="2" charset="2"/>
              <a:buChar char="§"/>
            </a:pPr>
            <a:r>
              <a:rPr lang="en-US" sz="2000" dirty="0" smtClean="0"/>
              <a:t>BIAYA DIBAYAR DI MUKA</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700072"/>
          </a:xfrm>
          <a:gradFill>
            <a:gsLst>
              <a:gs pos="0">
                <a:srgbClr val="FF3399"/>
              </a:gs>
              <a:gs pos="25000">
                <a:srgbClr val="FF6633"/>
              </a:gs>
              <a:gs pos="50000">
                <a:srgbClr val="FFFF00"/>
              </a:gs>
              <a:gs pos="75000">
                <a:srgbClr val="01A78F"/>
              </a:gs>
              <a:gs pos="100000">
                <a:srgbClr val="3366FF"/>
              </a:gs>
            </a:gsLst>
            <a:lin ang="8100000" scaled="0"/>
          </a:gradFill>
        </p:spPr>
        <p:txBody>
          <a:bodyPr>
            <a:normAutofit/>
          </a:bodyPr>
          <a:lstStyle/>
          <a:p>
            <a:pPr algn="l"/>
            <a:r>
              <a:rPr lang="en-US" sz="3600" dirty="0" smtClean="0">
                <a:latin typeface="Algerian" pitchFamily="82" charset="0"/>
              </a:rPr>
              <a:t>D.TUGAS POKOK MANAJEMEN KEUANGAN</a:t>
            </a:r>
            <a:endParaRPr lang="en-US" sz="3600" dirty="0">
              <a:latin typeface="Algerian" pitchFamily="82" charset="0"/>
            </a:endParaRPr>
          </a:p>
        </p:txBody>
      </p:sp>
      <p:sp>
        <p:nvSpPr>
          <p:cNvPr id="3" name="Content Placeholder 2"/>
          <p:cNvSpPr>
            <a:spLocks noGrp="1"/>
          </p:cNvSpPr>
          <p:nvPr>
            <p:ph idx="1"/>
          </p:nvPr>
        </p:nvSpPr>
        <p:spPr>
          <a:xfrm>
            <a:off x="0" y="700073"/>
            <a:ext cx="9721850" cy="4700602"/>
          </a:xfrm>
        </p:spPr>
        <p:txBody>
          <a:bodyPr>
            <a:normAutofit fontScale="92500" lnSpcReduction="10000"/>
          </a:bodyPr>
          <a:lstStyle/>
          <a:p>
            <a:pPr>
              <a:buNone/>
            </a:pPr>
            <a:r>
              <a:rPr lang="en-US" sz="2400" b="1" dirty="0" smtClean="0"/>
              <a:t>1.MENDAPATKAN DANA (RAISING OF FUND)</a:t>
            </a:r>
          </a:p>
          <a:p>
            <a:pPr>
              <a:buNone/>
            </a:pPr>
            <a:r>
              <a:rPr lang="en-US" sz="2800" dirty="0"/>
              <a:t> </a:t>
            </a:r>
            <a:r>
              <a:rPr lang="en-US" sz="2800" dirty="0" smtClean="0"/>
              <a:t>         </a:t>
            </a:r>
            <a:r>
              <a:rPr lang="en-US" sz="2000" b="1" dirty="0" smtClean="0"/>
              <a:t>UNTUK MENDAPATKAN SUMBER DANA BAIK DARI SUMBER INTERNAL PERUSAHAAN</a:t>
            </a:r>
          </a:p>
          <a:p>
            <a:pPr>
              <a:buNone/>
            </a:pPr>
            <a:r>
              <a:rPr lang="en-US" sz="2000" b="1" dirty="0" smtClean="0"/>
              <a:t>              MAUPUN SUMBER EKSTERNAL PERUSAHAAN, TERMASUK DEVIDEN.</a:t>
            </a:r>
          </a:p>
          <a:p>
            <a:pPr>
              <a:buNone/>
            </a:pPr>
            <a:endParaRPr lang="en-US" sz="2000" dirty="0"/>
          </a:p>
          <a:p>
            <a:pPr>
              <a:buNone/>
            </a:pPr>
            <a:r>
              <a:rPr lang="en-US" sz="2200" b="1" dirty="0" smtClean="0"/>
              <a:t>2.MENGGUNAKAN DANA PERUSAHAAN (ALLOCATION OF FUND)</a:t>
            </a:r>
          </a:p>
          <a:p>
            <a:pPr>
              <a:buNone/>
            </a:pPr>
            <a:r>
              <a:rPr lang="en-US" sz="2000" dirty="0" smtClean="0"/>
              <a:t>	        </a:t>
            </a:r>
            <a:r>
              <a:rPr lang="en-US" sz="2000" b="1" dirty="0" smtClean="0"/>
              <a:t>AKTIVITAS UNTUK MENGINVESTASIKAN DANA PADA BERBAGAI AKTIVA DAN</a:t>
            </a:r>
          </a:p>
          <a:p>
            <a:pPr>
              <a:buNone/>
            </a:pPr>
            <a:r>
              <a:rPr lang="en-US" sz="2000" b="1" dirty="0"/>
              <a:t> </a:t>
            </a:r>
            <a:r>
              <a:rPr lang="en-US" sz="2000" b="1" dirty="0" smtClean="0"/>
              <a:t>              DIKELOLA SEEFISIEN MUNGKIN.</a:t>
            </a:r>
          </a:p>
          <a:p>
            <a:pPr>
              <a:buNone/>
            </a:pPr>
            <a:endParaRPr lang="en-US" sz="2000" dirty="0" smtClean="0"/>
          </a:p>
          <a:p>
            <a:pPr>
              <a:buNone/>
            </a:pPr>
            <a:r>
              <a:rPr lang="en-US" sz="2200" b="1" dirty="0" smtClean="0"/>
              <a:t>3.MEMBAGI KEUNTUNGAN</a:t>
            </a:r>
          </a:p>
          <a:p>
            <a:pPr>
              <a:buNone/>
            </a:pPr>
            <a:r>
              <a:rPr lang="en-US" sz="2000" dirty="0"/>
              <a:t>	</a:t>
            </a:r>
            <a:r>
              <a:rPr lang="en-US" sz="2000" dirty="0" smtClean="0"/>
              <a:t>       </a:t>
            </a:r>
            <a:r>
              <a:rPr lang="en-US" sz="2000" b="1" dirty="0" smtClean="0"/>
              <a:t>MENETAPKAN BESARNYA KEUNTUNGAN YANG DIPEROLEH PEMEGANGAN SAHAM DARI </a:t>
            </a:r>
          </a:p>
          <a:p>
            <a:pPr>
              <a:buNone/>
            </a:pPr>
            <a:r>
              <a:rPr lang="en-US" sz="2000" b="1" dirty="0"/>
              <a:t> </a:t>
            </a:r>
            <a:r>
              <a:rPr lang="en-US" sz="2000" b="1" dirty="0" smtClean="0"/>
              <a:t>             LABA PERUSAHAAN.            DEVIDEN</a:t>
            </a:r>
          </a:p>
          <a:p>
            <a:pPr>
              <a:buNone/>
            </a:pPr>
            <a:r>
              <a:rPr lang="en-US" sz="2000" b="1" dirty="0"/>
              <a:t>	</a:t>
            </a:r>
            <a:r>
              <a:rPr lang="en-US" sz="2000" b="1" dirty="0" smtClean="0"/>
              <a:t>       </a:t>
            </a:r>
          </a:p>
          <a:p>
            <a:pPr>
              <a:buNone/>
            </a:pPr>
            <a:r>
              <a:rPr lang="en-US" sz="2000" dirty="0"/>
              <a:t>	</a:t>
            </a:r>
            <a:r>
              <a:rPr lang="en-US" sz="2000" dirty="0" smtClean="0"/>
              <a:t>	</a:t>
            </a:r>
          </a:p>
          <a:p>
            <a:pPr>
              <a:buNone/>
            </a:pPr>
            <a:r>
              <a:rPr lang="en-US" sz="2000" dirty="0"/>
              <a:t>	</a:t>
            </a:r>
            <a:r>
              <a:rPr lang="en-US" sz="2000" dirty="0" smtClean="0"/>
              <a:t>	 </a:t>
            </a:r>
            <a:endParaRPr lang="en-US" sz="2000" dirty="0"/>
          </a:p>
        </p:txBody>
      </p:sp>
      <p:sp>
        <p:nvSpPr>
          <p:cNvPr id="4" name="Right Arrow 3"/>
          <p:cNvSpPr/>
          <p:nvPr/>
        </p:nvSpPr>
        <p:spPr>
          <a:xfrm>
            <a:off x="360333" y="1414454"/>
            <a:ext cx="357190"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360333" y="2700337"/>
            <a:ext cx="357190"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360333" y="3914783"/>
            <a:ext cx="357190"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3003537" y="4129098"/>
            <a:ext cx="357190"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80"/>
            <a:ext cx="9721850" cy="340919"/>
          </a:xfrm>
        </p:spPr>
        <p:txBody>
          <a:bodyPr>
            <a:noAutofit/>
          </a:bodyPr>
          <a:lstStyle/>
          <a:p>
            <a:pPr algn="l"/>
            <a:r>
              <a:rPr lang="en-US" sz="2000" b="1" dirty="0" smtClean="0"/>
              <a:t>YANG TERMASUK AKTIVA TIDAK LANCAR:</a:t>
            </a:r>
            <a:endParaRPr lang="en-US" sz="2000" b="1" dirty="0"/>
          </a:p>
        </p:txBody>
      </p:sp>
      <p:sp>
        <p:nvSpPr>
          <p:cNvPr id="3" name="Content Placeholder 2"/>
          <p:cNvSpPr>
            <a:spLocks noGrp="1"/>
          </p:cNvSpPr>
          <p:nvPr>
            <p:ph idx="1"/>
          </p:nvPr>
        </p:nvSpPr>
        <p:spPr>
          <a:xfrm>
            <a:off x="0" y="557197"/>
            <a:ext cx="9721850" cy="4843478"/>
          </a:xfrm>
        </p:spPr>
        <p:txBody>
          <a:bodyPr>
            <a:normAutofit/>
          </a:bodyPr>
          <a:lstStyle/>
          <a:p>
            <a:pPr>
              <a:buFont typeface="Wingdings" pitchFamily="2" charset="2"/>
              <a:buChar char="v"/>
            </a:pPr>
            <a:r>
              <a:rPr lang="en-US" sz="2000" dirty="0" smtClean="0"/>
              <a:t>INVESTASI JANGKA PANJANG(PENYERTAAN)</a:t>
            </a:r>
          </a:p>
          <a:p>
            <a:pPr>
              <a:buNone/>
            </a:pPr>
            <a:r>
              <a:rPr lang="en-US" sz="2000" dirty="0" smtClean="0"/>
              <a:t>	•SAHAM DARI PERUSAHAN LAIN</a:t>
            </a:r>
          </a:p>
          <a:p>
            <a:pPr>
              <a:buNone/>
            </a:pPr>
            <a:r>
              <a:rPr lang="en-US" sz="2000" dirty="0" smtClean="0"/>
              <a:t>	•OBLIGASI ATAU PINJAMAN KEPADA PERUSAHAN LAIN</a:t>
            </a:r>
          </a:p>
          <a:p>
            <a:pPr>
              <a:buFont typeface="Wingdings" pitchFamily="2" charset="2"/>
              <a:buChar char="v"/>
            </a:pPr>
            <a:r>
              <a:rPr lang="en-US" sz="2000" dirty="0" smtClean="0"/>
              <a:t>AKTIVA TETAP BERWUJUD(TANGIBLE FIXED ASSETS)</a:t>
            </a:r>
          </a:p>
          <a:p>
            <a:pPr>
              <a:buNone/>
            </a:pPr>
            <a:r>
              <a:rPr lang="en-US" sz="2000" dirty="0" smtClean="0"/>
              <a:t>	•TANAH</a:t>
            </a:r>
          </a:p>
          <a:p>
            <a:pPr>
              <a:buNone/>
            </a:pPr>
            <a:r>
              <a:rPr lang="en-US" sz="2000" dirty="0" smtClean="0"/>
              <a:t>	•BANGUNAN</a:t>
            </a:r>
          </a:p>
          <a:p>
            <a:pPr>
              <a:buNone/>
            </a:pPr>
            <a:r>
              <a:rPr lang="en-US" sz="2000" dirty="0" smtClean="0"/>
              <a:t>	•PERALATAN, DLL</a:t>
            </a:r>
          </a:p>
          <a:p>
            <a:pPr>
              <a:buFont typeface="Wingdings" pitchFamily="2" charset="2"/>
              <a:buChar char="v"/>
            </a:pPr>
            <a:r>
              <a:rPr lang="en-US" sz="2000" dirty="0" smtClean="0"/>
              <a:t>AKTIVA TETAP TIDAK BERWUJUD(INTANGIBLE FIXED ASSETS)</a:t>
            </a:r>
          </a:p>
          <a:p>
            <a:pPr>
              <a:buNone/>
            </a:pPr>
            <a:r>
              <a:rPr lang="en-US" sz="2000" dirty="0" smtClean="0"/>
              <a:t>	•HAK CIPTA(COPY RIGHT)</a:t>
            </a:r>
          </a:p>
          <a:p>
            <a:pPr>
              <a:buNone/>
            </a:pPr>
            <a:r>
              <a:rPr lang="en-US" sz="2000" dirty="0" smtClean="0"/>
              <a:t>	•HAK PATENT(PATENT)</a:t>
            </a:r>
          </a:p>
          <a:p>
            <a:pPr>
              <a:buNone/>
            </a:pPr>
            <a:r>
              <a:rPr lang="en-US" sz="2000" dirty="0" smtClean="0"/>
              <a:t>	•MEREK DAGANG(TRADE MARK)</a:t>
            </a:r>
          </a:p>
          <a:p>
            <a:pPr>
              <a:buNone/>
            </a:pPr>
            <a:r>
              <a:rPr lang="en-US" sz="2000" dirty="0" smtClean="0"/>
              <a:t>	•GOODWILL,DLL</a:t>
            </a:r>
            <a:endParaRPr lang="en-US" sz="20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8"/>
            <a:ext cx="9721850" cy="340920"/>
          </a:xfrm>
        </p:spPr>
        <p:txBody>
          <a:bodyPr>
            <a:noAutofit/>
          </a:bodyPr>
          <a:lstStyle/>
          <a:p>
            <a:pPr algn="l">
              <a:buFont typeface="Wingdings" pitchFamily="2" charset="2"/>
              <a:buChar char="v"/>
            </a:pPr>
            <a:r>
              <a:rPr lang="en-US" sz="2000" dirty="0" smtClean="0"/>
              <a:t>    BEBAN YANG DITANGGUHKAN</a:t>
            </a:r>
            <a:endParaRPr lang="en-US" sz="2000" dirty="0"/>
          </a:p>
        </p:txBody>
      </p:sp>
      <p:sp>
        <p:nvSpPr>
          <p:cNvPr id="3" name="Content Placeholder 2"/>
          <p:cNvSpPr>
            <a:spLocks noGrp="1"/>
          </p:cNvSpPr>
          <p:nvPr>
            <p:ph idx="1"/>
          </p:nvPr>
        </p:nvSpPr>
        <p:spPr>
          <a:xfrm>
            <a:off x="0" y="557197"/>
            <a:ext cx="9721850" cy="4843478"/>
          </a:xfrm>
        </p:spPr>
        <p:txBody>
          <a:bodyPr>
            <a:normAutofit/>
          </a:bodyPr>
          <a:lstStyle/>
          <a:p>
            <a:pPr>
              <a:buNone/>
            </a:pPr>
            <a:r>
              <a:rPr lang="en-US" sz="2000" dirty="0" smtClean="0"/>
              <a:t>	• BIAYA PEMASARAN	</a:t>
            </a:r>
          </a:p>
          <a:p>
            <a:pPr>
              <a:buNone/>
            </a:pPr>
            <a:r>
              <a:rPr lang="en-US" sz="2000" dirty="0" smtClean="0"/>
              <a:t>	• BIAYA PEMBUKAAN PERUSAHAAN</a:t>
            </a:r>
          </a:p>
          <a:p>
            <a:pPr>
              <a:buNone/>
            </a:pPr>
            <a:r>
              <a:rPr lang="en-US" sz="2000" dirty="0" smtClean="0"/>
              <a:t>	• DISKONTO OBLIGASI	</a:t>
            </a:r>
          </a:p>
          <a:p>
            <a:pPr>
              <a:buNone/>
            </a:pPr>
            <a:r>
              <a:rPr lang="en-US" sz="2000" dirty="0" smtClean="0"/>
              <a:t>	• BIAYA PENELITIAN</a:t>
            </a:r>
          </a:p>
          <a:p>
            <a:pPr>
              <a:buNone/>
            </a:pPr>
            <a:endParaRPr lang="en-US" sz="2000" dirty="0" smtClean="0"/>
          </a:p>
          <a:p>
            <a:pPr>
              <a:buFont typeface="Wingdings" pitchFamily="2" charset="2"/>
              <a:buChar char="v"/>
            </a:pPr>
            <a:r>
              <a:rPr lang="en-US" sz="2000" dirty="0" smtClean="0"/>
              <a:t>AKTIVA LAIN-LAIN</a:t>
            </a:r>
          </a:p>
          <a:p>
            <a:pPr>
              <a:buNone/>
            </a:pPr>
            <a:r>
              <a:rPr lang="en-US" sz="2000" dirty="0" smtClean="0"/>
              <a:t>	•GEDUNG DALAM PROSES</a:t>
            </a:r>
          </a:p>
          <a:p>
            <a:pPr>
              <a:buNone/>
            </a:pPr>
            <a:r>
              <a:rPr lang="en-US" sz="2000" dirty="0" smtClean="0"/>
              <a:t>	•TANAH DALAM PENYELESAIAN</a:t>
            </a:r>
          </a:p>
          <a:p>
            <a:pPr>
              <a:buNone/>
            </a:pPr>
            <a:r>
              <a:rPr lang="en-US" sz="2000" dirty="0" smtClean="0"/>
              <a:t>	•PIUTANG JANGKA PANJANG</a:t>
            </a:r>
          </a:p>
          <a:p>
            <a:pPr>
              <a:buNone/>
            </a:pPr>
            <a:r>
              <a:rPr lang="en-US" sz="2000" dirty="0" smtClean="0"/>
              <a:t>	</a:t>
            </a:r>
          </a:p>
          <a:p>
            <a:pPr>
              <a:buNone/>
            </a:pPr>
            <a:endParaRPr lang="en-US" sz="20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8"/>
            <a:ext cx="9721850" cy="340920"/>
          </a:xfrm>
        </p:spPr>
        <p:txBody>
          <a:bodyPr>
            <a:noAutofit/>
          </a:bodyPr>
          <a:lstStyle/>
          <a:p>
            <a:pPr algn="l"/>
            <a:r>
              <a:rPr lang="en-US" sz="2400" b="1" dirty="0" smtClean="0"/>
              <a:t>2.HUTANG</a:t>
            </a:r>
            <a:endParaRPr lang="en-US" sz="2400" b="1" dirty="0"/>
          </a:p>
        </p:txBody>
      </p:sp>
      <p:sp>
        <p:nvSpPr>
          <p:cNvPr id="3" name="Content Placeholder 2"/>
          <p:cNvSpPr>
            <a:spLocks noGrp="1"/>
          </p:cNvSpPr>
          <p:nvPr>
            <p:ph idx="1"/>
          </p:nvPr>
        </p:nvSpPr>
        <p:spPr>
          <a:xfrm>
            <a:off x="0" y="557197"/>
            <a:ext cx="9721850" cy="4843478"/>
          </a:xfrm>
        </p:spPr>
        <p:txBody>
          <a:bodyPr>
            <a:normAutofit/>
          </a:bodyPr>
          <a:lstStyle/>
          <a:p>
            <a:pPr>
              <a:buNone/>
            </a:pPr>
            <a:r>
              <a:rPr lang="en-US" sz="2000" dirty="0" smtClean="0"/>
              <a:t>	</a:t>
            </a:r>
            <a:r>
              <a:rPr lang="en-US" sz="2000" b="1" dirty="0" smtClean="0"/>
              <a:t>HUTANG  </a:t>
            </a:r>
            <a:r>
              <a:rPr lang="en-US" sz="2000" dirty="0" smtClean="0"/>
              <a:t>ADALAH SEMUA KEWAJIBAN PERUSAHAAN KEPADA PEMBERI PINJAMAN(KREDITOR).HUTANG MERUPAKAN SUMBER DANA YANG BERASAL DARI LUAR PERUSAHAAN.</a:t>
            </a:r>
          </a:p>
          <a:p>
            <a:pPr>
              <a:buNone/>
            </a:pPr>
            <a:r>
              <a:rPr lang="en-US" sz="2000" dirty="0" smtClean="0"/>
              <a:t>	HUTANG ATAU KEWAJIBAN PERUSAHAAN DAPAT DIBEDAKAN </a:t>
            </a:r>
            <a:r>
              <a:rPr lang="en-US" sz="2000" b="1" dirty="0" smtClean="0"/>
              <a:t>HUTANG LANCAR</a:t>
            </a:r>
            <a:r>
              <a:rPr lang="en-US" sz="2000" dirty="0" smtClean="0"/>
              <a:t>(HUTANG JANGKA PENDEK) DAN </a:t>
            </a:r>
            <a:r>
              <a:rPr lang="en-US" sz="2000" b="1" dirty="0" smtClean="0"/>
              <a:t>HUTANG JANGKA PANJANG. </a:t>
            </a:r>
          </a:p>
          <a:p>
            <a:pPr>
              <a:buFont typeface="Wingdings" pitchFamily="2" charset="2"/>
              <a:buChar char="Ø"/>
            </a:pPr>
            <a:r>
              <a:rPr lang="en-US" sz="2000" b="1" dirty="0" smtClean="0"/>
              <a:t>HUTANG LANCAR, </a:t>
            </a:r>
            <a:r>
              <a:rPr lang="en-US" sz="2000" dirty="0" smtClean="0"/>
              <a:t>YAITU HUTANG YANG PEMBAYARANNYA AKAN DILAKUKAN DALAM SATU TAHUN SETELAH TANGGAL NERACA DENGAN MENGGUNAKAN AKTIVA LANCAR PERUSAHAAN. </a:t>
            </a:r>
          </a:p>
          <a:p>
            <a:pPr>
              <a:buFont typeface="Wingdings" pitchFamily="2" charset="2"/>
              <a:buChar char="Ø"/>
            </a:pPr>
            <a:r>
              <a:rPr lang="en-US" sz="2000" b="1" dirty="0" smtClean="0"/>
              <a:t>YANG TERMASUK HUTANG LANCAR ADALAH:</a:t>
            </a:r>
          </a:p>
          <a:p>
            <a:pPr>
              <a:buNone/>
            </a:pPr>
            <a:r>
              <a:rPr lang="en-US" sz="2000" dirty="0" smtClean="0"/>
              <a:t>	•HUTANG DAGANG	•HUTANG WESEL</a:t>
            </a:r>
          </a:p>
          <a:p>
            <a:pPr>
              <a:buNone/>
            </a:pPr>
            <a:r>
              <a:rPr lang="en-US" sz="2000" dirty="0" smtClean="0"/>
              <a:t>	•HUTANG PAJAK	•BIAYA YANG MASIH HARUS DIBAYAR</a:t>
            </a:r>
          </a:p>
          <a:p>
            <a:pPr>
              <a:buNone/>
            </a:pPr>
            <a:r>
              <a:rPr lang="en-US" sz="2000" dirty="0" smtClean="0"/>
              <a:t>	•HUTANG JANGKA PANJANG YANG SEGERA JATUH TEMPO</a:t>
            </a:r>
          </a:p>
          <a:p>
            <a:pPr>
              <a:buNone/>
            </a:pPr>
            <a:r>
              <a:rPr lang="en-US" sz="2000" dirty="0" smtClean="0"/>
              <a:t>	•PENGHASILAN YANG DITERIMA DI MUKA(DEFERRED REVENUE).</a:t>
            </a:r>
          </a:p>
          <a:p>
            <a:pPr>
              <a:buNone/>
            </a:pPr>
            <a:endParaRPr lang="en-US" sz="2000" b="1"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8"/>
            <a:ext cx="9721850" cy="555233"/>
          </a:xfrm>
        </p:spPr>
        <p:txBody>
          <a:bodyPr>
            <a:noAutofit/>
          </a:bodyPr>
          <a:lstStyle/>
          <a:p>
            <a:pPr algn="l">
              <a:buFont typeface="Wingdings" pitchFamily="2" charset="2"/>
              <a:buChar char="Ø"/>
            </a:pPr>
            <a:r>
              <a:rPr lang="en-US" sz="2000" dirty="0" smtClean="0"/>
              <a:t>    </a:t>
            </a:r>
            <a:r>
              <a:rPr lang="en-US" sz="2000" b="1" dirty="0" smtClean="0"/>
              <a:t>HUTANG JANGKA PANJANG, </a:t>
            </a:r>
            <a:r>
              <a:rPr lang="en-US" sz="2000" dirty="0" smtClean="0"/>
              <a:t>YAITU HUTANG YANG PEMBAYARANNYA AKAN DILAKUKAN </a:t>
            </a:r>
            <a:br>
              <a:rPr lang="en-US" sz="2000" dirty="0" smtClean="0"/>
            </a:br>
            <a:r>
              <a:rPr lang="en-US" sz="2000" dirty="0" smtClean="0"/>
              <a:t>       LEBIH DARI SATU TAHUN SETELAH TANGGAL NERACA.</a:t>
            </a:r>
            <a:endParaRPr lang="en-US" sz="2000" dirty="0"/>
          </a:p>
        </p:txBody>
      </p:sp>
      <p:sp>
        <p:nvSpPr>
          <p:cNvPr id="3" name="Content Placeholder 2"/>
          <p:cNvSpPr>
            <a:spLocks noGrp="1"/>
          </p:cNvSpPr>
          <p:nvPr>
            <p:ph idx="1"/>
          </p:nvPr>
        </p:nvSpPr>
        <p:spPr>
          <a:xfrm>
            <a:off x="0" y="771512"/>
            <a:ext cx="9721850" cy="4629164"/>
          </a:xfrm>
        </p:spPr>
        <p:txBody>
          <a:bodyPr>
            <a:normAutofit/>
          </a:bodyPr>
          <a:lstStyle/>
          <a:p>
            <a:pPr>
              <a:buNone/>
            </a:pPr>
            <a:r>
              <a:rPr lang="en-US" sz="2000" b="1" dirty="0" smtClean="0"/>
              <a:t>YANG TERMASUK HUTANG JANGKA PANJANG:</a:t>
            </a:r>
          </a:p>
          <a:p>
            <a:pPr>
              <a:buNone/>
            </a:pPr>
            <a:r>
              <a:rPr lang="en-US" sz="2000" b="1" dirty="0" smtClean="0"/>
              <a:t>	</a:t>
            </a:r>
            <a:r>
              <a:rPr lang="en-US" sz="2000" dirty="0" smtClean="0"/>
              <a:t>•HUTANG OBLIGASI</a:t>
            </a:r>
          </a:p>
          <a:p>
            <a:pPr>
              <a:buNone/>
            </a:pPr>
            <a:r>
              <a:rPr lang="en-US" sz="2000" dirty="0" smtClean="0"/>
              <a:t>	•HUTANG HIPOTIK</a:t>
            </a:r>
          </a:p>
          <a:p>
            <a:pPr>
              <a:buNone/>
            </a:pPr>
            <a:r>
              <a:rPr lang="en-US" sz="2000" dirty="0" smtClean="0"/>
              <a:t>	•PINJAMAN JANGKA PANJANG LAINNYA.</a:t>
            </a:r>
          </a:p>
          <a:p>
            <a:pPr>
              <a:buNone/>
            </a:pPr>
            <a:endParaRPr lang="en-US" sz="2000" dirty="0" smtClean="0"/>
          </a:p>
          <a:p>
            <a:pPr>
              <a:buNone/>
            </a:pPr>
            <a:r>
              <a:rPr lang="en-US" sz="2000" b="1" dirty="0" smtClean="0"/>
              <a:t>3.MODAL</a:t>
            </a:r>
          </a:p>
          <a:p>
            <a:pPr>
              <a:buNone/>
            </a:pPr>
            <a:r>
              <a:rPr lang="en-US" sz="2000" b="1" dirty="0" smtClean="0"/>
              <a:t>	MODAL </a:t>
            </a:r>
            <a:r>
              <a:rPr lang="en-US" sz="2000" dirty="0" smtClean="0"/>
              <a:t>(EKUITAS PEMILIK) MERUPAKAN BAGIAN ATAU HAK YANG DIMILIKI PERUSAHAAN ATAU KEKAYAAN PERUSAHAAN SETELAH DIKURANGI DENGAN SELURUH HUTANGNYA. YANG TERMASUK DALAM KELOMPOK MODAL ADALAH : </a:t>
            </a:r>
          </a:p>
          <a:p>
            <a:pPr marL="457200" indent="-457200">
              <a:buAutoNum type="alphaUcPeriod"/>
            </a:pPr>
            <a:r>
              <a:rPr lang="en-US" sz="2000" b="1" dirty="0" smtClean="0"/>
              <a:t>MODAL SAHAM </a:t>
            </a:r>
          </a:p>
          <a:p>
            <a:pPr marL="457200" indent="-457200">
              <a:buAutoNum type="alphaUcPeriod"/>
            </a:pPr>
            <a:r>
              <a:rPr lang="en-US" sz="2000" b="1" dirty="0" smtClean="0"/>
              <a:t>AGIO SAHAM </a:t>
            </a:r>
          </a:p>
          <a:p>
            <a:pPr marL="457200" indent="-457200">
              <a:buAutoNum type="alphaUcPeriod"/>
            </a:pPr>
            <a:r>
              <a:rPr lang="en-US" sz="2000" b="1" dirty="0" smtClean="0"/>
              <a:t>LABA DITAHAN </a:t>
            </a:r>
          </a:p>
          <a:p>
            <a:pPr marL="457200" indent="-457200">
              <a:buAutoNum type="alphaUcPeriod"/>
            </a:pPr>
            <a:endParaRPr lang="en-US" sz="2000" b="1"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842948"/>
          </a:xfrm>
        </p:spPr>
        <p:txBody>
          <a:bodyPr>
            <a:normAutofit fontScale="90000"/>
          </a:bodyPr>
          <a:lstStyle/>
          <a:p>
            <a:r>
              <a:rPr lang="en-US" sz="1800" dirty="0" smtClean="0"/>
              <a:t>PT.XYZ</a:t>
            </a:r>
            <a:br>
              <a:rPr lang="en-US" sz="1800" dirty="0" smtClean="0"/>
            </a:br>
            <a:r>
              <a:rPr lang="en-US" sz="1800" dirty="0" smtClean="0"/>
              <a:t>NERACA</a:t>
            </a:r>
            <a:br>
              <a:rPr lang="en-US" sz="1800" dirty="0" smtClean="0"/>
            </a:br>
            <a:r>
              <a:rPr lang="en-US" sz="1800" dirty="0" smtClean="0"/>
              <a:t>PER 31 DESEMBER 2010 </a:t>
            </a:r>
            <a:endParaRPr lang="en-US" sz="1800" dirty="0"/>
          </a:p>
        </p:txBody>
      </p:sp>
      <p:sp>
        <p:nvSpPr>
          <p:cNvPr id="3" name="Text Placeholder 2"/>
          <p:cNvSpPr>
            <a:spLocks noGrp="1"/>
          </p:cNvSpPr>
          <p:nvPr>
            <p:ph type="body" idx="1"/>
          </p:nvPr>
        </p:nvSpPr>
        <p:spPr>
          <a:xfrm>
            <a:off x="0" y="842952"/>
            <a:ext cx="4860925" cy="285751"/>
          </a:xfrm>
        </p:spPr>
        <p:txBody>
          <a:bodyPr>
            <a:normAutofit fontScale="62500" lnSpcReduction="20000"/>
          </a:bodyPr>
          <a:lstStyle/>
          <a:p>
            <a:r>
              <a:rPr lang="en-US" dirty="0" smtClean="0"/>
              <a:t>AKTIVA</a:t>
            </a:r>
            <a:endParaRPr lang="en-US" dirty="0"/>
          </a:p>
        </p:txBody>
      </p:sp>
      <p:sp>
        <p:nvSpPr>
          <p:cNvPr id="4" name="Content Placeholder 3"/>
          <p:cNvSpPr>
            <a:spLocks noGrp="1"/>
          </p:cNvSpPr>
          <p:nvPr>
            <p:ph sz="half" idx="2"/>
          </p:nvPr>
        </p:nvSpPr>
        <p:spPr>
          <a:xfrm>
            <a:off x="0" y="1128703"/>
            <a:ext cx="4860925" cy="4271973"/>
          </a:xfrm>
        </p:spPr>
        <p:txBody>
          <a:bodyPr>
            <a:normAutofit/>
          </a:bodyPr>
          <a:lstStyle/>
          <a:p>
            <a:pPr>
              <a:buNone/>
            </a:pPr>
            <a:r>
              <a:rPr lang="en-US" sz="1400" dirty="0" smtClean="0"/>
              <a:t>AKTIVA LANCAR</a:t>
            </a:r>
          </a:p>
          <a:p>
            <a:pPr>
              <a:buNone/>
            </a:pPr>
            <a:r>
              <a:rPr lang="en-US" sz="1400" dirty="0" smtClean="0"/>
              <a:t>	KAS			          </a:t>
            </a:r>
            <a:r>
              <a:rPr lang="en-US" sz="1400" dirty="0" err="1" smtClean="0"/>
              <a:t>Rp</a:t>
            </a:r>
            <a:r>
              <a:rPr lang="en-US" sz="1400" dirty="0" smtClean="0"/>
              <a:t>  xxx</a:t>
            </a:r>
          </a:p>
          <a:p>
            <a:pPr>
              <a:buNone/>
            </a:pPr>
            <a:r>
              <a:rPr lang="en-US" sz="1400" dirty="0" smtClean="0"/>
              <a:t>	PIUTANG		          </a:t>
            </a:r>
            <a:r>
              <a:rPr lang="en-US" sz="1400" dirty="0" err="1" smtClean="0"/>
              <a:t>Rp</a:t>
            </a:r>
            <a:r>
              <a:rPr lang="en-US" sz="1400" dirty="0" smtClean="0"/>
              <a:t>  xxx</a:t>
            </a:r>
          </a:p>
          <a:p>
            <a:pPr>
              <a:buNone/>
            </a:pPr>
            <a:r>
              <a:rPr lang="en-US" sz="1400" dirty="0" smtClean="0"/>
              <a:t>	PERSEDIAAN		          </a:t>
            </a:r>
            <a:r>
              <a:rPr lang="en-US" sz="1400" u="sng" dirty="0" err="1" smtClean="0"/>
              <a:t>Rp</a:t>
            </a:r>
            <a:r>
              <a:rPr lang="en-US" sz="1400" u="sng" dirty="0" smtClean="0"/>
              <a:t>  xxx +</a:t>
            </a:r>
          </a:p>
          <a:p>
            <a:pPr>
              <a:buNone/>
            </a:pPr>
            <a:r>
              <a:rPr lang="en-US" sz="1400" dirty="0" smtClean="0"/>
              <a:t>JUMLAH AKTIVA LANCAR		    	         </a:t>
            </a:r>
            <a:r>
              <a:rPr lang="en-US" sz="1400" dirty="0" err="1" smtClean="0"/>
              <a:t>Rp</a:t>
            </a:r>
            <a:r>
              <a:rPr lang="en-US" sz="1400" dirty="0" smtClean="0"/>
              <a:t> xxx</a:t>
            </a:r>
          </a:p>
          <a:p>
            <a:pPr>
              <a:buNone/>
            </a:pPr>
            <a:r>
              <a:rPr lang="en-US" sz="1400" dirty="0" smtClean="0"/>
              <a:t>AKTIVA TETAP</a:t>
            </a:r>
          </a:p>
          <a:p>
            <a:pPr>
              <a:buNone/>
            </a:pPr>
            <a:r>
              <a:rPr lang="en-US" sz="1400" dirty="0" smtClean="0"/>
              <a:t>	TANAH			          </a:t>
            </a:r>
            <a:r>
              <a:rPr lang="en-US" sz="1400" dirty="0" err="1" smtClean="0"/>
              <a:t>Rp</a:t>
            </a:r>
            <a:r>
              <a:rPr lang="en-US" sz="1400" dirty="0" smtClean="0"/>
              <a:t> xxx</a:t>
            </a:r>
          </a:p>
          <a:p>
            <a:pPr>
              <a:buNone/>
            </a:pPr>
            <a:r>
              <a:rPr lang="en-US" sz="1400" dirty="0" smtClean="0"/>
              <a:t>	BANGUNAN 	                 </a:t>
            </a:r>
            <a:r>
              <a:rPr lang="en-US" sz="1400" dirty="0" err="1" smtClean="0"/>
              <a:t>Rp</a:t>
            </a:r>
            <a:r>
              <a:rPr lang="en-US" sz="1400" dirty="0" smtClean="0"/>
              <a:t> xxx</a:t>
            </a:r>
          </a:p>
          <a:p>
            <a:pPr>
              <a:buNone/>
            </a:pPr>
            <a:r>
              <a:rPr lang="en-US" sz="1400" dirty="0" smtClean="0"/>
              <a:t>	AK.PENY.BANGUNAN               </a:t>
            </a:r>
            <a:r>
              <a:rPr lang="en-US" sz="1400" u="sng" dirty="0" smtClean="0"/>
              <a:t>(</a:t>
            </a:r>
            <a:r>
              <a:rPr lang="en-US" sz="1400" u="sng" dirty="0" err="1" smtClean="0"/>
              <a:t>Rp</a:t>
            </a:r>
            <a:r>
              <a:rPr lang="en-US" sz="1400" u="sng" dirty="0" smtClean="0"/>
              <a:t> xxx)</a:t>
            </a:r>
          </a:p>
          <a:p>
            <a:pPr>
              <a:buNone/>
            </a:pPr>
            <a:r>
              <a:rPr lang="en-US" sz="1400" dirty="0" smtClean="0"/>
              <a:t>NILAI BANGUNAN		          </a:t>
            </a:r>
            <a:r>
              <a:rPr lang="en-US" sz="1400" u="sng" dirty="0" err="1" smtClean="0"/>
              <a:t>Rp</a:t>
            </a:r>
            <a:r>
              <a:rPr lang="en-US" sz="1400" u="sng" dirty="0" smtClean="0"/>
              <a:t> xxx +</a:t>
            </a:r>
          </a:p>
          <a:p>
            <a:pPr>
              <a:buNone/>
            </a:pPr>
            <a:r>
              <a:rPr lang="en-US" sz="1400" dirty="0" smtClean="0"/>
              <a:t>JUMLAH AKTIVA TETAP BERSIH		        </a:t>
            </a:r>
            <a:r>
              <a:rPr lang="en-US" sz="1400" dirty="0" err="1" smtClean="0"/>
              <a:t>Rp</a:t>
            </a:r>
            <a:r>
              <a:rPr lang="en-US" sz="1400" dirty="0" smtClean="0"/>
              <a:t> xxx</a:t>
            </a:r>
          </a:p>
          <a:p>
            <a:pPr>
              <a:buNone/>
            </a:pPr>
            <a:r>
              <a:rPr lang="en-US" sz="1400" dirty="0" smtClean="0"/>
              <a:t>AKTIVA TIDAK BERWUJUD</a:t>
            </a:r>
          </a:p>
          <a:p>
            <a:pPr>
              <a:buNone/>
            </a:pPr>
            <a:r>
              <a:rPr lang="en-US" sz="1400" dirty="0" smtClean="0"/>
              <a:t>	PATENT			         	        </a:t>
            </a:r>
            <a:r>
              <a:rPr lang="en-US" sz="1400" dirty="0" err="1" smtClean="0"/>
              <a:t>Rp</a:t>
            </a:r>
            <a:r>
              <a:rPr lang="en-US" sz="1400" dirty="0" smtClean="0"/>
              <a:t> xxx</a:t>
            </a:r>
          </a:p>
          <a:p>
            <a:pPr>
              <a:buNone/>
            </a:pPr>
            <a:r>
              <a:rPr lang="en-US" sz="1400" dirty="0" smtClean="0"/>
              <a:t>	GOODWILL		                               </a:t>
            </a:r>
            <a:r>
              <a:rPr lang="en-US" sz="1400" u="sng" dirty="0" err="1" smtClean="0"/>
              <a:t>Rp</a:t>
            </a:r>
            <a:r>
              <a:rPr lang="en-US" sz="1400" u="sng" dirty="0" smtClean="0"/>
              <a:t> xxx +</a:t>
            </a:r>
          </a:p>
          <a:p>
            <a:pPr>
              <a:buNone/>
            </a:pPr>
            <a:r>
              <a:rPr lang="en-US" sz="1400" b="1" dirty="0" smtClean="0"/>
              <a:t>TOTAL AKTIVA			        </a:t>
            </a:r>
            <a:r>
              <a:rPr lang="en-US" sz="1400" b="1" u="sng" dirty="0" err="1" smtClean="0"/>
              <a:t>Rp</a:t>
            </a:r>
            <a:r>
              <a:rPr lang="en-US" sz="1400" b="1" u="sng" dirty="0" smtClean="0"/>
              <a:t> xxx</a:t>
            </a:r>
            <a:endParaRPr lang="en-US" sz="1400" b="1" u="sng" dirty="0"/>
          </a:p>
        </p:txBody>
      </p:sp>
      <p:sp>
        <p:nvSpPr>
          <p:cNvPr id="5" name="Text Placeholder 4"/>
          <p:cNvSpPr>
            <a:spLocks noGrp="1"/>
          </p:cNvSpPr>
          <p:nvPr>
            <p:ph type="body" sz="quarter" idx="3"/>
          </p:nvPr>
        </p:nvSpPr>
        <p:spPr>
          <a:xfrm>
            <a:off x="4860928" y="842952"/>
            <a:ext cx="4860924" cy="285751"/>
          </a:xfrm>
        </p:spPr>
        <p:txBody>
          <a:bodyPr>
            <a:normAutofit fontScale="62500" lnSpcReduction="20000"/>
          </a:bodyPr>
          <a:lstStyle/>
          <a:p>
            <a:r>
              <a:rPr lang="en-US" dirty="0" smtClean="0"/>
              <a:t>PASSIVA</a:t>
            </a:r>
            <a:endParaRPr lang="en-US" dirty="0"/>
          </a:p>
        </p:txBody>
      </p:sp>
      <p:sp>
        <p:nvSpPr>
          <p:cNvPr id="6" name="Content Placeholder 5"/>
          <p:cNvSpPr>
            <a:spLocks noGrp="1"/>
          </p:cNvSpPr>
          <p:nvPr>
            <p:ph sz="quarter" idx="4"/>
          </p:nvPr>
        </p:nvSpPr>
        <p:spPr>
          <a:xfrm>
            <a:off x="4860925" y="1128702"/>
            <a:ext cx="4860925" cy="4271975"/>
          </a:xfrm>
        </p:spPr>
        <p:txBody>
          <a:bodyPr>
            <a:normAutofit/>
          </a:bodyPr>
          <a:lstStyle/>
          <a:p>
            <a:pPr>
              <a:buNone/>
            </a:pPr>
            <a:r>
              <a:rPr lang="en-US" sz="1400" dirty="0" smtClean="0"/>
              <a:t>HUTANG LANCAR</a:t>
            </a:r>
          </a:p>
          <a:p>
            <a:pPr>
              <a:buNone/>
            </a:pPr>
            <a:r>
              <a:rPr lang="en-US" sz="1400" dirty="0" smtClean="0"/>
              <a:t>	HUTANG DAGANG		     </a:t>
            </a:r>
            <a:r>
              <a:rPr lang="en-US" sz="1400" dirty="0" err="1" smtClean="0"/>
              <a:t>Rp</a:t>
            </a:r>
            <a:r>
              <a:rPr lang="en-US" sz="1400" dirty="0" smtClean="0"/>
              <a:t> xxx</a:t>
            </a:r>
          </a:p>
          <a:p>
            <a:pPr>
              <a:buNone/>
            </a:pPr>
            <a:r>
              <a:rPr lang="en-US" sz="1400" dirty="0" smtClean="0"/>
              <a:t>	HUTANG WESEL		     </a:t>
            </a:r>
            <a:r>
              <a:rPr lang="en-US" sz="1400" dirty="0" err="1" smtClean="0"/>
              <a:t>Rp</a:t>
            </a:r>
            <a:r>
              <a:rPr lang="en-US" sz="1400" dirty="0" smtClean="0"/>
              <a:t> xxx</a:t>
            </a:r>
          </a:p>
          <a:p>
            <a:pPr>
              <a:buNone/>
            </a:pPr>
            <a:r>
              <a:rPr lang="en-US" sz="1400" dirty="0" smtClean="0"/>
              <a:t>	HUTANG PAJAK		     </a:t>
            </a:r>
            <a:r>
              <a:rPr lang="en-US" sz="1400" dirty="0" err="1" smtClean="0"/>
              <a:t>Rp</a:t>
            </a:r>
            <a:r>
              <a:rPr lang="en-US" sz="1400" dirty="0" smtClean="0"/>
              <a:t> xxx</a:t>
            </a:r>
          </a:p>
          <a:p>
            <a:pPr>
              <a:buNone/>
            </a:pPr>
            <a:r>
              <a:rPr lang="en-US" sz="1400" dirty="0" smtClean="0"/>
              <a:t>	BIAYA DIBAYAR DI MUKA	     </a:t>
            </a:r>
            <a:r>
              <a:rPr lang="en-US" sz="1400" u="sng" dirty="0" err="1" smtClean="0"/>
              <a:t>Rp</a:t>
            </a:r>
            <a:r>
              <a:rPr lang="en-US" sz="1400" u="sng" dirty="0" smtClean="0"/>
              <a:t> xxx +</a:t>
            </a:r>
          </a:p>
          <a:p>
            <a:pPr>
              <a:buNone/>
            </a:pPr>
            <a:r>
              <a:rPr lang="en-US" sz="1400" dirty="0" smtClean="0"/>
              <a:t>JUMLAH HUTANG LANCAR 		</a:t>
            </a:r>
            <a:r>
              <a:rPr lang="en-US" sz="1400" dirty="0" err="1" smtClean="0"/>
              <a:t>Rp</a:t>
            </a:r>
            <a:r>
              <a:rPr lang="en-US" sz="1400" dirty="0" smtClean="0"/>
              <a:t> xxx</a:t>
            </a:r>
          </a:p>
          <a:p>
            <a:pPr>
              <a:buNone/>
            </a:pPr>
            <a:endParaRPr lang="en-US" sz="1400" dirty="0" smtClean="0"/>
          </a:p>
          <a:p>
            <a:pPr>
              <a:buNone/>
            </a:pPr>
            <a:r>
              <a:rPr lang="en-US" sz="1400" dirty="0" smtClean="0"/>
              <a:t>HUTANG JANGKA PANJANG		</a:t>
            </a:r>
            <a:r>
              <a:rPr lang="en-US" sz="1400" dirty="0" err="1" smtClean="0"/>
              <a:t>Rp</a:t>
            </a:r>
            <a:r>
              <a:rPr lang="en-US" sz="1400" dirty="0" smtClean="0"/>
              <a:t> xxx</a:t>
            </a:r>
          </a:p>
          <a:p>
            <a:pPr>
              <a:buNone/>
            </a:pPr>
            <a:endParaRPr lang="en-US" sz="1400" dirty="0" smtClean="0"/>
          </a:p>
          <a:p>
            <a:pPr>
              <a:buNone/>
            </a:pPr>
            <a:r>
              <a:rPr lang="en-US" sz="1400" dirty="0" smtClean="0"/>
              <a:t>MODAL SENDIRI</a:t>
            </a:r>
          </a:p>
          <a:p>
            <a:pPr>
              <a:buNone/>
            </a:pPr>
            <a:r>
              <a:rPr lang="en-US" sz="1400" dirty="0" smtClean="0"/>
              <a:t>	SAHAM				</a:t>
            </a:r>
            <a:r>
              <a:rPr lang="en-US" sz="1400" dirty="0" err="1" smtClean="0"/>
              <a:t>Rp</a:t>
            </a:r>
            <a:r>
              <a:rPr lang="en-US" sz="1400" dirty="0" smtClean="0"/>
              <a:t> xxx</a:t>
            </a:r>
          </a:p>
          <a:p>
            <a:pPr>
              <a:buNone/>
            </a:pPr>
            <a:r>
              <a:rPr lang="en-US" sz="1400" dirty="0" smtClean="0"/>
              <a:t>	LABA DITAHAN			</a:t>
            </a:r>
            <a:r>
              <a:rPr lang="en-US" sz="1400" dirty="0" err="1" smtClean="0"/>
              <a:t>Rp</a:t>
            </a:r>
            <a:r>
              <a:rPr lang="en-US" sz="1400" dirty="0" smtClean="0"/>
              <a:t> xxx</a:t>
            </a:r>
          </a:p>
          <a:p>
            <a:pPr>
              <a:buNone/>
            </a:pPr>
            <a:endParaRPr lang="en-US" sz="1400" dirty="0" smtClean="0"/>
          </a:p>
          <a:p>
            <a:pPr>
              <a:buNone/>
            </a:pPr>
            <a:endParaRPr lang="en-US" sz="1400" dirty="0" smtClean="0"/>
          </a:p>
          <a:p>
            <a:pPr>
              <a:buNone/>
            </a:pPr>
            <a:r>
              <a:rPr lang="en-US" sz="1400" b="1" dirty="0" smtClean="0"/>
              <a:t>TOTAL PASSIVA			</a:t>
            </a:r>
            <a:r>
              <a:rPr lang="en-US" sz="1400" b="1" u="sng" dirty="0" err="1" smtClean="0"/>
              <a:t>Rp</a:t>
            </a:r>
            <a:r>
              <a:rPr lang="en-US" sz="1400" b="1" u="sng" dirty="0" smtClean="0"/>
              <a:t> xxx </a:t>
            </a:r>
            <a:endParaRPr lang="en-US" sz="1400" b="1" u="sng" dirty="0"/>
          </a:p>
        </p:txBody>
      </p:sp>
      <p:cxnSp>
        <p:nvCxnSpPr>
          <p:cNvPr id="8" name="Straight Connector 7"/>
          <p:cNvCxnSpPr/>
          <p:nvPr/>
        </p:nvCxnSpPr>
        <p:spPr>
          <a:xfrm>
            <a:off x="0" y="842949"/>
            <a:ext cx="972185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2582063" y="3121812"/>
            <a:ext cx="455772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056059" y="5000641"/>
            <a:ext cx="500066"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8575703" y="4700601"/>
            <a:ext cx="571504" cy="15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609040" y="5000641"/>
            <a:ext cx="500066"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9147205" y="4557725"/>
            <a:ext cx="142876" cy="142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t>
            </a:r>
            <a:endParaRPr lang="en-US" dirty="0">
              <a:solidFill>
                <a:schemeClr val="tx1"/>
              </a:solidFill>
            </a:endParaRPr>
          </a:p>
        </p:txBody>
      </p:sp>
      <p:sp>
        <p:nvSpPr>
          <p:cNvPr id="44" name="Rectangle 43"/>
          <p:cNvSpPr/>
          <p:nvPr/>
        </p:nvSpPr>
        <p:spPr>
          <a:xfrm>
            <a:off x="3141" y="200007"/>
            <a:ext cx="1500198"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CONTOH NERACA</a:t>
            </a:r>
            <a:endParaRPr lang="en-US" sz="1400" b="1" dirty="0">
              <a:solidFill>
                <a:schemeClr val="tx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3207" y="2771775"/>
            <a:ext cx="1000132" cy="28575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NERACA</a:t>
            </a:r>
            <a:endParaRPr lang="en-US" b="1" dirty="0">
              <a:solidFill>
                <a:schemeClr val="tx1"/>
              </a:solidFill>
            </a:endParaRPr>
          </a:p>
        </p:txBody>
      </p:sp>
      <p:sp>
        <p:nvSpPr>
          <p:cNvPr id="3" name="Rectangle 2"/>
          <p:cNvSpPr/>
          <p:nvPr/>
        </p:nvSpPr>
        <p:spPr>
          <a:xfrm>
            <a:off x="2217719" y="4486287"/>
            <a:ext cx="928694" cy="28575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MODAL</a:t>
            </a:r>
            <a:endParaRPr lang="en-US" b="1" dirty="0">
              <a:solidFill>
                <a:schemeClr val="tx1"/>
              </a:solidFill>
            </a:endParaRPr>
          </a:p>
        </p:txBody>
      </p:sp>
      <p:sp>
        <p:nvSpPr>
          <p:cNvPr id="4" name="Rectangle 3"/>
          <p:cNvSpPr/>
          <p:nvPr/>
        </p:nvSpPr>
        <p:spPr>
          <a:xfrm>
            <a:off x="2217719" y="2771775"/>
            <a:ext cx="1071570" cy="28575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HUTANG</a:t>
            </a:r>
            <a:endParaRPr lang="en-US" b="1" dirty="0">
              <a:solidFill>
                <a:schemeClr val="tx1"/>
              </a:solidFill>
            </a:endParaRPr>
          </a:p>
        </p:txBody>
      </p:sp>
      <p:sp>
        <p:nvSpPr>
          <p:cNvPr id="5" name="Rectangle 4"/>
          <p:cNvSpPr/>
          <p:nvPr/>
        </p:nvSpPr>
        <p:spPr>
          <a:xfrm>
            <a:off x="2217719" y="771511"/>
            <a:ext cx="928694" cy="28575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AKTIVA</a:t>
            </a:r>
            <a:endParaRPr lang="en-US" b="1" dirty="0">
              <a:solidFill>
                <a:schemeClr val="tx1"/>
              </a:solidFill>
            </a:endParaRPr>
          </a:p>
        </p:txBody>
      </p:sp>
      <p:cxnSp>
        <p:nvCxnSpPr>
          <p:cNvPr id="7" name="Straight Connector 6"/>
          <p:cNvCxnSpPr>
            <a:endCxn id="2" idx="3"/>
          </p:cNvCxnSpPr>
          <p:nvPr/>
        </p:nvCxnSpPr>
        <p:spPr>
          <a:xfrm rot="10800000">
            <a:off x="1503339" y="2914651"/>
            <a:ext cx="428628"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75373" y="2771775"/>
            <a:ext cx="3713982"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931967" y="914387"/>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931967" y="4629163"/>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931967" y="2913063"/>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3147207" y="842949"/>
            <a:ext cx="1285090"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a:off x="3146413" y="914387"/>
            <a:ext cx="642942"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3147209" y="2842419"/>
            <a:ext cx="1285884"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789355" y="2200272"/>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3789355" y="1485891"/>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789355" y="200007"/>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3789355" y="3486155"/>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4075109" y="71440"/>
            <a:ext cx="2286016" cy="34288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AKTIVA(ASSET ) LANCAR</a:t>
            </a:r>
            <a:endParaRPr lang="en-US" sz="1600" b="1" dirty="0">
              <a:solidFill>
                <a:schemeClr val="tx1"/>
              </a:solidFill>
            </a:endParaRPr>
          </a:p>
        </p:txBody>
      </p:sp>
      <p:sp>
        <p:nvSpPr>
          <p:cNvPr id="35" name="Rectangle 34"/>
          <p:cNvSpPr/>
          <p:nvPr/>
        </p:nvSpPr>
        <p:spPr>
          <a:xfrm>
            <a:off x="4075109" y="1343015"/>
            <a:ext cx="2286016" cy="28575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AKTIVA TIDAK LANCAR</a:t>
            </a:r>
            <a:endParaRPr lang="en-US" sz="1600" b="1" dirty="0">
              <a:solidFill>
                <a:schemeClr val="tx1"/>
              </a:solidFill>
            </a:endParaRPr>
          </a:p>
        </p:txBody>
      </p:sp>
      <p:sp>
        <p:nvSpPr>
          <p:cNvPr id="36" name="Rectangle 35"/>
          <p:cNvSpPr/>
          <p:nvPr/>
        </p:nvSpPr>
        <p:spPr>
          <a:xfrm>
            <a:off x="4075109" y="2057395"/>
            <a:ext cx="2286016" cy="28575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HUTANG JK.PENDEK</a:t>
            </a:r>
            <a:endParaRPr lang="en-US" sz="1600" b="1" dirty="0">
              <a:solidFill>
                <a:schemeClr val="tx1"/>
              </a:solidFill>
            </a:endParaRPr>
          </a:p>
        </p:txBody>
      </p:sp>
      <p:sp>
        <p:nvSpPr>
          <p:cNvPr id="37" name="Rectangle 36"/>
          <p:cNvSpPr/>
          <p:nvPr/>
        </p:nvSpPr>
        <p:spPr>
          <a:xfrm>
            <a:off x="4075109" y="3343279"/>
            <a:ext cx="2286016" cy="28575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HUTANG JK.PANJANG</a:t>
            </a:r>
            <a:endParaRPr lang="en-US" sz="1600" b="1" dirty="0">
              <a:solidFill>
                <a:schemeClr val="tx1"/>
              </a:solidFill>
            </a:endParaRPr>
          </a:p>
        </p:txBody>
      </p:sp>
      <p:cxnSp>
        <p:nvCxnSpPr>
          <p:cNvPr id="38" name="Straight Connector 37"/>
          <p:cNvCxnSpPr/>
          <p:nvPr/>
        </p:nvCxnSpPr>
        <p:spPr>
          <a:xfrm rot="10800000">
            <a:off x="3298813" y="2913063"/>
            <a:ext cx="490542" cy="158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6432562" y="57133"/>
            <a:ext cx="3289289" cy="3428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KAS,INV,JK.PENDEK,PIUTANG WESEL,</a:t>
            </a:r>
            <a:endParaRPr lang="en-US" sz="1400" b="1" dirty="0">
              <a:solidFill>
                <a:schemeClr val="tx1"/>
              </a:solidFill>
            </a:endParaRPr>
          </a:p>
        </p:txBody>
      </p:sp>
      <p:sp>
        <p:nvSpPr>
          <p:cNvPr id="41" name="Rectangle 40"/>
          <p:cNvSpPr/>
          <p:nvPr/>
        </p:nvSpPr>
        <p:spPr>
          <a:xfrm>
            <a:off x="4075106" y="2714646"/>
            <a:ext cx="3071835" cy="3428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JTH.TEMPO, PENGH.DIT.DI MUKA.</a:t>
            </a:r>
            <a:endParaRPr lang="en-US" sz="1600" b="1" dirty="0">
              <a:solidFill>
                <a:schemeClr val="tx1"/>
              </a:solidFill>
            </a:endParaRPr>
          </a:p>
        </p:txBody>
      </p:sp>
      <p:sp>
        <p:nvSpPr>
          <p:cNvPr id="42" name="Rectangle 41"/>
          <p:cNvSpPr/>
          <p:nvPr/>
        </p:nvSpPr>
        <p:spPr>
          <a:xfrm>
            <a:off x="4075106" y="485761"/>
            <a:ext cx="5646743" cy="3428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PIUTANG DAGANG,PERSEDIAAN,PENGH.YG.MSH.HRS.DITERIMA,</a:t>
            </a:r>
            <a:endParaRPr lang="en-US" sz="1600" b="1" dirty="0">
              <a:solidFill>
                <a:schemeClr val="tx1"/>
              </a:solidFill>
            </a:endParaRPr>
          </a:p>
        </p:txBody>
      </p:sp>
      <p:sp>
        <p:nvSpPr>
          <p:cNvPr id="43" name="Rectangle 42"/>
          <p:cNvSpPr/>
          <p:nvPr/>
        </p:nvSpPr>
        <p:spPr>
          <a:xfrm>
            <a:off x="4075106" y="842951"/>
            <a:ext cx="2428893" cy="3428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BIAYA DIBAYAR DI MUKA.</a:t>
            </a:r>
            <a:endParaRPr lang="en-US" sz="1600" b="1" dirty="0">
              <a:solidFill>
                <a:schemeClr val="tx1"/>
              </a:solidFill>
            </a:endParaRPr>
          </a:p>
        </p:txBody>
      </p:sp>
      <p:sp>
        <p:nvSpPr>
          <p:cNvPr id="44" name="Rectangle 43"/>
          <p:cNvSpPr/>
          <p:nvPr/>
        </p:nvSpPr>
        <p:spPr>
          <a:xfrm>
            <a:off x="6503999" y="1343016"/>
            <a:ext cx="3217850" cy="285752"/>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INV.JK.PANJANG,AKTIVA TETAP,</a:t>
            </a:r>
            <a:endParaRPr lang="en-US" sz="1600" b="1" dirty="0">
              <a:solidFill>
                <a:schemeClr val="tx1"/>
              </a:solidFill>
            </a:endParaRPr>
          </a:p>
        </p:txBody>
      </p:sp>
      <p:sp>
        <p:nvSpPr>
          <p:cNvPr id="45" name="Rectangle 44"/>
          <p:cNvSpPr/>
          <p:nvPr/>
        </p:nvSpPr>
        <p:spPr>
          <a:xfrm>
            <a:off x="4075106" y="1700206"/>
            <a:ext cx="5646743" cy="285752"/>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chemeClr val="tx1"/>
                </a:solidFill>
              </a:rPr>
              <a:t>AK.TETAP TDK.BERWUJUD,BEBAN YG.DITANGGUHKAN,AK.LAIN-LAIN.</a:t>
            </a:r>
            <a:endParaRPr lang="en-US" sz="1400" b="1" dirty="0">
              <a:solidFill>
                <a:schemeClr val="tx1"/>
              </a:solidFill>
            </a:endParaRPr>
          </a:p>
        </p:txBody>
      </p:sp>
      <p:sp>
        <p:nvSpPr>
          <p:cNvPr id="46" name="Rectangle 45"/>
          <p:cNvSpPr/>
          <p:nvPr/>
        </p:nvSpPr>
        <p:spPr>
          <a:xfrm>
            <a:off x="4075107" y="2414585"/>
            <a:ext cx="5646743" cy="285752"/>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HUT.DG,HUT.PJK,BY.YG.MSH.HRS.DIB, HUT,JK.PJG.YG.SEGERA</a:t>
            </a:r>
            <a:endParaRPr lang="en-US" sz="1600" b="1" dirty="0">
              <a:solidFill>
                <a:schemeClr val="tx1"/>
              </a:solidFill>
            </a:endParaRPr>
          </a:p>
        </p:txBody>
      </p:sp>
      <p:sp>
        <p:nvSpPr>
          <p:cNvPr id="48" name="Rectangle 47"/>
          <p:cNvSpPr/>
          <p:nvPr/>
        </p:nvSpPr>
        <p:spPr>
          <a:xfrm>
            <a:off x="4075108" y="3700469"/>
            <a:ext cx="4643471" cy="285752"/>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HUT.OBLIGASI, HUT.HIPOTIK, HUT.JK.PJG.LAINNYA.</a:t>
            </a:r>
            <a:endParaRPr lang="en-US" sz="1600" b="1" dirty="0">
              <a:solidFill>
                <a:schemeClr val="tx1"/>
              </a:solidFill>
            </a:endParaRPr>
          </a:p>
        </p:txBody>
      </p:sp>
      <p:cxnSp>
        <p:nvCxnSpPr>
          <p:cNvPr id="53" name="Straight Arrow Connector 52"/>
          <p:cNvCxnSpPr/>
          <p:nvPr/>
        </p:nvCxnSpPr>
        <p:spPr>
          <a:xfrm>
            <a:off x="3146414" y="4629163"/>
            <a:ext cx="571504"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3717919" y="4486287"/>
            <a:ext cx="4071966" cy="28575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chemeClr val="tx1"/>
                </a:solidFill>
              </a:rPr>
              <a:t>AGIO SAHAM,LABA DITAHAN,SELISIH KURS</a:t>
            </a:r>
            <a:endParaRPr lang="en-US" sz="1600" b="1" dirty="0">
              <a:solidFill>
                <a:schemeClr val="tx1"/>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721850" cy="414322"/>
          </a:xfrm>
        </p:spPr>
        <p:txBody>
          <a:bodyPr>
            <a:noAutofit/>
          </a:bodyPr>
          <a:lstStyle/>
          <a:p>
            <a:pPr algn="l"/>
            <a:r>
              <a:rPr lang="en-US" sz="2400" dirty="0" smtClean="0"/>
              <a:t>LATIHAN</a:t>
            </a:r>
            <a:endParaRPr lang="en-US" sz="2400" dirty="0"/>
          </a:p>
        </p:txBody>
      </p:sp>
      <p:sp>
        <p:nvSpPr>
          <p:cNvPr id="3" name="Content Placeholder 2"/>
          <p:cNvSpPr>
            <a:spLocks noGrp="1"/>
          </p:cNvSpPr>
          <p:nvPr>
            <p:ph idx="1"/>
          </p:nvPr>
        </p:nvSpPr>
        <p:spPr>
          <a:xfrm>
            <a:off x="0" y="414321"/>
            <a:ext cx="9721850" cy="4986354"/>
          </a:xfrm>
        </p:spPr>
        <p:txBody>
          <a:bodyPr>
            <a:normAutofit lnSpcReduction="10000"/>
          </a:bodyPr>
          <a:lstStyle/>
          <a:p>
            <a:pPr>
              <a:buNone/>
            </a:pPr>
            <a:r>
              <a:rPr lang="en-US" sz="2000" dirty="0" smtClean="0"/>
              <a:t>PT.ABC MEMPUNYAI DATA KEUNGAN PER 31 DESEMBER 2010 SEBAGAI BERIKUT (</a:t>
            </a:r>
            <a:r>
              <a:rPr lang="en-US" sz="2000" dirty="0" err="1" smtClean="0"/>
              <a:t>dalam</a:t>
            </a:r>
            <a:r>
              <a:rPr lang="en-US" sz="2000" dirty="0" smtClean="0"/>
              <a:t> </a:t>
            </a:r>
          </a:p>
          <a:p>
            <a:pPr>
              <a:buNone/>
            </a:pPr>
            <a:r>
              <a:rPr lang="en-US" sz="2000" dirty="0" err="1" smtClean="0"/>
              <a:t>jutaan</a:t>
            </a:r>
            <a:r>
              <a:rPr lang="en-US" sz="2000" dirty="0" smtClean="0"/>
              <a:t> rupiah):</a:t>
            </a:r>
          </a:p>
          <a:p>
            <a:pPr>
              <a:buNone/>
            </a:pPr>
            <a:r>
              <a:rPr lang="en-US" sz="2000" dirty="0" smtClean="0"/>
              <a:t>KAS			</a:t>
            </a:r>
            <a:r>
              <a:rPr lang="en-US" sz="2000" dirty="0" err="1" smtClean="0"/>
              <a:t>Rp</a:t>
            </a:r>
            <a:r>
              <a:rPr lang="en-US" sz="2000" dirty="0" smtClean="0"/>
              <a:t>    105		AKUMULASI PENYUSUTAN PABRIK </a:t>
            </a:r>
            <a:r>
              <a:rPr lang="en-US" sz="2000" dirty="0" err="1" smtClean="0"/>
              <a:t>Rp</a:t>
            </a:r>
            <a:r>
              <a:rPr lang="en-US" sz="2000" dirty="0" smtClean="0"/>
              <a:t>  100</a:t>
            </a:r>
          </a:p>
          <a:p>
            <a:pPr>
              <a:buNone/>
            </a:pPr>
            <a:r>
              <a:rPr lang="en-US" sz="2000" dirty="0" smtClean="0"/>
              <a:t>LABA DITAHAN 		</a:t>
            </a:r>
            <a:r>
              <a:rPr lang="en-US" sz="2000" dirty="0" err="1" smtClean="0"/>
              <a:t>Rp</a:t>
            </a:r>
            <a:r>
              <a:rPr lang="en-US" sz="2000" dirty="0" smtClean="0"/>
              <a:t>    360		HARTA TAK BERWUJUD	               </a:t>
            </a:r>
            <a:r>
              <a:rPr lang="en-US" sz="2000" dirty="0" err="1" smtClean="0"/>
              <a:t>Rp</a:t>
            </a:r>
            <a:r>
              <a:rPr lang="en-US" sz="2000" dirty="0" smtClean="0"/>
              <a:t>  300</a:t>
            </a:r>
          </a:p>
          <a:p>
            <a:pPr>
              <a:buNone/>
            </a:pPr>
            <a:r>
              <a:rPr lang="en-US" sz="2000" dirty="0" smtClean="0"/>
              <a:t>HUTANG DAGANG	</a:t>
            </a:r>
            <a:r>
              <a:rPr lang="en-US" sz="2000" dirty="0" err="1" smtClean="0"/>
              <a:t>Rp</a:t>
            </a:r>
            <a:r>
              <a:rPr lang="en-US" sz="2000" dirty="0" smtClean="0"/>
              <a:t>    495		UPAH &amp; BUNGA AKAN DIBAYAR       </a:t>
            </a:r>
            <a:r>
              <a:rPr lang="en-US" sz="2000" dirty="0" err="1" smtClean="0"/>
              <a:t>Rp</a:t>
            </a:r>
            <a:r>
              <a:rPr lang="en-US" sz="2000" dirty="0" smtClean="0"/>
              <a:t>  105</a:t>
            </a:r>
          </a:p>
          <a:p>
            <a:pPr>
              <a:buNone/>
            </a:pPr>
            <a:r>
              <a:rPr lang="en-US" sz="2000" dirty="0" smtClean="0"/>
              <a:t>AKTIVA LAIN-LAIN	</a:t>
            </a:r>
            <a:r>
              <a:rPr lang="en-US" sz="2000" dirty="0" err="1" smtClean="0"/>
              <a:t>Rp</a:t>
            </a:r>
            <a:r>
              <a:rPr lang="en-US" sz="2000" dirty="0" smtClean="0"/>
              <a:t>      15		HUTANG PAJAK PERSEROAN             </a:t>
            </a:r>
            <a:r>
              <a:rPr lang="en-US" sz="2000" dirty="0" err="1" smtClean="0"/>
              <a:t>Rp</a:t>
            </a:r>
            <a:r>
              <a:rPr lang="en-US" sz="2000" dirty="0" smtClean="0"/>
              <a:t>     45</a:t>
            </a:r>
          </a:p>
          <a:p>
            <a:pPr>
              <a:buNone/>
            </a:pPr>
            <a:r>
              <a:rPr lang="en-US" sz="2000" dirty="0" smtClean="0"/>
              <a:t>PABRIK			Rp1.900		HUTANG LANCAR LAINNYA                </a:t>
            </a:r>
            <a:r>
              <a:rPr lang="en-US" sz="2000" dirty="0" err="1" smtClean="0"/>
              <a:t>Rp</a:t>
            </a:r>
            <a:r>
              <a:rPr lang="en-US" sz="2000" dirty="0" smtClean="0"/>
              <a:t>    45</a:t>
            </a:r>
          </a:p>
          <a:p>
            <a:pPr>
              <a:buNone/>
            </a:pPr>
            <a:r>
              <a:rPr lang="en-US" sz="2000" dirty="0" smtClean="0"/>
              <a:t>OBLIGASI		</a:t>
            </a:r>
            <a:r>
              <a:rPr lang="en-US" sz="2000" dirty="0" err="1" smtClean="0"/>
              <a:t>Rp</a:t>
            </a:r>
            <a:r>
              <a:rPr lang="en-US" sz="2000" dirty="0" smtClean="0"/>
              <a:t>    900</a:t>
            </a:r>
          </a:p>
          <a:p>
            <a:pPr>
              <a:buNone/>
            </a:pPr>
            <a:r>
              <a:rPr lang="en-US" sz="2000" dirty="0" smtClean="0"/>
              <a:t>PERSEKOT BIAYA		</a:t>
            </a:r>
            <a:r>
              <a:rPr lang="en-US" sz="2000" dirty="0" err="1" smtClean="0"/>
              <a:t>Rp</a:t>
            </a:r>
            <a:r>
              <a:rPr lang="en-US" sz="2000" dirty="0" smtClean="0"/>
              <a:t>      30		</a:t>
            </a:r>
            <a:r>
              <a:rPr lang="en-US" sz="2000" b="1" dirty="0" smtClean="0"/>
              <a:t>SUSUNLAH NERACA</a:t>
            </a:r>
          </a:p>
          <a:p>
            <a:pPr>
              <a:buNone/>
            </a:pPr>
            <a:r>
              <a:rPr lang="en-US" sz="2000" dirty="0" smtClean="0"/>
              <a:t>PERBEDAAN KURS	</a:t>
            </a:r>
            <a:r>
              <a:rPr lang="en-US" sz="2000" dirty="0" err="1" smtClean="0"/>
              <a:t>Rp</a:t>
            </a:r>
            <a:r>
              <a:rPr lang="en-US" sz="2000" dirty="0" smtClean="0"/>
              <a:t>    600</a:t>
            </a:r>
          </a:p>
          <a:p>
            <a:pPr>
              <a:buNone/>
            </a:pPr>
            <a:r>
              <a:rPr lang="en-US" sz="2000" dirty="0" smtClean="0"/>
              <a:t>PIUTANG DAGANG	</a:t>
            </a:r>
            <a:r>
              <a:rPr lang="en-US" sz="2000" dirty="0" err="1" smtClean="0"/>
              <a:t>Rp</a:t>
            </a:r>
            <a:r>
              <a:rPr lang="en-US" sz="2000" dirty="0" smtClean="0"/>
              <a:t>    960</a:t>
            </a:r>
          </a:p>
          <a:p>
            <a:pPr>
              <a:buNone/>
            </a:pPr>
            <a:r>
              <a:rPr lang="en-US" sz="2000" dirty="0" smtClean="0"/>
              <a:t>PERSEDIAAN BARANG	</a:t>
            </a:r>
            <a:r>
              <a:rPr lang="en-US" sz="2000" dirty="0" err="1" smtClean="0"/>
              <a:t>Rp</a:t>
            </a:r>
            <a:r>
              <a:rPr lang="en-US" sz="2000" dirty="0" smtClean="0"/>
              <a:t> 1.140</a:t>
            </a:r>
          </a:p>
          <a:p>
            <a:pPr>
              <a:buNone/>
            </a:pPr>
            <a:r>
              <a:rPr lang="en-US" sz="2000" dirty="0" smtClean="0"/>
              <a:t>SAHAM BIASA		</a:t>
            </a:r>
            <a:r>
              <a:rPr lang="en-US" sz="2000" dirty="0" err="1" smtClean="0"/>
              <a:t>Rp</a:t>
            </a:r>
            <a:r>
              <a:rPr lang="en-US" sz="2000" dirty="0" smtClean="0"/>
              <a:t> 1.800</a:t>
            </a:r>
          </a:p>
          <a:p>
            <a:pPr>
              <a:buNone/>
            </a:pP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400" b="1" dirty="0" smtClean="0"/>
              <a:t>2.LAPORAN LABA-RUGI</a:t>
            </a:r>
            <a:endParaRPr lang="en-US" sz="2400" b="1"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000" b="1" dirty="0" smtClean="0"/>
              <a:t>A.PENGERTIAN</a:t>
            </a:r>
          </a:p>
          <a:p>
            <a:pPr>
              <a:buNone/>
            </a:pPr>
            <a:r>
              <a:rPr lang="en-US" sz="2000" dirty="0" smtClean="0"/>
              <a:t>	LAPORAN LABA-RUGI MERUPAKAN LAPORAN YANG MEMPERLIHATKAN PENGHASILAN,DAN PENDAPATAN BERSIH SUATU PERUSAHAAN SELAMA SATU PERIODE WAKTU TERTENTU.LAPORAN INI MENGGAMBARKAN KEMAJUAN PERUSAHAAN. </a:t>
            </a:r>
          </a:p>
          <a:p>
            <a:pPr>
              <a:buNone/>
            </a:pPr>
            <a:endParaRPr lang="en-US" sz="2000" dirty="0" smtClean="0"/>
          </a:p>
          <a:p>
            <a:pPr>
              <a:buNone/>
            </a:pPr>
            <a:r>
              <a:rPr lang="en-US" sz="2000" b="1" dirty="0" smtClean="0"/>
              <a:t>B.BENTUK LAPORAN LABA-RUGI</a:t>
            </a:r>
          </a:p>
          <a:p>
            <a:pPr>
              <a:buNone/>
            </a:pPr>
            <a:r>
              <a:rPr lang="en-US" sz="2000" dirty="0" smtClean="0"/>
              <a:t>	</a:t>
            </a:r>
            <a:r>
              <a:rPr lang="en-US" sz="2000" b="1" dirty="0" smtClean="0"/>
              <a:t>1.BENTUK SINGEL STEP</a:t>
            </a:r>
            <a:r>
              <a:rPr lang="en-US" sz="2000" dirty="0" smtClean="0"/>
              <a:t>, YAITU MENGGABUNGKAN SEMUA PENGHASILAN MENJADI </a:t>
            </a:r>
          </a:p>
          <a:p>
            <a:pPr>
              <a:buNone/>
            </a:pPr>
            <a:r>
              <a:rPr lang="en-US" sz="2000" dirty="0" smtClean="0"/>
              <a:t>         SATU KELOMPOK DAN SEMUA BIAYA DALAM SATU KELOMPOK.</a:t>
            </a:r>
          </a:p>
          <a:p>
            <a:pPr>
              <a:buNone/>
            </a:pPr>
            <a:endParaRPr lang="en-US" sz="2000" dirty="0" smtClean="0"/>
          </a:p>
          <a:p>
            <a:pPr>
              <a:buNone/>
            </a:pPr>
            <a:r>
              <a:rPr lang="en-US" sz="2000" dirty="0" smtClean="0"/>
              <a:t>	</a:t>
            </a:r>
            <a:r>
              <a:rPr lang="en-US" sz="2000" b="1" dirty="0" smtClean="0"/>
              <a:t>2.BENTUK MULTIPLE STEP</a:t>
            </a:r>
            <a:r>
              <a:rPr lang="en-US" sz="2000" dirty="0" smtClean="0"/>
              <a:t>, YAITU DILAKUKAN PENGELOMPOKAN YANG LEBIH TELITI </a:t>
            </a:r>
          </a:p>
          <a:p>
            <a:pPr>
              <a:buNone/>
            </a:pPr>
            <a:r>
              <a:rPr lang="en-US" sz="2000" dirty="0" smtClean="0"/>
              <a:t>         TERHADAP PENGHASILAN DAN BIAYA.</a:t>
            </a:r>
            <a:endParaRPr lang="en-US" sz="20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400" b="1" dirty="0" smtClean="0"/>
              <a:t>C.KOMPONEN LAPORAN LABA-RUGI</a:t>
            </a:r>
            <a:endParaRPr lang="en-US" sz="2400" b="1"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400" dirty="0" smtClean="0"/>
              <a:t>	1.PENGHASILAN DARI USAHA POKOK</a:t>
            </a:r>
          </a:p>
          <a:p>
            <a:pPr>
              <a:buNone/>
            </a:pPr>
            <a:r>
              <a:rPr lang="en-US" sz="2400" dirty="0" smtClean="0"/>
              <a:t>	2.HARGA POKOK PENJUALAN</a:t>
            </a:r>
          </a:p>
          <a:p>
            <a:pPr>
              <a:buNone/>
            </a:pPr>
            <a:r>
              <a:rPr lang="en-US" sz="2400" dirty="0" smtClean="0"/>
              <a:t>	3.LABA KOTOR</a:t>
            </a:r>
          </a:p>
          <a:p>
            <a:pPr>
              <a:buNone/>
            </a:pPr>
            <a:r>
              <a:rPr lang="en-US" sz="2400" dirty="0" smtClean="0"/>
              <a:t>	4.BEBAN OPERASIONAL</a:t>
            </a:r>
          </a:p>
          <a:p>
            <a:pPr>
              <a:buNone/>
            </a:pPr>
            <a:r>
              <a:rPr lang="en-US" sz="2400" dirty="0" smtClean="0"/>
              <a:t>	5.LABA OPERASI</a:t>
            </a:r>
          </a:p>
          <a:p>
            <a:pPr>
              <a:buNone/>
            </a:pPr>
            <a:r>
              <a:rPr lang="en-US" sz="2400" dirty="0" smtClean="0"/>
              <a:t>	6.PENDAPATAN DAN BEBAN LAIN-LAIN</a:t>
            </a:r>
          </a:p>
          <a:p>
            <a:pPr>
              <a:buNone/>
            </a:pPr>
            <a:r>
              <a:rPr lang="en-US" sz="2400" dirty="0" smtClean="0"/>
              <a:t>	7.LABA SEBELUM PAJAK</a:t>
            </a:r>
          </a:p>
          <a:p>
            <a:pPr>
              <a:buNone/>
            </a:pPr>
            <a:r>
              <a:rPr lang="en-US" sz="2400" dirty="0" smtClean="0"/>
              <a:t>	8.PAJAK PENGHASILAN</a:t>
            </a:r>
          </a:p>
          <a:p>
            <a:pPr>
              <a:buNone/>
            </a:pPr>
            <a:r>
              <a:rPr lang="en-US" sz="2400" dirty="0" smtClean="0"/>
              <a:t>	9.LABA BERSIH SETELAH PAJAK</a:t>
            </a:r>
            <a:endParaRPr lang="en-US" sz="24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721850" cy="985825"/>
          </a:xfrm>
        </p:spPr>
        <p:txBody>
          <a:bodyPr>
            <a:noAutofit/>
          </a:bodyPr>
          <a:lstStyle/>
          <a:p>
            <a:r>
              <a:rPr lang="en-US" sz="1600" b="1" dirty="0" smtClean="0"/>
              <a:t>PT.XYZ</a:t>
            </a:r>
            <a:br>
              <a:rPr lang="en-US" sz="1600" b="1" dirty="0" smtClean="0"/>
            </a:br>
            <a:r>
              <a:rPr lang="en-US" sz="1600" b="1" dirty="0" smtClean="0"/>
              <a:t>LAPORAN LABA-RUGI</a:t>
            </a:r>
            <a:br>
              <a:rPr lang="en-US" sz="1600" b="1" dirty="0" smtClean="0"/>
            </a:br>
            <a:r>
              <a:rPr lang="en-US" sz="1600" b="1" dirty="0" smtClean="0"/>
              <a:t>UNTUK TAHUN YANG BERAKHIR 31 DESEMBER 2010</a:t>
            </a:r>
            <a:br>
              <a:rPr lang="en-US" sz="1600" b="1" dirty="0" smtClean="0"/>
            </a:br>
            <a:r>
              <a:rPr lang="en-US" sz="1600" b="1" dirty="0" smtClean="0"/>
              <a:t>(DALAM RIBUAN RUPIAH) </a:t>
            </a:r>
            <a:endParaRPr lang="en-US" sz="1600" b="1" dirty="0"/>
          </a:p>
        </p:txBody>
      </p:sp>
      <p:sp>
        <p:nvSpPr>
          <p:cNvPr id="3" name="Content Placeholder 2"/>
          <p:cNvSpPr>
            <a:spLocks noGrp="1"/>
          </p:cNvSpPr>
          <p:nvPr>
            <p:ph idx="1"/>
          </p:nvPr>
        </p:nvSpPr>
        <p:spPr>
          <a:xfrm>
            <a:off x="0" y="1057263"/>
            <a:ext cx="9721850" cy="4343412"/>
          </a:xfrm>
        </p:spPr>
        <p:txBody>
          <a:bodyPr>
            <a:normAutofit fontScale="77500" lnSpcReduction="20000"/>
          </a:bodyPr>
          <a:lstStyle/>
          <a:p>
            <a:pPr>
              <a:buNone/>
            </a:pPr>
            <a:r>
              <a:rPr lang="en-US" sz="1800" dirty="0" smtClean="0"/>
              <a:t>PENJUALAN                                                                                                      	</a:t>
            </a:r>
            <a:r>
              <a:rPr lang="en-US" sz="1800" dirty="0" err="1" smtClean="0"/>
              <a:t>Rp</a:t>
            </a:r>
            <a:r>
              <a:rPr lang="en-US" sz="1800" dirty="0" smtClean="0"/>
              <a:t> 1.245.300</a:t>
            </a:r>
          </a:p>
          <a:p>
            <a:pPr>
              <a:buNone/>
            </a:pPr>
            <a:r>
              <a:rPr lang="en-US" sz="1800" dirty="0" smtClean="0"/>
              <a:t>BEBAN POKOK PENJUALAN                                                                               	</a:t>
            </a:r>
            <a:r>
              <a:rPr lang="en-US" sz="1800" u="sng" dirty="0" smtClean="0"/>
              <a:t> </a:t>
            </a:r>
            <a:r>
              <a:rPr lang="en-US" sz="1800" u="sng" dirty="0" err="1" smtClean="0"/>
              <a:t>Rp</a:t>
            </a:r>
            <a:r>
              <a:rPr lang="en-US" sz="1800" u="sng" dirty="0" smtClean="0"/>
              <a:t>    809.625 (-)         </a:t>
            </a:r>
          </a:p>
          <a:p>
            <a:pPr>
              <a:buNone/>
            </a:pPr>
            <a:r>
              <a:rPr lang="en-US" sz="1800" dirty="0" smtClean="0"/>
              <a:t>  LABA BRUTO                                                                                                                	</a:t>
            </a:r>
            <a:r>
              <a:rPr lang="en-US" sz="1800" b="1" dirty="0" err="1" smtClean="0"/>
              <a:t>Rp</a:t>
            </a:r>
            <a:r>
              <a:rPr lang="en-US" sz="1800" b="1" dirty="0" smtClean="0"/>
              <a:t>     435.675</a:t>
            </a:r>
          </a:p>
          <a:p>
            <a:pPr>
              <a:buNone/>
            </a:pPr>
            <a:r>
              <a:rPr lang="en-US" sz="1800" b="1" dirty="0" smtClean="0"/>
              <a:t>BEBAN OPERASI :</a:t>
            </a:r>
          </a:p>
          <a:p>
            <a:pPr>
              <a:buNone/>
            </a:pPr>
            <a:r>
              <a:rPr lang="en-US" sz="1800" dirty="0" smtClean="0"/>
              <a:t>BEBAN PENJUALAN                           </a:t>
            </a:r>
            <a:r>
              <a:rPr lang="en-US" sz="1800" dirty="0" err="1" smtClean="0"/>
              <a:t>Rp</a:t>
            </a:r>
            <a:r>
              <a:rPr lang="en-US" sz="1800" dirty="0" smtClean="0"/>
              <a:t> 136.125</a:t>
            </a:r>
          </a:p>
          <a:p>
            <a:pPr>
              <a:buNone/>
            </a:pPr>
            <a:r>
              <a:rPr lang="en-US" sz="1800" dirty="0" smtClean="0"/>
              <a:t>BEBAN UMUM DAN ADM                </a:t>
            </a:r>
            <a:r>
              <a:rPr lang="en-US" sz="1800" dirty="0" err="1" smtClean="0"/>
              <a:t>Rp</a:t>
            </a:r>
            <a:r>
              <a:rPr lang="en-US" sz="1800" dirty="0" smtClean="0"/>
              <a:t> 107.700</a:t>
            </a:r>
          </a:p>
          <a:p>
            <a:pPr>
              <a:buNone/>
            </a:pPr>
            <a:r>
              <a:rPr lang="en-US" sz="1800" dirty="0" smtClean="0"/>
              <a:t>DEPRESIASI                                         </a:t>
            </a:r>
            <a:r>
              <a:rPr lang="en-US" sz="1800" u="sng" dirty="0" err="1" smtClean="0"/>
              <a:t>Rp</a:t>
            </a:r>
            <a:r>
              <a:rPr lang="en-US" sz="1800" u="sng" dirty="0" smtClean="0"/>
              <a:t>   42.300 (+)</a:t>
            </a:r>
          </a:p>
          <a:p>
            <a:pPr>
              <a:buNone/>
            </a:pPr>
            <a:r>
              <a:rPr lang="en-US" sz="1800" b="1" dirty="0" smtClean="0"/>
              <a:t>TOTAL BEBAN OPERASI     </a:t>
            </a:r>
            <a:r>
              <a:rPr lang="en-US" sz="1800" dirty="0" smtClean="0"/>
              <a:t>                                                                         	</a:t>
            </a:r>
            <a:r>
              <a:rPr lang="en-US" sz="1800" u="sng" dirty="0" err="1" smtClean="0"/>
              <a:t>Rp</a:t>
            </a:r>
            <a:r>
              <a:rPr lang="en-US" sz="1800" u="sng" dirty="0" smtClean="0"/>
              <a:t>    286.125 (-)</a:t>
            </a:r>
          </a:p>
          <a:p>
            <a:pPr>
              <a:buNone/>
            </a:pPr>
            <a:r>
              <a:rPr lang="en-US" sz="1800" dirty="0" smtClean="0"/>
              <a:t> LABA OPERASI  </a:t>
            </a:r>
            <a:r>
              <a:rPr lang="en-US" sz="1800" b="1" dirty="0" smtClean="0"/>
              <a:t>(EBIT)                                                                                 </a:t>
            </a:r>
            <a:r>
              <a:rPr lang="en-US" sz="1800" dirty="0" smtClean="0"/>
              <a:t>	</a:t>
            </a:r>
            <a:r>
              <a:rPr lang="en-US" sz="1800" b="1" dirty="0" err="1" smtClean="0"/>
              <a:t>Rp</a:t>
            </a:r>
            <a:r>
              <a:rPr lang="en-US" sz="1800" b="1" dirty="0" smtClean="0"/>
              <a:t>    149.550</a:t>
            </a:r>
          </a:p>
          <a:p>
            <a:pPr>
              <a:buNone/>
            </a:pPr>
            <a:r>
              <a:rPr lang="en-US" sz="1800" dirty="0" smtClean="0"/>
              <a:t>BEBAN BUNGA 					</a:t>
            </a:r>
            <a:r>
              <a:rPr lang="en-US" sz="1800" u="sng" dirty="0" err="1" smtClean="0"/>
              <a:t>Rp</a:t>
            </a:r>
            <a:r>
              <a:rPr lang="en-US" sz="1800" u="sng" dirty="0" smtClean="0"/>
              <a:t>      30.000 (-)</a:t>
            </a:r>
          </a:p>
          <a:p>
            <a:pPr>
              <a:buNone/>
            </a:pPr>
            <a:r>
              <a:rPr lang="en-US" sz="1800" dirty="0" smtClean="0"/>
              <a:t>LABA SEBELUM PAJAK </a:t>
            </a:r>
            <a:r>
              <a:rPr lang="en-US" sz="1800" b="1" dirty="0" smtClean="0"/>
              <a:t>(EBT)                      </a:t>
            </a:r>
            <a:r>
              <a:rPr lang="en-US" sz="1800" dirty="0" smtClean="0"/>
              <a:t>			</a:t>
            </a:r>
            <a:r>
              <a:rPr lang="en-US" sz="1800" dirty="0" err="1" smtClean="0"/>
              <a:t>Rp</a:t>
            </a:r>
            <a:r>
              <a:rPr lang="en-US" sz="1800" dirty="0" smtClean="0"/>
              <a:t>    119.550</a:t>
            </a:r>
          </a:p>
          <a:p>
            <a:pPr>
              <a:buNone/>
            </a:pPr>
            <a:r>
              <a:rPr lang="en-US" sz="1800" dirty="0" smtClean="0"/>
              <a:t>PAJAK                                                                                                                     	 </a:t>
            </a:r>
            <a:r>
              <a:rPr lang="en-US" sz="1800" u="sng" dirty="0" err="1" smtClean="0"/>
              <a:t>Rp</a:t>
            </a:r>
            <a:r>
              <a:rPr lang="en-US" sz="1800" u="sng" dirty="0" smtClean="0"/>
              <a:t>      26.085(-)</a:t>
            </a:r>
          </a:p>
          <a:p>
            <a:pPr>
              <a:buNone/>
            </a:pPr>
            <a:r>
              <a:rPr lang="en-US" sz="1800" dirty="0" smtClean="0"/>
              <a:t>LABA SESUDAH PAJAK </a:t>
            </a:r>
            <a:r>
              <a:rPr lang="en-US" sz="1800" b="1" dirty="0" smtClean="0"/>
              <a:t>(EAT)                                                                             </a:t>
            </a:r>
            <a:r>
              <a:rPr lang="en-US" sz="1800" dirty="0" smtClean="0"/>
              <a:t>	 </a:t>
            </a:r>
            <a:r>
              <a:rPr lang="en-US" sz="1800" b="1" dirty="0" err="1" smtClean="0"/>
              <a:t>Rp</a:t>
            </a:r>
            <a:r>
              <a:rPr lang="en-US" sz="1800" b="1" dirty="0" smtClean="0"/>
              <a:t>     93.465 </a:t>
            </a:r>
          </a:p>
          <a:p>
            <a:pPr>
              <a:buNone/>
            </a:pPr>
            <a:r>
              <a:rPr lang="en-US" sz="1800" dirty="0" smtClean="0"/>
              <a:t>DEVIDEN SAHAM PREFEREN				</a:t>
            </a:r>
            <a:r>
              <a:rPr lang="en-US" sz="1800" u="sng" dirty="0" err="1" smtClean="0"/>
              <a:t>Rp</a:t>
            </a:r>
            <a:r>
              <a:rPr lang="en-US" sz="1800" u="sng" dirty="0" smtClean="0"/>
              <a:t>        5.000 (-)</a:t>
            </a:r>
          </a:p>
          <a:p>
            <a:pPr>
              <a:buNone/>
            </a:pPr>
            <a:r>
              <a:rPr lang="en-US" sz="1800" dirty="0" smtClean="0"/>
              <a:t>LABA BERSIH UNTUK SAHAM BIASA				</a:t>
            </a:r>
            <a:r>
              <a:rPr lang="en-US" sz="1800" b="1" dirty="0" err="1" smtClean="0"/>
              <a:t>Rp</a:t>
            </a:r>
            <a:r>
              <a:rPr lang="en-US" sz="1800" b="1" dirty="0" smtClean="0"/>
              <a:t>      88.465</a:t>
            </a:r>
            <a:r>
              <a:rPr lang="en-US" sz="1800" dirty="0" smtClean="0"/>
              <a:t>	</a:t>
            </a:r>
          </a:p>
          <a:p>
            <a:pPr>
              <a:buNone/>
            </a:pPr>
            <a:r>
              <a:rPr lang="en-US" sz="1800" dirty="0" smtClean="0"/>
              <a:t>DIVIDEN SAHAM BIASA 					</a:t>
            </a:r>
            <a:r>
              <a:rPr lang="en-US" sz="1800" u="sng" dirty="0" err="1" smtClean="0"/>
              <a:t>Rp</a:t>
            </a:r>
            <a:r>
              <a:rPr lang="en-US" sz="1800" u="sng" dirty="0" smtClean="0"/>
              <a:t>.     22.500 (-)</a:t>
            </a:r>
          </a:p>
          <a:p>
            <a:pPr>
              <a:buNone/>
            </a:pPr>
            <a:r>
              <a:rPr lang="en-US" sz="1800" dirty="0" smtClean="0"/>
              <a:t>PERUBAHAN SALDO LABA (TAMBAHAN LABA DITAHAN)		</a:t>
            </a:r>
            <a:r>
              <a:rPr lang="en-US" sz="1800" b="1" u="sng" dirty="0" err="1" smtClean="0"/>
              <a:t>Rp</a:t>
            </a:r>
            <a:r>
              <a:rPr lang="en-US" sz="1800" b="1" u="sng" dirty="0" smtClean="0"/>
              <a:t>.     65.965     </a:t>
            </a:r>
          </a:p>
          <a:p>
            <a:pPr>
              <a:buNone/>
            </a:pPr>
            <a:endParaRPr lang="en-US" sz="1800" dirty="0" smtClean="0"/>
          </a:p>
          <a:p>
            <a:pPr>
              <a:buNone/>
            </a:pPr>
            <a:r>
              <a:rPr lang="en-US" sz="1800" dirty="0" smtClean="0"/>
              <a:t>                                     </a:t>
            </a:r>
            <a:endParaRPr lang="en-US" sz="1800" dirty="0"/>
          </a:p>
        </p:txBody>
      </p:sp>
      <p:cxnSp>
        <p:nvCxnSpPr>
          <p:cNvPr id="5" name="Straight Connector 4"/>
          <p:cNvCxnSpPr/>
          <p:nvPr/>
        </p:nvCxnSpPr>
        <p:spPr>
          <a:xfrm>
            <a:off x="5575305" y="4714889"/>
            <a:ext cx="1000132"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628634"/>
          </a:xfrm>
        </p:spPr>
        <p:txBody>
          <a:bodyPr>
            <a:normAutofit/>
          </a:bodyPr>
          <a:lstStyle/>
          <a:p>
            <a:pPr algn="l"/>
            <a:r>
              <a:rPr lang="en-US" sz="2800" dirty="0" smtClean="0">
                <a:latin typeface="Algerian" pitchFamily="82" charset="0"/>
              </a:rPr>
              <a:t>E.KEPUTUSAN MANAJEMEN KEUANGAN</a:t>
            </a:r>
            <a:endParaRPr lang="en-US" sz="2800" dirty="0">
              <a:latin typeface="Algerian" pitchFamily="82" charset="0"/>
            </a:endParaRPr>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000" b="1" dirty="0" smtClean="0"/>
              <a:t>1.KEPUTUSAN INVESTASI (INVESTMENT DECISION)       </a:t>
            </a:r>
            <a:r>
              <a:rPr lang="en-US" sz="1200" b="1" dirty="0" err="1" smtClean="0"/>
              <a:t>implementasi</a:t>
            </a:r>
            <a:r>
              <a:rPr lang="en-US" sz="1200" b="1" dirty="0" smtClean="0"/>
              <a:t> </a:t>
            </a:r>
            <a:r>
              <a:rPr lang="en-US" sz="1200" b="1" dirty="0" err="1" smtClean="0"/>
              <a:t>dari</a:t>
            </a:r>
            <a:r>
              <a:rPr lang="en-US" sz="1200" b="1" dirty="0" smtClean="0"/>
              <a:t> allocation of funds</a:t>
            </a:r>
            <a:endParaRPr lang="en-US" sz="2000" b="1" dirty="0" smtClean="0"/>
          </a:p>
          <a:p>
            <a:pPr>
              <a:buNone/>
            </a:pPr>
            <a:r>
              <a:rPr lang="en-US" sz="2000" dirty="0"/>
              <a:t> </a:t>
            </a:r>
            <a:r>
              <a:rPr lang="en-US" sz="2000" dirty="0" smtClean="0"/>
              <a:t>        MENYANGKUT MASALAH PEMILIHAN INVESTASI YANG DIINGINKAN DARI SEKELOMPOK</a:t>
            </a:r>
          </a:p>
          <a:p>
            <a:pPr>
              <a:buNone/>
            </a:pPr>
            <a:r>
              <a:rPr lang="en-US" sz="2000" dirty="0"/>
              <a:t> </a:t>
            </a:r>
            <a:r>
              <a:rPr lang="en-US" sz="2000" dirty="0" smtClean="0"/>
              <a:t>        KESEMPATAN YANG ADA, MEMILIH SATU ATAU LEBIH ALTERNATIF YANG DINILAI PALING</a:t>
            </a:r>
          </a:p>
          <a:p>
            <a:pPr>
              <a:buNone/>
            </a:pPr>
            <a:r>
              <a:rPr lang="en-US" sz="2000" dirty="0"/>
              <a:t> </a:t>
            </a:r>
            <a:r>
              <a:rPr lang="en-US" sz="2000" dirty="0" smtClean="0"/>
              <a:t>        MENGUNTUNGKAN.</a:t>
            </a:r>
          </a:p>
          <a:p>
            <a:pPr>
              <a:buNone/>
            </a:pPr>
            <a:r>
              <a:rPr lang="en-US" sz="2000" b="1" dirty="0" smtClean="0"/>
              <a:t>2.KEPUTUSAN PEMBELANJAAN (FINANCING DECISION)        </a:t>
            </a:r>
            <a:r>
              <a:rPr lang="en-US" sz="1200" b="1" dirty="0" err="1" smtClean="0"/>
              <a:t>implementasi</a:t>
            </a:r>
            <a:r>
              <a:rPr lang="en-US" sz="1200" b="1" dirty="0" smtClean="0"/>
              <a:t> </a:t>
            </a:r>
            <a:r>
              <a:rPr lang="en-US" sz="1200" b="1" dirty="0" err="1" smtClean="0"/>
              <a:t>dari</a:t>
            </a:r>
            <a:r>
              <a:rPr lang="en-US" sz="1200" b="1" dirty="0" smtClean="0"/>
              <a:t> </a:t>
            </a:r>
            <a:r>
              <a:rPr lang="en-US" sz="1200" b="1" dirty="0" err="1" smtClean="0"/>
              <a:t>rasing</a:t>
            </a:r>
            <a:r>
              <a:rPr lang="en-US" sz="1200" b="1" dirty="0" smtClean="0"/>
              <a:t> of funds</a:t>
            </a:r>
          </a:p>
          <a:p>
            <a:pPr>
              <a:buNone/>
            </a:pPr>
            <a:r>
              <a:rPr lang="en-US" sz="2000" dirty="0"/>
              <a:t> </a:t>
            </a:r>
            <a:r>
              <a:rPr lang="en-US" sz="2000" dirty="0" smtClean="0"/>
              <a:t>        MENYANGKUT MASALAH PEMILIHAN BERBAGAI BENTUK SUMBER DANA YANG TERSDIA</a:t>
            </a:r>
          </a:p>
          <a:p>
            <a:pPr>
              <a:buNone/>
            </a:pPr>
            <a:r>
              <a:rPr lang="en-US" sz="2000" dirty="0"/>
              <a:t> </a:t>
            </a:r>
            <a:r>
              <a:rPr lang="en-US" sz="2000" dirty="0" smtClean="0"/>
              <a:t>        UNTUK MELAKUKAN INVESTASI, MEMILIH ALTERNATIF PEMBELANJAAN YANG</a:t>
            </a:r>
          </a:p>
          <a:p>
            <a:pPr>
              <a:buNone/>
            </a:pPr>
            <a:r>
              <a:rPr lang="en-US" sz="2000" dirty="0"/>
              <a:t> </a:t>
            </a:r>
            <a:r>
              <a:rPr lang="en-US" sz="2000" dirty="0" smtClean="0"/>
              <a:t>        MENIMBULKAN BIAYA PALING MURAH.</a:t>
            </a:r>
          </a:p>
          <a:p>
            <a:pPr>
              <a:buNone/>
            </a:pPr>
            <a:r>
              <a:rPr lang="en-US" sz="2000" b="1" dirty="0" smtClean="0"/>
              <a:t>3.KEPUTUSAN DEVIDEN (DEVIDENT DECISION)       </a:t>
            </a:r>
          </a:p>
          <a:p>
            <a:pPr>
              <a:buNone/>
            </a:pPr>
            <a:r>
              <a:rPr lang="en-US" sz="2000" dirty="0"/>
              <a:t> </a:t>
            </a:r>
            <a:r>
              <a:rPr lang="en-US" sz="2000" dirty="0" smtClean="0"/>
              <a:t>        MENENTUKAN BESARNYA PERSENTASE DARI LABA YANG AKAN DIBAYARKAN SEBAGAI </a:t>
            </a:r>
          </a:p>
          <a:p>
            <a:pPr>
              <a:buNone/>
            </a:pPr>
            <a:r>
              <a:rPr lang="en-US" sz="2000" dirty="0"/>
              <a:t> </a:t>
            </a:r>
            <a:r>
              <a:rPr lang="en-US" sz="2000" dirty="0" smtClean="0"/>
              <a:t>        DEVIDEN TUNAI KEPADA PARA PEMEGANG SAHAM, STABILITAS PEMBAYARAN</a:t>
            </a:r>
          </a:p>
          <a:p>
            <a:pPr>
              <a:buNone/>
            </a:pPr>
            <a:r>
              <a:rPr lang="en-US" sz="2000" dirty="0"/>
              <a:t> </a:t>
            </a:r>
            <a:r>
              <a:rPr lang="en-US" sz="2000" dirty="0" smtClean="0"/>
              <a:t>        DEVIDEN, PEMBAGIAN SAHAM DEVIDEN DAN PEMBELIAN KEMBALI SAHAM-SAHAM.</a:t>
            </a:r>
            <a:endParaRPr lang="en-US" sz="2000" dirty="0"/>
          </a:p>
        </p:txBody>
      </p:sp>
      <p:sp>
        <p:nvSpPr>
          <p:cNvPr id="4" name="Right Arrow 3"/>
          <p:cNvSpPr/>
          <p:nvPr/>
        </p:nvSpPr>
        <p:spPr>
          <a:xfrm>
            <a:off x="146017" y="1200139"/>
            <a:ext cx="357190"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146017" y="2700337"/>
            <a:ext cx="357190"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146017" y="4129097"/>
            <a:ext cx="357190"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5861057" y="2271711"/>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432431" y="842949"/>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003803" y="3770319"/>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rmAutofit/>
          </a:bodyPr>
          <a:lstStyle/>
          <a:p>
            <a:pPr algn="l"/>
            <a:r>
              <a:rPr lang="en-US" sz="2000" dirty="0" smtClean="0"/>
              <a:t>SEANDAINYA TERDAPAT 20.000 LEMBAR SAHAM BIASA YANG BEREDAR, MAKA</a:t>
            </a:r>
            <a:endParaRPr lang="en-US" sz="2000" dirty="0"/>
          </a:p>
        </p:txBody>
      </p:sp>
      <p:sp>
        <p:nvSpPr>
          <p:cNvPr id="3" name="Content Placeholder 2"/>
          <p:cNvSpPr>
            <a:spLocks noGrp="1"/>
          </p:cNvSpPr>
          <p:nvPr>
            <p:ph idx="1"/>
          </p:nvPr>
        </p:nvSpPr>
        <p:spPr>
          <a:xfrm>
            <a:off x="0" y="628636"/>
            <a:ext cx="9721850" cy="4772040"/>
          </a:xfrm>
        </p:spPr>
        <p:txBody>
          <a:bodyPr>
            <a:normAutofit/>
          </a:bodyPr>
          <a:lstStyle/>
          <a:p>
            <a:pPr>
              <a:buNone/>
            </a:pPr>
            <a:endParaRPr lang="en-US" sz="2000" dirty="0" smtClean="0"/>
          </a:p>
          <a:p>
            <a:pPr>
              <a:buNone/>
            </a:pPr>
            <a:r>
              <a:rPr lang="en-US" sz="2000" dirty="0" smtClean="0"/>
              <a:t>EPS =                                      =                     = 4.423,25/LEMBAR</a:t>
            </a:r>
          </a:p>
          <a:p>
            <a:pPr>
              <a:buNone/>
            </a:pPr>
            <a:endParaRPr lang="en-US" sz="2000" dirty="0" smtClean="0"/>
          </a:p>
          <a:p>
            <a:pPr>
              <a:buNone/>
            </a:pPr>
            <a:endParaRPr lang="en-US" sz="2000" dirty="0" smtClean="0"/>
          </a:p>
          <a:p>
            <a:pPr>
              <a:buNone/>
            </a:pPr>
            <a:r>
              <a:rPr lang="en-US" sz="2000" dirty="0" smtClean="0"/>
              <a:t>DPS =                                                    =                         = 1.125/LEMBAR</a:t>
            </a:r>
          </a:p>
          <a:p>
            <a:pPr>
              <a:buNone/>
            </a:pPr>
            <a:endParaRPr lang="en-US" sz="2000" dirty="0" smtClean="0"/>
          </a:p>
          <a:p>
            <a:pPr>
              <a:buNone/>
            </a:pPr>
            <a:endParaRPr lang="en-US" sz="2000" dirty="0" smtClean="0"/>
          </a:p>
          <a:p>
            <a:pPr>
              <a:buNone/>
            </a:pPr>
            <a:r>
              <a:rPr lang="en-US" sz="2000" dirty="0" smtClean="0"/>
              <a:t>EPS = EARNING PER SHARE ( LABA PER SAHAM)</a:t>
            </a:r>
          </a:p>
          <a:p>
            <a:pPr>
              <a:buNone/>
            </a:pPr>
            <a:endParaRPr lang="en-US" sz="2000" dirty="0" smtClean="0"/>
          </a:p>
          <a:p>
            <a:pPr>
              <a:buNone/>
            </a:pPr>
            <a:r>
              <a:rPr lang="en-US" sz="2000" dirty="0" smtClean="0"/>
              <a:t>DPS = DIVIDEN PER SHARE ( DIVIDEN PER SAHAM)</a:t>
            </a:r>
            <a:endParaRPr lang="en-US" sz="2000" dirty="0"/>
          </a:p>
        </p:txBody>
      </p:sp>
      <p:sp>
        <p:nvSpPr>
          <p:cNvPr id="1026" name="Rectangle 2"/>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2" name="Rectangle 8"/>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8" name="Rectangle 14"/>
          <p:cNvSpPr>
            <a:spLocks noChangeArrowheads="1"/>
          </p:cNvSpPr>
          <p:nvPr/>
        </p:nvSpPr>
        <p:spPr bwMode="auto">
          <a:xfrm>
            <a:off x="-1" y="0"/>
            <a:ext cx="646083"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9" name="Rectangle 15"/>
          <p:cNvSpPr>
            <a:spLocks noChangeArrowheads="1"/>
          </p:cNvSpPr>
          <p:nvPr/>
        </p:nvSpPr>
        <p:spPr bwMode="auto">
          <a:xfrm>
            <a:off x="0" y="695325"/>
            <a:ext cx="216726"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1" name="Rectangle 17"/>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43" name="Rectangle 19"/>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2" name="Picture 18"/>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17523" y="1028692"/>
            <a:ext cx="1962150" cy="314325"/>
          </a:xfrm>
          <a:prstGeom prst="rect">
            <a:avLst/>
          </a:prstGeom>
          <a:noFill/>
        </p:spPr>
      </p:pic>
      <p:sp>
        <p:nvSpPr>
          <p:cNvPr id="1045" name="Rectangle 21"/>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 name="Picture 2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74976" y="1057265"/>
            <a:ext cx="1104902" cy="314325"/>
          </a:xfrm>
          <a:prstGeom prst="rect">
            <a:avLst/>
          </a:prstGeom>
          <a:noFill/>
        </p:spPr>
      </p:pic>
      <p:sp>
        <p:nvSpPr>
          <p:cNvPr id="1047" name="Rectangle 23"/>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6" name="Picture 2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17523" y="2100261"/>
            <a:ext cx="2857500" cy="457200"/>
          </a:xfrm>
          <a:prstGeom prst="rect">
            <a:avLst/>
          </a:prstGeom>
          <a:noFill/>
        </p:spPr>
      </p:pic>
      <p:sp>
        <p:nvSpPr>
          <p:cNvPr id="1049" name="Rectangle 25"/>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8" name="Picture 2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932231" y="2090738"/>
            <a:ext cx="1214446" cy="466725"/>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8"/>
            <a:ext cx="9721850" cy="340920"/>
          </a:xfrm>
        </p:spPr>
        <p:txBody>
          <a:bodyPr>
            <a:noAutofit/>
          </a:bodyPr>
          <a:lstStyle/>
          <a:p>
            <a:pPr algn="l"/>
            <a:r>
              <a:rPr lang="en-US" sz="2400" b="1" dirty="0" smtClean="0"/>
              <a:t>LATIHAN</a:t>
            </a:r>
            <a:endParaRPr lang="en-US" sz="2400" b="1" dirty="0"/>
          </a:p>
        </p:txBody>
      </p:sp>
      <p:sp>
        <p:nvSpPr>
          <p:cNvPr id="3" name="Content Placeholder 2"/>
          <p:cNvSpPr>
            <a:spLocks noGrp="1"/>
          </p:cNvSpPr>
          <p:nvPr>
            <p:ph idx="1"/>
          </p:nvPr>
        </p:nvSpPr>
        <p:spPr>
          <a:xfrm>
            <a:off x="0" y="557197"/>
            <a:ext cx="9721850" cy="4843478"/>
          </a:xfrm>
        </p:spPr>
        <p:txBody>
          <a:bodyPr>
            <a:normAutofit/>
          </a:bodyPr>
          <a:lstStyle/>
          <a:p>
            <a:pPr>
              <a:buNone/>
            </a:pPr>
            <a:r>
              <a:rPr lang="en-US" sz="2000" dirty="0" smtClean="0"/>
              <a:t>PT.INDIRA SARI MEMPUNYAI DATA UNTUK PENYUSUNAN LAPORAN LABA-RUGI TAHUN YANG</a:t>
            </a:r>
          </a:p>
          <a:p>
            <a:pPr>
              <a:buNone/>
            </a:pPr>
            <a:r>
              <a:rPr lang="en-US" sz="2000" dirty="0" smtClean="0"/>
              <a:t>BERAKHIR 31 DESEMBER 2011 (DALAM RIBUAN RUPIAH) SBB:</a:t>
            </a:r>
          </a:p>
          <a:p>
            <a:pPr>
              <a:buNone/>
            </a:pPr>
            <a:r>
              <a:rPr lang="en-US" sz="2000" dirty="0" smtClean="0"/>
              <a:t>PENJUALAN			</a:t>
            </a:r>
            <a:r>
              <a:rPr lang="en-US" sz="2000" dirty="0" err="1" smtClean="0"/>
              <a:t>Rp</a:t>
            </a:r>
            <a:r>
              <a:rPr lang="en-US" sz="2000" dirty="0" smtClean="0"/>
              <a:t> 3.000.000</a:t>
            </a:r>
          </a:p>
          <a:p>
            <a:pPr>
              <a:buNone/>
            </a:pPr>
            <a:r>
              <a:rPr lang="en-US" sz="2000" dirty="0" smtClean="0"/>
              <a:t>DIVIDEN SAHAM BIASA		</a:t>
            </a:r>
            <a:r>
              <a:rPr lang="en-US" sz="2000" dirty="0" err="1" smtClean="0"/>
              <a:t>Rp</a:t>
            </a:r>
            <a:r>
              <a:rPr lang="en-US" sz="2000" dirty="0" smtClean="0"/>
              <a:t>       57.500</a:t>
            </a:r>
          </a:p>
          <a:p>
            <a:pPr>
              <a:buNone/>
            </a:pPr>
            <a:r>
              <a:rPr lang="en-US" sz="2000" dirty="0" smtClean="0"/>
              <a:t>DIVIDEN SAHAM PREFEREN	</a:t>
            </a:r>
            <a:r>
              <a:rPr lang="en-US" sz="2000" dirty="0" err="1" smtClean="0"/>
              <a:t>Rp</a:t>
            </a:r>
            <a:r>
              <a:rPr lang="en-US" sz="2000" dirty="0" smtClean="0"/>
              <a:t>         4.000</a:t>
            </a:r>
          </a:p>
          <a:p>
            <a:pPr>
              <a:buNone/>
            </a:pPr>
            <a:r>
              <a:rPr lang="en-US" sz="2000" dirty="0" smtClean="0"/>
              <a:t>BUNGA				</a:t>
            </a:r>
            <a:r>
              <a:rPr lang="en-US" sz="2000" dirty="0" err="1" smtClean="0"/>
              <a:t>Rp</a:t>
            </a:r>
            <a:r>
              <a:rPr lang="en-US" sz="2000" dirty="0" smtClean="0"/>
              <a:t>       88.000</a:t>
            </a:r>
          </a:p>
          <a:p>
            <a:pPr>
              <a:buNone/>
            </a:pPr>
            <a:r>
              <a:rPr lang="en-US" sz="2000" dirty="0" smtClean="0"/>
              <a:t>BIAYA KECUALI PENYUSUTAN	</a:t>
            </a:r>
            <a:r>
              <a:rPr lang="en-US" sz="2000" dirty="0" err="1" smtClean="0"/>
              <a:t>Rp</a:t>
            </a:r>
            <a:r>
              <a:rPr lang="en-US" sz="2000" dirty="0" smtClean="0"/>
              <a:t> 2.616.200</a:t>
            </a:r>
          </a:p>
          <a:p>
            <a:pPr>
              <a:buNone/>
            </a:pPr>
            <a:r>
              <a:rPr lang="en-US" sz="2000" dirty="0" smtClean="0"/>
              <a:t>PENYUSUTAN			</a:t>
            </a:r>
            <a:r>
              <a:rPr lang="en-US" sz="2000" dirty="0" err="1" smtClean="0"/>
              <a:t>Rp</a:t>
            </a:r>
            <a:r>
              <a:rPr lang="en-US" sz="2000" dirty="0" smtClean="0"/>
              <a:t>     100.000</a:t>
            </a:r>
          </a:p>
          <a:p>
            <a:pPr>
              <a:buNone/>
            </a:pPr>
            <a:r>
              <a:rPr lang="en-US" sz="2000" dirty="0" smtClean="0"/>
              <a:t>PAJAK 40% DARI LABA SEBELUM PAJAK.</a:t>
            </a:r>
          </a:p>
          <a:p>
            <a:pPr>
              <a:buNone/>
            </a:pPr>
            <a:r>
              <a:rPr lang="en-US" sz="2000" dirty="0" smtClean="0"/>
              <a:t>SUSUNLAH LAPORAN LABA-RUGI.</a:t>
            </a:r>
          </a:p>
          <a:p>
            <a:pPr>
              <a:buNone/>
            </a:pPr>
            <a:r>
              <a:rPr lang="en-US" sz="2000" dirty="0" smtClean="0"/>
              <a:t>HITUNG </a:t>
            </a:r>
            <a:r>
              <a:rPr lang="en-US" sz="2000" b="1" dirty="0" smtClean="0"/>
              <a:t>EPS </a:t>
            </a:r>
            <a:r>
              <a:rPr lang="en-US" sz="2000" dirty="0" smtClean="0"/>
              <a:t>DAN </a:t>
            </a:r>
            <a:r>
              <a:rPr lang="en-US" sz="2000" b="1" dirty="0" smtClean="0"/>
              <a:t>DPS </a:t>
            </a:r>
            <a:r>
              <a:rPr lang="en-US" sz="2000" dirty="0" smtClean="0"/>
              <a:t>JIKA SAHAM BIASA  YANG BEREDAR SEBANYAK 50.000 LEMBAR. </a:t>
            </a:r>
            <a:endParaRPr lang="en-US" sz="2000"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7"/>
            <a:ext cx="9721850" cy="412357"/>
          </a:xfrm>
        </p:spPr>
        <p:txBody>
          <a:bodyPr>
            <a:noAutofit/>
          </a:bodyPr>
          <a:lstStyle/>
          <a:p>
            <a:pPr algn="l"/>
            <a:r>
              <a:rPr lang="en-US" sz="2800" smtClean="0"/>
              <a:t>3.LAPORAN </a:t>
            </a:r>
            <a:r>
              <a:rPr lang="en-US" sz="2800" dirty="0" smtClean="0"/>
              <a:t>LABA DITAHAN</a:t>
            </a:r>
            <a:endParaRPr lang="en-US" sz="2800"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800" dirty="0" smtClean="0"/>
              <a:t>SALDO LABA DITAHAN PER 31 DESEMBER 2009 	</a:t>
            </a:r>
            <a:r>
              <a:rPr lang="en-US" sz="2800" dirty="0" err="1" smtClean="0"/>
              <a:t>Rp</a:t>
            </a:r>
            <a:r>
              <a:rPr lang="en-US" sz="2800" dirty="0" smtClean="0"/>
              <a:t>  45.000	</a:t>
            </a:r>
          </a:p>
          <a:p>
            <a:pPr>
              <a:buNone/>
            </a:pPr>
            <a:r>
              <a:rPr lang="en-US" sz="2800" dirty="0" smtClean="0"/>
              <a:t>	TAMBAH: LABA BERSIH 2010 				</a:t>
            </a:r>
            <a:r>
              <a:rPr lang="en-US" sz="2800" dirty="0" err="1" smtClean="0"/>
              <a:t>Rp</a:t>
            </a:r>
            <a:r>
              <a:rPr lang="en-US" sz="2800" dirty="0" smtClean="0"/>
              <a:t>  88.465</a:t>
            </a:r>
          </a:p>
          <a:p>
            <a:pPr>
              <a:buNone/>
            </a:pPr>
            <a:r>
              <a:rPr lang="en-US" sz="2800" dirty="0" smtClean="0"/>
              <a:t>	KURANG : DEVIDEN UNTUK SAHAM BIASA          </a:t>
            </a:r>
            <a:r>
              <a:rPr lang="en-US" sz="2800" u="sng" dirty="0" smtClean="0"/>
              <a:t>(RP  22.500)</a:t>
            </a:r>
          </a:p>
          <a:p>
            <a:pPr>
              <a:buNone/>
            </a:pPr>
            <a:r>
              <a:rPr lang="en-US" sz="2800" dirty="0" smtClean="0"/>
              <a:t>SALDO LABA DITAHAN PER 31 DESEMBER 2010	</a:t>
            </a:r>
            <a:r>
              <a:rPr lang="en-US" sz="2800" dirty="0" err="1" smtClean="0"/>
              <a:t>Rp</a:t>
            </a:r>
            <a:r>
              <a:rPr lang="en-US" sz="2800" dirty="0" smtClean="0"/>
              <a:t> 110.965</a:t>
            </a:r>
            <a:endParaRPr lang="en-US" sz="28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2"/>
            <a:ext cx="9721850"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4.RASIO-RASIO LAPORAN KEUANGAN</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A.RASIO LIKUIDITAS</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ISTILAH   LIKUIDITAS   BERASAL   DARI KATA LIKUID YANG   BERARTI   CAIR,    SUATU         PERUSAHAAN DIKATAKAN  LIKUID   APABILA    PERUSAHAAN  ITU SANGGAP MEMBAYAR HUTANG JANGKA  PENDEK-</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NYA TEPAT PADA WAKTUNYA.DENGAN KATA LAIN LIKUIDITAS    ADALAH     RASIO    YANG  DIANGGAP BEGITU PENTING, MAKA SERING PULA DIKATAKAN BAHWA    LIKUIDITAS     MEMBERIKAN           KESAN PERTAMA    TENTANG    BAIK    BURUKNYA   SUATU PERUSAHAAN.</a:t>
            </a:r>
          </a:p>
          <a:p>
            <a:pPr marL="0" marR="0" lvl="0" indent="0" algn="l" defTabSz="914400" rtl="0" eaLnBrk="0" fontAlgn="base" latinLnBrk="0" hangingPunct="0">
              <a:lnSpc>
                <a:spcPct val="100000"/>
              </a:lnSpc>
              <a:spcBef>
                <a:spcPct val="0"/>
              </a:spcBef>
              <a:spcAft>
                <a:spcPct val="0"/>
              </a:spcAft>
              <a:buClrTx/>
              <a:buSzTx/>
              <a:buFontTx/>
              <a:buNone/>
              <a:tabLst/>
            </a:pPr>
            <a:endParaRPr lang="en-US" sz="2200" b="1" dirty="0" smtClean="0">
              <a:latin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200" b="1" dirty="0" smtClean="0">
              <a:latin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200" b="1" dirty="0" smtClean="0">
              <a:latin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0" name="Rectangle 6"/>
          <p:cNvSpPr>
            <a:spLocks noChangeArrowheads="1"/>
          </p:cNvSpPr>
          <p:nvPr/>
        </p:nvSpPr>
        <p:spPr bwMode="auto">
          <a:xfrm>
            <a:off x="0" y="-1"/>
            <a:ext cx="972185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RATIO LIKUIDITAS TERDIRI DARI:</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1.CURRENT RATIO (RASIO LANCAR)</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CURRENT     RATIO   MERUPAKAN UKURAN YANG PALING UMUM DIGUNAKAN UNTUK MENGETAHUI KEMAMPUAN </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PERUSAHAAN  MEMENUHI   KEWAJIBAN JANGKA PENDEKNYA.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3192" name="Rectangle 8"/>
          <p:cNvSpPr>
            <a:spLocks noChangeArrowheads="1"/>
          </p:cNvSpPr>
          <p:nvPr/>
        </p:nvSpPr>
        <p:spPr bwMode="auto">
          <a:xfrm>
            <a:off x="0" y="0"/>
            <a:ext cx="2537874" cy="267765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CURRENT RATIO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3191"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03488" y="2090737"/>
            <a:ext cx="2143125" cy="609600"/>
          </a:xfrm>
          <a:prstGeom prst="rect">
            <a:avLst/>
          </a:prstGeom>
          <a:noFill/>
        </p:spPr>
      </p:pic>
      <p:sp>
        <p:nvSpPr>
          <p:cNvPr id="93193" name="Rectangle 9"/>
          <p:cNvSpPr>
            <a:spLocks noChangeArrowheads="1"/>
          </p:cNvSpPr>
          <p:nvPr/>
        </p:nvSpPr>
        <p:spPr bwMode="auto">
          <a:xfrm>
            <a:off x="0" y="1066800"/>
            <a:ext cx="335348"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r>
              <a:rPr kumimoji="0" lang="en-US" sz="2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194" name="Rectangle 10"/>
          <p:cNvSpPr>
            <a:spLocks noChangeArrowheads="1"/>
          </p:cNvSpPr>
          <p:nvPr/>
        </p:nvSpPr>
        <p:spPr bwMode="auto">
          <a:xfrm>
            <a:off x="0" y="0"/>
            <a:ext cx="4477508" cy="41549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AKTIVA LANCAR 	</a:t>
            </a:r>
            <a:r>
              <a:rPr kumimoji="0" lang="en-US" sz="22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1.000.000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HUTANG LANCAR	</a:t>
            </a:r>
            <a:r>
              <a:rPr kumimoji="0" lang="en-US" sz="22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310.000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3196" name="Rectangle 12"/>
          <p:cNvSpPr>
            <a:spLocks noChangeArrowheads="1"/>
          </p:cNvSpPr>
          <p:nvPr/>
        </p:nvSpPr>
        <p:spPr bwMode="auto">
          <a:xfrm>
            <a:off x="0" y="0"/>
            <a:ext cx="7018268" cy="41549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CURRENT RATIO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3195" name="Picture 1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32624" y="3590937"/>
            <a:ext cx="1171575" cy="609600"/>
          </a:xfrm>
          <a:prstGeom prst="rect">
            <a:avLst/>
          </a:prstGeom>
          <a:noFill/>
        </p:spPr>
      </p:pic>
      <p:sp>
        <p:nvSpPr>
          <p:cNvPr id="93197" name="Rectangle 13"/>
          <p:cNvSpPr>
            <a:spLocks noChangeArrowheads="1"/>
          </p:cNvSpPr>
          <p:nvPr/>
        </p:nvSpPr>
        <p:spPr bwMode="auto">
          <a:xfrm>
            <a:off x="0" y="1066800"/>
            <a:ext cx="9714519" cy="37856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2800" b="1" dirty="0" smtClean="0">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2800" b="1" dirty="0" smtClean="0">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2800" b="1" dirty="0" smtClean="0">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3,2 KALI</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RATA-RATA INDUSTRI= 2,8 KALI</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
          <p:cNvSpPr>
            <a:spLocks noChangeArrowheads="1"/>
          </p:cNvSpPr>
          <p:nvPr/>
        </p:nvSpPr>
        <p:spPr bwMode="auto">
          <a:xfrm>
            <a:off x="1" y="0"/>
            <a:ext cx="9721850" cy="21544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ARTINYA     PT.X MEMPUNYAI     </a:t>
            </a:r>
            <a:r>
              <a:rPr kumimoji="0" lang="en-US" sz="22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3,2    AKTIVA LANCAR UNTUK SETIAP </a:t>
            </a:r>
            <a:r>
              <a:rPr kumimoji="0" lang="en-US" sz="22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 KEWAJIBAN LANCAR DAN PT.X LEBIH LIKUID DARI PERUSAHAAN   INDUSTRI YANG SEJENIS.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2.QUICK RATIO ATAU ACID TEST RATIO (RASIO CAIR)</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RASIO INI UNTUK MENGUKUR KEMAMPUAN PERUSAHAN  UNTUK    MEMBAYAR    HUTANG LANCARNYA.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4211" name="Rectangle 3"/>
          <p:cNvSpPr>
            <a:spLocks noChangeArrowheads="1"/>
          </p:cNvSpPr>
          <p:nvPr/>
        </p:nvSpPr>
        <p:spPr bwMode="auto">
          <a:xfrm>
            <a:off x="3" y="0"/>
            <a:ext cx="2148345" cy="267765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QUICK RATIO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4210"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36781" y="2200271"/>
            <a:ext cx="3581400" cy="571500"/>
          </a:xfrm>
          <a:prstGeom prst="rect">
            <a:avLst/>
          </a:prstGeom>
          <a:noFill/>
        </p:spPr>
      </p:pic>
      <p:sp>
        <p:nvSpPr>
          <p:cNvPr id="94212" name="Rectangle 4"/>
          <p:cNvSpPr>
            <a:spLocks noChangeArrowheads="1"/>
          </p:cNvSpPr>
          <p:nvPr/>
        </p:nvSpPr>
        <p:spPr bwMode="auto">
          <a:xfrm>
            <a:off x="0" y="1028702"/>
            <a:ext cx="25359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4213" name="Rectangle 5"/>
          <p:cNvSpPr>
            <a:spLocks noChangeArrowheads="1"/>
          </p:cNvSpPr>
          <p:nvPr/>
        </p:nvSpPr>
        <p:spPr bwMode="auto">
          <a:xfrm>
            <a:off x="0" y="2"/>
            <a:ext cx="4515980" cy="477053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AKTIVA LANCAR 	</a:t>
            </a:r>
            <a:r>
              <a:rPr kumimoji="0" lang="en-US" sz="22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1.000.000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PERSEDIAAN		</a:t>
            </a:r>
            <a:r>
              <a:rPr kumimoji="0" lang="en-US" sz="22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200.000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HUTANG LANCAR	</a:t>
            </a:r>
            <a:r>
              <a:rPr kumimoji="0" lang="en-US" sz="22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310.000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74845" y="342885"/>
            <a:ext cx="2028825" cy="523875"/>
          </a:xfrm>
          <a:prstGeom prst="rect">
            <a:avLst/>
          </a:prstGeom>
          <a:noFill/>
        </p:spPr>
      </p:pic>
      <p:sp>
        <p:nvSpPr>
          <p:cNvPr id="95235" name="Rectangle 3"/>
          <p:cNvSpPr>
            <a:spLocks noChangeArrowheads="1"/>
          </p:cNvSpPr>
          <p:nvPr/>
        </p:nvSpPr>
        <p:spPr bwMode="auto">
          <a:xfrm>
            <a:off x="3145" y="2"/>
            <a:ext cx="2148345"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QUICK RATIO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237" name="Rectangle 5"/>
          <p:cNvSpPr>
            <a:spLocks noChangeArrowheads="1"/>
          </p:cNvSpPr>
          <p:nvPr/>
        </p:nvSpPr>
        <p:spPr bwMode="auto">
          <a:xfrm>
            <a:off x="2" y="183832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238" name="Rectangle 6"/>
          <p:cNvSpPr>
            <a:spLocks noChangeArrowheads="1"/>
          </p:cNvSpPr>
          <p:nvPr/>
        </p:nvSpPr>
        <p:spPr bwMode="auto">
          <a:xfrm>
            <a:off x="-211171" y="381286"/>
            <a:ext cx="5365571"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2,58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239" name="Rectangle 7"/>
          <p:cNvSpPr>
            <a:spLocks noChangeArrowheads="1"/>
          </p:cNvSpPr>
          <p:nvPr/>
        </p:nvSpPr>
        <p:spPr bwMode="auto">
          <a:xfrm>
            <a:off x="1" y="0"/>
            <a:ext cx="9721850" cy="23698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RATA-RATA INDUSTRI 2,8 KALI</a:t>
            </a:r>
          </a:p>
          <a:p>
            <a:pPr marL="0" marR="0" lvl="0" indent="457200" algn="l" defTabSz="914400" rtl="0" eaLnBrk="1" fontAlgn="base" latinLnBrk="0" hangingPunct="1">
              <a:lnSpc>
                <a:spcPct val="100000"/>
              </a:lnSpc>
              <a:spcBef>
                <a:spcPct val="0"/>
              </a:spcBef>
              <a:spcAft>
                <a:spcPct val="0"/>
              </a:spcAft>
              <a:buClrTx/>
              <a:buSzTx/>
              <a:buFontTx/>
              <a:buNone/>
              <a:tabLst/>
            </a:pPr>
            <a:endParaRPr lang="en-US" sz="800" dirty="0" smtClean="0">
              <a:latin typeface="Arial" pitchFamily="34" charset="0"/>
              <a:ea typeface="Times New Roman" pitchFamily="18" charset="0"/>
              <a:cs typeface="Arial" pitchFamily="34" charset="0"/>
            </a:endParaRP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ARTINYA   PT.X   MEMPUNYAI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2,58 AKTIVA LANCAR UNTUK    SETIAP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a:t>
            </a: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KEWAJIBAN   LANCAR DAN PT.X TIDAK     LEBIH    LIKUID   DARI PERUSAHAAN </a:t>
            </a: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INDUSTRI YANG SEJENIS.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5241" name="Rectangle 9"/>
          <p:cNvSpPr>
            <a:spLocks noChangeArrowheads="1"/>
          </p:cNvSpPr>
          <p:nvPr/>
        </p:nvSpPr>
        <p:spPr bwMode="auto">
          <a:xfrm>
            <a:off x="3" y="0"/>
            <a:ext cx="2222083" cy="34163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ACID TEST RASIO =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5240" name="Picture 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146281" y="3057527"/>
            <a:ext cx="4819650" cy="400050"/>
          </a:xfrm>
          <a:prstGeom prst="rect">
            <a:avLst/>
          </a:prstGeom>
          <a:noFill/>
        </p:spPr>
      </p:pic>
      <p:sp>
        <p:nvSpPr>
          <p:cNvPr id="95242" name="Rectangle 10"/>
          <p:cNvSpPr>
            <a:spLocks noChangeArrowheads="1"/>
          </p:cNvSpPr>
          <p:nvPr/>
        </p:nvSpPr>
        <p:spPr bwMode="auto">
          <a:xfrm>
            <a:off x="2" y="85725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1"/>
          <p:cNvSpPr>
            <a:spLocks noChangeArrowheads="1"/>
          </p:cNvSpPr>
          <p:nvPr/>
        </p:nvSpPr>
        <p:spPr bwMode="auto">
          <a:xfrm>
            <a:off x="1" y="0"/>
            <a:ext cx="972185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t>3.CASH RATIO</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RASIO   INI UNTUK MENGUKUR  KEMAMPUAN PERUSAHAN  UNTUK    MEMBAYAR    HUTANG LANCARNYA (HUT.JK PENDEK) DENGAN KAS DAN EFEK(SEKURITAS).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6264" name="Rectangle 8"/>
          <p:cNvSpPr>
            <a:spLocks noChangeArrowheads="1"/>
          </p:cNvSpPr>
          <p:nvPr/>
        </p:nvSpPr>
        <p:spPr bwMode="auto">
          <a:xfrm>
            <a:off x="2" y="0"/>
            <a:ext cx="1943161" cy="267765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CASH RATIO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6263"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931984" y="2162175"/>
            <a:ext cx="2143125" cy="609600"/>
          </a:xfrm>
          <a:prstGeom prst="rect">
            <a:avLst/>
          </a:prstGeom>
          <a:noFill/>
        </p:spPr>
      </p:pic>
      <p:sp>
        <p:nvSpPr>
          <p:cNvPr id="96265" name="Rectangle 9"/>
          <p:cNvSpPr>
            <a:spLocks noChangeArrowheads="1"/>
          </p:cNvSpPr>
          <p:nvPr/>
        </p:nvSpPr>
        <p:spPr bwMode="auto">
          <a:xfrm>
            <a:off x="2" y="106680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6267" name="Rectangle 11"/>
          <p:cNvSpPr>
            <a:spLocks noChangeArrowheads="1"/>
          </p:cNvSpPr>
          <p:nvPr/>
        </p:nvSpPr>
        <p:spPr bwMode="auto">
          <a:xfrm>
            <a:off x="0" y="0"/>
            <a:ext cx="8058616" cy="267765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6266" name="Picture 1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470404" y="2162175"/>
            <a:ext cx="962025" cy="609600"/>
          </a:xfrm>
          <a:prstGeom prst="rect">
            <a:avLst/>
          </a:prstGeom>
          <a:noFill/>
        </p:spPr>
      </p:pic>
      <p:sp>
        <p:nvSpPr>
          <p:cNvPr id="96268" name="Rectangle 12"/>
          <p:cNvSpPr>
            <a:spLocks noChangeArrowheads="1"/>
          </p:cNvSpPr>
          <p:nvPr/>
        </p:nvSpPr>
        <p:spPr bwMode="auto">
          <a:xfrm>
            <a:off x="0" y="914387"/>
            <a:ext cx="6678431" cy="181588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8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2800" b="1" dirty="0" smtClean="0">
                <a:latin typeface="Calibri" pitchFamily="34"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a:t>
            </a: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0,44</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6269" name="Rectangle 13"/>
          <p:cNvSpPr>
            <a:spLocks noChangeArrowheads="1"/>
          </p:cNvSpPr>
          <p:nvPr/>
        </p:nvSpPr>
        <p:spPr bwMode="auto">
          <a:xfrm>
            <a:off x="2" y="0"/>
            <a:ext cx="8950335" cy="255454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RATA-RATA INDUSTRI </a:t>
            </a:r>
          </a:p>
          <a:p>
            <a:pPr marL="0" marR="0" lvl="0" indent="457200" algn="l" defTabSz="914400" rtl="0" eaLnBrk="1" fontAlgn="base" latinLnBrk="0" hangingPunct="1">
              <a:lnSpc>
                <a:spcPct val="100000"/>
              </a:lnSpc>
              <a:spcBef>
                <a:spcPct val="0"/>
              </a:spcBef>
              <a:spcAft>
                <a:spcPct val="0"/>
              </a:spcAft>
              <a:buClrTx/>
              <a:buSzTx/>
              <a:buFontTx/>
              <a:buNone/>
              <a:tabLst/>
            </a:pPr>
            <a:r>
              <a:rPr lang="en-US" sz="2000" b="1" dirty="0" smtClean="0">
                <a:latin typeface="Calibri" pitchFamily="34" charset="0"/>
                <a:ea typeface="Times New Roman" pitchFamily="18" charset="0"/>
                <a:cs typeface="Times New Roman" pitchFamily="18" charset="0"/>
              </a:rPr>
              <a:t>                                                                                                                      </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0,35 KALI</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6270" name="Rectangle 14"/>
          <p:cNvSpPr>
            <a:spLocks noChangeArrowheads="1"/>
          </p:cNvSpPr>
          <p:nvPr/>
        </p:nvSpPr>
        <p:spPr bwMode="auto">
          <a:xfrm>
            <a:off x="1" y="2"/>
            <a:ext cx="972185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ARTINYA   PT.X LEBIH MAMPU MEMBAYAR KEWAJIBAN JANGKA    PENDEKNYA    DENGAN MENGGUNAKAN KAS DAN    EFEK   DIBANDINGKAN    DENGAN   PERUSAHAAN   INDUSTRI YANG SEJENIS.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1"/>
          <p:cNvSpPr>
            <a:spLocks noChangeArrowheads="1"/>
          </p:cNvSpPr>
          <p:nvPr/>
        </p:nvSpPr>
        <p:spPr bwMode="auto">
          <a:xfrm>
            <a:off x="1" y="-3"/>
            <a:ext cx="9721850" cy="54168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PT.ABX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LAPORAN LABA-RUGI</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PER 31 DESEMBER 2011</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(DALAM JUTAAN RUPIAH)</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PENJUALAN BERSIH						</a:t>
            </a:r>
            <a:r>
              <a:rPr kumimoji="0" lang="en-US" sz="1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795</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HARGA POKOK PENJUALAN					                  </a:t>
            </a:r>
            <a:r>
              <a:rPr kumimoji="0" lang="en-US" sz="1800" b="1" i="0" u="sng"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660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LABA KOTOR						</a:t>
            </a:r>
            <a:r>
              <a:rPr kumimoji="0" lang="en-US" sz="1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135</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BIAYA PENJUALAN					</a:t>
            </a:r>
            <a:r>
              <a:rPr kumimoji="0" lang="en-US" sz="1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73,5</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BIAYA PENYUSUTAN				</a:t>
            </a:r>
            <a:r>
              <a:rPr kumimoji="0" lang="en-US" sz="1800" b="1" i="0" u="sng"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12,0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BIAYA OPERASIONAL				                  </a:t>
            </a:r>
            <a:r>
              <a:rPr kumimoji="0" lang="en-US" sz="1800" b="1" i="0" u="sng"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85,5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LABA SEBELUM BUNGA DAN PAJAK(EBIT)		                                    </a:t>
            </a:r>
            <a:r>
              <a:rPr kumimoji="0" lang="en-US" sz="1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49,5</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BEBAN BUNGA 							</a:t>
            </a:r>
            <a:r>
              <a:rPr kumimoji="0" lang="en-US" sz="1800" b="1" i="0" u="sng"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4,5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LABA SEBELUM PAJAK (EBT)					                  </a:t>
            </a:r>
            <a:r>
              <a:rPr kumimoji="0" lang="en-US" sz="1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45,0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PAJAK 40%							</a:t>
            </a:r>
            <a:r>
              <a:rPr kumimoji="0" lang="en-US" sz="1800" b="1" i="0" u="sng"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18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LABA BERSIH							</a:t>
            </a:r>
            <a:r>
              <a:rPr kumimoji="0" lang="en-US" sz="1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27,0	</a:t>
            </a:r>
          </a:p>
          <a:p>
            <a:pPr marL="0" marR="0" lvl="0" indent="0" algn="l" defTabSz="914400" rtl="0" eaLnBrk="0" fontAlgn="base" latinLnBrk="0" hangingPunct="0">
              <a:lnSpc>
                <a:spcPct val="100000"/>
              </a:lnSpc>
              <a:spcBef>
                <a:spcPct val="0"/>
              </a:spcBef>
              <a:spcAft>
                <a:spcPct val="0"/>
              </a:spcAft>
              <a:buClrTx/>
              <a:buSzTx/>
              <a:buFontTx/>
              <a:buNone/>
              <a:tabLst/>
            </a:pPr>
            <a:endParaRPr lang="en-US" b="1" dirty="0" smtClean="0">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46088" y="1200141"/>
          <a:ext cx="7455457" cy="3240405"/>
        </p:xfrm>
        <a:graphic>
          <a:graphicData uri="http://schemas.openxmlformats.org/drawingml/2006/table">
            <a:tbl>
              <a:tblPr/>
              <a:tblGrid>
                <a:gridCol w="2307103"/>
                <a:gridCol w="679325"/>
                <a:gridCol w="695077"/>
                <a:gridCol w="2313951"/>
                <a:gridCol w="679325"/>
                <a:gridCol w="780676"/>
              </a:tblGrid>
              <a:tr h="432054">
                <a:tc>
                  <a:txBody>
                    <a:bodyPr/>
                    <a:lstStyle/>
                    <a:p>
                      <a:pPr>
                        <a:spcAft>
                          <a:spcPts val="0"/>
                        </a:spcAft>
                      </a:pPr>
                      <a:r>
                        <a:rPr lang="en-US" sz="1400" b="1" dirty="0">
                          <a:latin typeface="Calibri"/>
                          <a:ea typeface="Times New Roman"/>
                          <a:cs typeface="Times New Roman"/>
                        </a:rPr>
                        <a:t>AKTIVA</a:t>
                      </a:r>
                      <a:endParaRPr lang="en-US" sz="1400" dirty="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latin typeface="Calibri"/>
                          <a:ea typeface="Times New Roman"/>
                          <a:cs typeface="Times New Roman"/>
                        </a:rPr>
                        <a:t>2010</a:t>
                      </a:r>
                      <a:endParaRPr lang="en-US" sz="140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latin typeface="Calibri"/>
                          <a:ea typeface="Times New Roman"/>
                          <a:cs typeface="Times New Roman"/>
                        </a:rPr>
                        <a:t>2011</a:t>
                      </a:r>
                      <a:endParaRPr lang="en-US" sz="140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latin typeface="Calibri"/>
                          <a:ea typeface="Times New Roman"/>
                          <a:cs typeface="Times New Roman"/>
                        </a:rPr>
                        <a:t>KEWAJIBAN DAN EKUITAS</a:t>
                      </a:r>
                      <a:endParaRPr lang="en-US" sz="140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latin typeface="Calibri"/>
                          <a:ea typeface="Times New Roman"/>
                          <a:cs typeface="Times New Roman"/>
                        </a:rPr>
                        <a:t>2010</a:t>
                      </a:r>
                      <a:endParaRPr lang="en-US" sz="140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latin typeface="Calibri"/>
                          <a:ea typeface="Times New Roman"/>
                          <a:cs typeface="Times New Roman"/>
                        </a:rPr>
                        <a:t>2011</a:t>
                      </a:r>
                      <a:endParaRPr lang="en-US" sz="140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8351">
                <a:tc>
                  <a:txBody>
                    <a:bodyPr/>
                    <a:lstStyle/>
                    <a:p>
                      <a:pPr>
                        <a:spcAft>
                          <a:spcPts val="0"/>
                        </a:spcAft>
                      </a:pPr>
                      <a:r>
                        <a:rPr lang="en-US" sz="1400" b="1" dirty="0">
                          <a:latin typeface="Calibri"/>
                          <a:ea typeface="Times New Roman"/>
                          <a:cs typeface="Times New Roman"/>
                        </a:rPr>
                        <a:t>KAS</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SEKURITAS</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PIUTANG BERSIH</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PERSEDIAAN</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  TOTAL AKTIVA LANCAR</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AKTIVA TETAP(BRUTO)</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  DIKURANGI PENYUSUTAN</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AKTIVA TETAP BERSIH</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TOTAL AKTIVA</a:t>
                      </a:r>
                      <a:endParaRPr lang="en-US" sz="1400" dirty="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dirty="0">
                          <a:latin typeface="Calibri"/>
                          <a:ea typeface="Times New Roman"/>
                          <a:cs typeface="Times New Roman"/>
                        </a:rPr>
                        <a:t>50</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33</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51</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149</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283</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175</a:t>
                      </a:r>
                      <a:endParaRPr lang="en-US" sz="1400" dirty="0">
                        <a:latin typeface="Calibri"/>
                        <a:ea typeface="Calibri"/>
                        <a:cs typeface="Times New Roman"/>
                      </a:endParaRPr>
                    </a:p>
                    <a:p>
                      <a:pPr>
                        <a:spcAft>
                          <a:spcPts val="0"/>
                        </a:spcAft>
                      </a:pPr>
                      <a:r>
                        <a:rPr lang="en-US" sz="1400" b="1" dirty="0" smtClean="0">
                          <a:latin typeface="Calibri"/>
                          <a:ea typeface="Times New Roman"/>
                          <a:cs typeface="Times New Roman"/>
                        </a:rPr>
                        <a:t>(58)</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117</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400</a:t>
                      </a:r>
                      <a:endParaRPr lang="en-US" sz="1400" dirty="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dirty="0">
                          <a:latin typeface="Calibri"/>
                          <a:ea typeface="Times New Roman"/>
                          <a:cs typeface="Times New Roman"/>
                        </a:rPr>
                        <a:t>45</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33</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66</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159</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303</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225</a:t>
                      </a:r>
                      <a:endParaRPr lang="en-US" sz="1400" dirty="0">
                        <a:latin typeface="Calibri"/>
                        <a:ea typeface="Calibri"/>
                        <a:cs typeface="Times New Roman"/>
                      </a:endParaRPr>
                    </a:p>
                    <a:p>
                      <a:pPr>
                        <a:spcAft>
                          <a:spcPts val="0"/>
                        </a:spcAft>
                      </a:pPr>
                      <a:r>
                        <a:rPr lang="en-US" sz="1400" b="1" dirty="0" smtClean="0">
                          <a:latin typeface="Calibri"/>
                          <a:ea typeface="Times New Roman"/>
                          <a:cs typeface="Times New Roman"/>
                        </a:rPr>
                        <a:t>(78)</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147</a:t>
                      </a:r>
                      <a:endParaRPr lang="en-US" sz="1400" dirty="0">
                        <a:latin typeface="Calibri"/>
                        <a:ea typeface="Calibri"/>
                        <a:cs typeface="Times New Roman"/>
                      </a:endParaRPr>
                    </a:p>
                    <a:p>
                      <a:pPr>
                        <a:spcAft>
                          <a:spcPts val="0"/>
                        </a:spcAft>
                      </a:pPr>
                      <a:r>
                        <a:rPr lang="en-US" sz="1400" b="1" dirty="0" smtClean="0">
                          <a:latin typeface="Calibri"/>
                          <a:ea typeface="Times New Roman"/>
                          <a:cs typeface="Times New Roman"/>
                        </a:rPr>
                        <a:t>450</a:t>
                      </a:r>
                    </a:p>
                    <a:p>
                      <a:pPr>
                        <a:spcAft>
                          <a:spcPts val="0"/>
                        </a:spcAft>
                      </a:pPr>
                      <a:endParaRPr lang="en-US" sz="1400" dirty="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dirty="0">
                          <a:latin typeface="Calibri"/>
                          <a:ea typeface="Times New Roman"/>
                          <a:cs typeface="Times New Roman"/>
                        </a:rPr>
                        <a:t>HUTANG DAGANG</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HUTANG WESEL</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HUTANG LANCAR LAINNYA</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  TOTAL HUTANG LANCAR</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HUTANG JK.PANJANG</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MODAL SAHAM</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LABA DITAHAN</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  TOTAL EKUITAS</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TOTAL HUTANG DAN EKUITAS</a:t>
                      </a:r>
                      <a:endParaRPr lang="en-US" sz="1400" dirty="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dirty="0">
                          <a:latin typeface="Calibri"/>
                          <a:ea typeface="Times New Roman"/>
                          <a:cs typeface="Times New Roman"/>
                        </a:rPr>
                        <a:t>65</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45</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31</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141</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14</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114</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131</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245</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400</a:t>
                      </a:r>
                      <a:endParaRPr lang="en-US" sz="1400" dirty="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dirty="0">
                          <a:latin typeface="Calibri"/>
                          <a:ea typeface="Times New Roman"/>
                          <a:cs typeface="Times New Roman"/>
                        </a:rPr>
                        <a:t>45</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45</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21</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111</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24</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114</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201</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315</a:t>
                      </a:r>
                      <a:endParaRPr lang="en-US" sz="1400" dirty="0">
                        <a:latin typeface="Calibri"/>
                        <a:ea typeface="Calibri"/>
                        <a:cs typeface="Times New Roman"/>
                      </a:endParaRPr>
                    </a:p>
                    <a:p>
                      <a:pPr>
                        <a:spcAft>
                          <a:spcPts val="0"/>
                        </a:spcAft>
                      </a:pPr>
                      <a:r>
                        <a:rPr lang="en-US" sz="1400" b="1" dirty="0">
                          <a:latin typeface="Calibri"/>
                          <a:ea typeface="Times New Roman"/>
                          <a:cs typeface="Times New Roman"/>
                        </a:rPr>
                        <a:t>450</a:t>
                      </a:r>
                      <a:endParaRPr lang="en-US" sz="1400" dirty="0">
                        <a:latin typeface="Calibri"/>
                        <a:ea typeface="Calibri"/>
                        <a:cs typeface="Times New Roman"/>
                      </a:endParaRPr>
                    </a:p>
                  </a:txBody>
                  <a:tcPr marL="64330" marR="643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8312" name="AutoShape 8"/>
          <p:cNvSpPr>
            <a:spLocks noChangeShapeType="1"/>
          </p:cNvSpPr>
          <p:nvPr/>
        </p:nvSpPr>
        <p:spPr bwMode="auto">
          <a:xfrm>
            <a:off x="7432695" y="3414717"/>
            <a:ext cx="504825" cy="0"/>
          </a:xfrm>
          <a:prstGeom prst="straightConnector1">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08" name="AutoShape 4"/>
          <p:cNvSpPr>
            <a:spLocks noChangeShapeType="1"/>
          </p:cNvSpPr>
          <p:nvPr/>
        </p:nvSpPr>
        <p:spPr bwMode="auto">
          <a:xfrm>
            <a:off x="6718313" y="3414717"/>
            <a:ext cx="504826" cy="0"/>
          </a:xfrm>
          <a:prstGeom prst="straightConnector1">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16" name="AutoShape 12"/>
          <p:cNvSpPr>
            <a:spLocks noChangeShapeType="1"/>
          </p:cNvSpPr>
          <p:nvPr/>
        </p:nvSpPr>
        <p:spPr bwMode="auto">
          <a:xfrm>
            <a:off x="7432693" y="3343279"/>
            <a:ext cx="504826" cy="0"/>
          </a:xfrm>
          <a:prstGeom prst="straightConnector1">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20" name="AutoShape 16"/>
          <p:cNvSpPr>
            <a:spLocks noChangeShapeType="1"/>
          </p:cNvSpPr>
          <p:nvPr/>
        </p:nvSpPr>
        <p:spPr bwMode="auto">
          <a:xfrm>
            <a:off x="6718316" y="3343279"/>
            <a:ext cx="504825" cy="0"/>
          </a:xfrm>
          <a:prstGeom prst="straightConnector1">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11" name="AutoShape 7"/>
          <p:cNvSpPr>
            <a:spLocks noChangeShapeType="1"/>
          </p:cNvSpPr>
          <p:nvPr/>
        </p:nvSpPr>
        <p:spPr bwMode="auto">
          <a:xfrm>
            <a:off x="3717919" y="3414717"/>
            <a:ext cx="504825" cy="0"/>
          </a:xfrm>
          <a:prstGeom prst="straightConnector1">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15" name="AutoShape 11"/>
          <p:cNvSpPr>
            <a:spLocks noChangeShapeType="1"/>
          </p:cNvSpPr>
          <p:nvPr/>
        </p:nvSpPr>
        <p:spPr bwMode="auto">
          <a:xfrm>
            <a:off x="3713157" y="3343279"/>
            <a:ext cx="504826" cy="0"/>
          </a:xfrm>
          <a:prstGeom prst="straightConnector1">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19" name="AutoShape 15"/>
          <p:cNvSpPr>
            <a:spLocks noChangeShapeType="1"/>
          </p:cNvSpPr>
          <p:nvPr/>
        </p:nvSpPr>
        <p:spPr bwMode="auto">
          <a:xfrm>
            <a:off x="3003539" y="3414717"/>
            <a:ext cx="504825" cy="0"/>
          </a:xfrm>
          <a:prstGeom prst="straightConnector1">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07" name="AutoShape 3"/>
          <p:cNvSpPr>
            <a:spLocks noChangeShapeType="1"/>
          </p:cNvSpPr>
          <p:nvPr/>
        </p:nvSpPr>
        <p:spPr bwMode="auto">
          <a:xfrm>
            <a:off x="3003537" y="3343279"/>
            <a:ext cx="504826" cy="0"/>
          </a:xfrm>
          <a:prstGeom prst="straightConnector1">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06" name="AutoShape 2"/>
          <p:cNvSpPr>
            <a:spLocks noChangeShapeType="1"/>
          </p:cNvSpPr>
          <p:nvPr/>
        </p:nvSpPr>
        <p:spPr bwMode="auto">
          <a:xfrm>
            <a:off x="7361255" y="2914651"/>
            <a:ext cx="504826" cy="0"/>
          </a:xfrm>
          <a:prstGeom prst="straightConnector1">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10" name="AutoShape 6"/>
          <p:cNvSpPr>
            <a:spLocks noChangeShapeType="1"/>
          </p:cNvSpPr>
          <p:nvPr/>
        </p:nvSpPr>
        <p:spPr bwMode="auto">
          <a:xfrm>
            <a:off x="6713556" y="2914651"/>
            <a:ext cx="504825" cy="0"/>
          </a:xfrm>
          <a:prstGeom prst="straightConnector1">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05" name="AutoShape 1"/>
          <p:cNvSpPr>
            <a:spLocks noChangeShapeType="1"/>
          </p:cNvSpPr>
          <p:nvPr/>
        </p:nvSpPr>
        <p:spPr bwMode="auto">
          <a:xfrm>
            <a:off x="2998777" y="2914651"/>
            <a:ext cx="504826" cy="0"/>
          </a:xfrm>
          <a:prstGeom prst="straightConnector1">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09" name="AutoShape 5"/>
          <p:cNvSpPr>
            <a:spLocks noChangeShapeType="1"/>
          </p:cNvSpPr>
          <p:nvPr/>
        </p:nvSpPr>
        <p:spPr bwMode="auto">
          <a:xfrm>
            <a:off x="3646481" y="2914651"/>
            <a:ext cx="504825" cy="0"/>
          </a:xfrm>
          <a:prstGeom prst="straightConnector1">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14" name="AutoShape 10"/>
          <p:cNvSpPr>
            <a:spLocks noChangeShapeType="1"/>
          </p:cNvSpPr>
          <p:nvPr/>
        </p:nvSpPr>
        <p:spPr bwMode="auto">
          <a:xfrm>
            <a:off x="7432693" y="2486023"/>
            <a:ext cx="504826" cy="0"/>
          </a:xfrm>
          <a:prstGeom prst="straightConnector1">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13" name="AutoShape 9"/>
          <p:cNvSpPr>
            <a:spLocks noChangeShapeType="1"/>
          </p:cNvSpPr>
          <p:nvPr/>
        </p:nvSpPr>
        <p:spPr bwMode="auto">
          <a:xfrm>
            <a:off x="6646875" y="2486023"/>
            <a:ext cx="504826" cy="0"/>
          </a:xfrm>
          <a:prstGeom prst="straightConnector1">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17" name="AutoShape 13"/>
          <p:cNvSpPr>
            <a:spLocks noChangeShapeType="1"/>
          </p:cNvSpPr>
          <p:nvPr/>
        </p:nvSpPr>
        <p:spPr bwMode="auto">
          <a:xfrm>
            <a:off x="2998780" y="2486023"/>
            <a:ext cx="504825" cy="0"/>
          </a:xfrm>
          <a:prstGeom prst="straightConnector1">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18" name="AutoShape 14"/>
          <p:cNvSpPr>
            <a:spLocks noChangeShapeType="1"/>
          </p:cNvSpPr>
          <p:nvPr/>
        </p:nvSpPr>
        <p:spPr bwMode="auto">
          <a:xfrm>
            <a:off x="3656006" y="2486023"/>
            <a:ext cx="504825" cy="0"/>
          </a:xfrm>
          <a:prstGeom prst="straightConnector1">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321" name="Rectangle 17"/>
          <p:cNvSpPr>
            <a:spLocks noChangeArrowheads="1"/>
          </p:cNvSpPr>
          <p:nvPr/>
        </p:nvSpPr>
        <p:spPr bwMode="auto">
          <a:xfrm>
            <a:off x="3646479" y="0"/>
            <a:ext cx="2186624" cy="144655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PT.ABX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NERACA</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PER 31 DESEMBER 2011</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(DALAM JUTAAN RUPIAH)</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8322" name="Rectangle 18"/>
          <p:cNvSpPr>
            <a:spLocks noChangeArrowheads="1"/>
          </p:cNvSpPr>
          <p:nvPr/>
        </p:nvSpPr>
        <p:spPr bwMode="auto">
          <a:xfrm>
            <a:off x="0" y="2"/>
            <a:ext cx="6457152" cy="526297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RASIO RATA-RATA INDUSTRI</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RASIO LANCAR = 2X</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QUICK RATIO    = 1,15</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CASH RATIO      = 0,80</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BUATLAH ANALISIS TERHADAP POSISI KEUANGAN DENGAN DATA DI ATAS.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628634"/>
          </a:xfrm>
        </p:spPr>
        <p:txBody>
          <a:bodyPr>
            <a:noAutofit/>
          </a:bodyPr>
          <a:lstStyle/>
          <a:p>
            <a:pPr algn="l"/>
            <a:r>
              <a:rPr lang="en-US" sz="3600" dirty="0" smtClean="0">
                <a:latin typeface="Algerian" pitchFamily="82" charset="0"/>
              </a:rPr>
              <a:t>F.MANAJER KEUANGAN</a:t>
            </a:r>
            <a:endParaRPr lang="en-US" sz="3600" dirty="0">
              <a:latin typeface="Algerian" pitchFamily="82" charset="0"/>
            </a:endParaRPr>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3600" dirty="0" smtClean="0"/>
              <a:t>MANAJER   KEUANGAN  MERUPAKAN SESEORANG </a:t>
            </a:r>
          </a:p>
          <a:p>
            <a:pPr>
              <a:buNone/>
            </a:pPr>
            <a:r>
              <a:rPr lang="en-US" sz="3600" dirty="0" smtClean="0"/>
              <a:t>YANG   MEMPUNYAI   HAK   DALAM   MENGAMBIL</a:t>
            </a:r>
          </a:p>
          <a:p>
            <a:pPr>
              <a:buNone/>
            </a:pPr>
            <a:r>
              <a:rPr lang="en-US" sz="3600" dirty="0" smtClean="0"/>
              <a:t> SUATU   KEPUTUSAN    YANG   SANGAT    PENTING</a:t>
            </a:r>
          </a:p>
          <a:p>
            <a:pPr>
              <a:buNone/>
            </a:pPr>
            <a:r>
              <a:rPr lang="en-US" sz="3600" dirty="0" smtClean="0"/>
              <a:t> DALAM      SUATU     BIDANG     INVESTASI       DAN </a:t>
            </a:r>
          </a:p>
          <a:p>
            <a:pPr>
              <a:buNone/>
            </a:pPr>
            <a:r>
              <a:rPr lang="en-US" sz="3600" dirty="0" smtClean="0"/>
              <a:t>PEMBELANJAAN      PERUSAHAAN.           MANAJER </a:t>
            </a:r>
          </a:p>
          <a:p>
            <a:pPr>
              <a:buNone/>
            </a:pPr>
            <a:r>
              <a:rPr lang="en-US" sz="3600" dirty="0" smtClean="0"/>
              <a:t>KEUANGAN  JUGA  BERTANGGUNG JAWAB DALAM </a:t>
            </a:r>
          </a:p>
          <a:p>
            <a:pPr>
              <a:buNone/>
            </a:pPr>
            <a:r>
              <a:rPr lang="en-US" sz="3600" dirty="0" smtClean="0"/>
              <a:t>BIDANG KEUANGAN PADA SUATU PERUSAHAAN</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1"/>
          <p:cNvSpPr>
            <a:spLocks noChangeArrowheads="1"/>
          </p:cNvSpPr>
          <p:nvPr/>
        </p:nvSpPr>
        <p:spPr bwMode="auto">
          <a:xfrm>
            <a:off x="0" y="2"/>
            <a:ext cx="9721850" cy="56630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1F497D"/>
                </a:solidFill>
                <a:effectLst/>
                <a:latin typeface="Calibri" pitchFamily="34" charset="0"/>
                <a:ea typeface="Times New Roman" pitchFamily="18" charset="0"/>
                <a:cs typeface="Times New Roman" pitchFamily="18" charset="0"/>
              </a:rPr>
              <a:t>B.LEVERAGE RATIO (RASIO LEVERAGE)</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RASIO INI MENUNJUKKAN TINGKAT HUTANG YANG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DIGUNAKAN PERUSAHAAN UNTUK MEMBIAYAI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OPERASI PERUSAHAAN.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400" dirty="0" smtClean="0">
              <a:latin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 RASIO HUTANG (DEBT RATIO)</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RASIO INI MEMPERLIHATKAN PROPORSI ANTARA KEWAJIBAN YANG</a:t>
            </a:r>
          </a:p>
          <a:p>
            <a:pPr marL="0" marR="0" lvl="0" indent="0" algn="just" defTabSz="914400" rtl="0" eaLnBrk="0" fontAlgn="base" latinLnBrk="0" hangingPunct="0">
              <a:lnSpc>
                <a:spcPct val="100000"/>
              </a:lnSpc>
              <a:spcBef>
                <a:spcPct val="0"/>
              </a:spcBef>
              <a:spcAft>
                <a:spcPct val="0"/>
              </a:spcAft>
              <a:buClrTx/>
              <a:buSzTx/>
              <a:buFontTx/>
              <a:buNone/>
              <a:tabLst/>
            </a:pPr>
            <a:r>
              <a:rPr lang="en-US" sz="2400" dirty="0" smtClean="0">
                <a:latin typeface="Calibri" pitchFamily="34"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DIMILIKI PERUSAHAAN DENGAN SELURUH KEKAYAAN YANG</a:t>
            </a:r>
          </a:p>
          <a:p>
            <a:pPr marL="0" marR="0" lvl="0" indent="0" algn="just" defTabSz="914400" rtl="0" eaLnBrk="0" fontAlgn="base" latinLnBrk="0" hangingPunct="0">
              <a:lnSpc>
                <a:spcPct val="100000"/>
              </a:lnSpc>
              <a:spcBef>
                <a:spcPct val="0"/>
              </a:spcBef>
              <a:spcAft>
                <a:spcPct val="0"/>
              </a:spcAft>
              <a:buClrTx/>
              <a:buSzTx/>
              <a:buFontTx/>
              <a:buNone/>
              <a:tabLst/>
            </a:pPr>
            <a:r>
              <a:rPr lang="en-US" sz="2400" dirty="0" smtClean="0">
                <a:latin typeface="Calibri" pitchFamily="34"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DIMILIKI.RASIO INI MENGHITUNG PERSENTASE DANA YANG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DISEDIAKAN OLEH PARA KREDITOR.</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400" dirty="0" smtClean="0">
              <a:latin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2400" dirty="0" smtClean="0">
              <a:latin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0" y="2"/>
            <a:ext cx="1917192"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DEBT RATIO</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035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736716" y="342885"/>
            <a:ext cx="2124078" cy="523875"/>
          </a:xfrm>
          <a:prstGeom prst="rect">
            <a:avLst/>
          </a:prstGeom>
          <a:noFill/>
        </p:spPr>
      </p:pic>
      <p:sp>
        <p:nvSpPr>
          <p:cNvPr id="100355" name="Rectangle 3"/>
          <p:cNvSpPr>
            <a:spLocks noChangeArrowheads="1"/>
          </p:cNvSpPr>
          <p:nvPr/>
        </p:nvSpPr>
        <p:spPr bwMode="auto">
          <a:xfrm>
            <a:off x="2" y="98107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0356" name="Rectangle 4"/>
          <p:cNvSpPr>
            <a:spLocks noChangeArrowheads="1"/>
          </p:cNvSpPr>
          <p:nvPr/>
        </p:nvSpPr>
        <p:spPr bwMode="auto">
          <a:xfrm>
            <a:off x="0" y="0"/>
            <a:ext cx="4599336" cy="255454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TOTAL HUTANG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400.000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TOTAL AKTIVA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1.300.000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0358" name="Rectangle 6"/>
          <p:cNvSpPr>
            <a:spLocks noChangeArrowheads="1"/>
          </p:cNvSpPr>
          <p:nvPr/>
        </p:nvSpPr>
        <p:spPr bwMode="auto">
          <a:xfrm>
            <a:off x="3515239" y="-585811"/>
            <a:ext cx="1917192" cy="267765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DEBT RATIO</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0357"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422914" y="1604960"/>
            <a:ext cx="1152525" cy="523875"/>
          </a:xfrm>
          <a:prstGeom prst="rect">
            <a:avLst/>
          </a:prstGeom>
          <a:noFill/>
        </p:spPr>
      </p:pic>
      <p:sp>
        <p:nvSpPr>
          <p:cNvPr id="100359" name="Rectangle 7"/>
          <p:cNvSpPr>
            <a:spLocks noChangeArrowheads="1"/>
          </p:cNvSpPr>
          <p:nvPr/>
        </p:nvSpPr>
        <p:spPr bwMode="auto">
          <a:xfrm>
            <a:off x="0" y="1595732"/>
            <a:ext cx="804899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=30,77%</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3791532" y="2515672"/>
            <a:ext cx="3312189" cy="369332"/>
          </a:xfrm>
          <a:prstGeom prst="rect">
            <a:avLst/>
          </a:prstGeom>
        </p:spPr>
        <p:txBody>
          <a:bodyPr wrap="none">
            <a:spAutoFit/>
          </a:bodyPr>
          <a:lstStyle/>
          <a:p>
            <a:r>
              <a:rPr lang="en-US" dirty="0" smtClean="0"/>
              <a:t>                  RATA-RATA INDUSTRI = </a:t>
            </a:r>
            <a:endParaRPr lang="en-US" dirty="0"/>
          </a:p>
        </p:txBody>
      </p:sp>
      <p:sp>
        <p:nvSpPr>
          <p:cNvPr id="100360" name="Rectangle 8"/>
          <p:cNvSpPr>
            <a:spLocks noChangeArrowheads="1"/>
          </p:cNvSpPr>
          <p:nvPr/>
        </p:nvSpPr>
        <p:spPr bwMode="auto">
          <a:xfrm>
            <a:off x="6851769" y="2457453"/>
            <a:ext cx="287008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45 %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0361" name="Rectangle 9"/>
          <p:cNvSpPr>
            <a:spLocks noChangeArrowheads="1"/>
          </p:cNvSpPr>
          <p:nvPr/>
        </p:nvSpPr>
        <p:spPr bwMode="auto">
          <a:xfrm>
            <a:off x="0" y="2"/>
            <a:ext cx="9721850" cy="52937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ARTINYA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LEBIH SEDIKIT MENGGUNAKAN HUTANGNYA UNTUK MENDANAI AKTIVANYA</a:t>
            </a:r>
          </a:p>
          <a:p>
            <a:pPr marL="0" marR="0" lvl="0" indent="0" algn="just" defTabSz="914400" rtl="0" eaLnBrk="1" fontAlgn="base" latinLnBrk="0" hangingPunct="1">
              <a:lnSpc>
                <a:spcPct val="100000"/>
              </a:lnSpc>
              <a:spcBef>
                <a:spcPct val="0"/>
              </a:spcBef>
              <a:spcAft>
                <a:spcPct val="0"/>
              </a:spcAft>
              <a:buClrTx/>
              <a:buSzTx/>
              <a:buFontTx/>
              <a:buNone/>
              <a:tabLst/>
            </a:pPr>
            <a:r>
              <a:rPr lang="en-US" sz="2000" dirty="0" smtClean="0">
                <a:latin typeface="Calibri" pitchFamily="34" charset="0"/>
                <a:ea typeface="Times New Roman" pitchFamily="18"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DIBANDINGKAN DENGAN PERUSAHAAN YANG ADA DALAM INDUSTRI YANG</a:t>
            </a:r>
          </a:p>
          <a:p>
            <a:pPr marL="0" marR="0" lvl="0" indent="0" algn="just" defTabSz="914400" rtl="0" eaLnBrk="1" fontAlgn="base" latinLnBrk="0" hangingPunct="1">
              <a:lnSpc>
                <a:spcPct val="100000"/>
              </a:lnSpc>
              <a:spcBef>
                <a:spcPct val="0"/>
              </a:spcBef>
              <a:spcAft>
                <a:spcPct val="0"/>
              </a:spcAft>
              <a:buClrTx/>
              <a:buSzTx/>
              <a:buFontTx/>
              <a:buNone/>
              <a:tabLst/>
            </a:pPr>
            <a:r>
              <a:rPr lang="en-US" sz="2000" dirty="0" smtClean="0">
                <a:latin typeface="Calibri" pitchFamily="34" charset="0"/>
                <a:ea typeface="Times New Roman" pitchFamily="18"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SEJENIS. </a:t>
            </a: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1"/>
          <p:cNvSpPr>
            <a:spLocks noChangeArrowheads="1"/>
          </p:cNvSpPr>
          <p:nvPr/>
        </p:nvSpPr>
        <p:spPr bwMode="auto">
          <a:xfrm>
            <a:off x="1" y="0"/>
            <a:ext cx="9721850" cy="24314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2.RASIO LABA TERHADAP BIAYA BUNGA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(TIME INTEREST EARNED RATIO(</a:t>
            </a:r>
            <a:r>
              <a:rPr kumimoji="0" lang="en-US" sz="2400" b="1"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TIER</a:t>
            </a: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RASIO INI MENGUKUR KEMAMPUAN PERUSAHAAN UNTUK MEMENUHI KEWAJIBAN  BUNGA TAHUNAN KEPADA KREDITOR. RASIO INI MEMBERIKAN INFORMASI MENGENAI JUMLAH LABA OPERASI(EBIT)YANG TERSEDIA UNTUK MENUTUPI KEWAJIBAN BUNGA YANG AKAN DIBAYAR.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1379" name="Rectangle 3"/>
          <p:cNvSpPr>
            <a:spLocks noChangeArrowheads="1"/>
          </p:cNvSpPr>
          <p:nvPr/>
        </p:nvSpPr>
        <p:spPr bwMode="auto">
          <a:xfrm>
            <a:off x="2" y="2"/>
            <a:ext cx="2855269" cy="34778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TIER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1378"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698755" y="3014670"/>
            <a:ext cx="2590800" cy="523875"/>
          </a:xfrm>
          <a:prstGeom prst="rect">
            <a:avLst/>
          </a:prstGeom>
          <a:noFill/>
        </p:spPr>
      </p:pic>
      <p:sp>
        <p:nvSpPr>
          <p:cNvPr id="101380" name="Rectangle 4"/>
          <p:cNvSpPr>
            <a:spLocks noChangeArrowheads="1"/>
          </p:cNvSpPr>
          <p:nvPr/>
        </p:nvSpPr>
        <p:spPr bwMode="auto">
          <a:xfrm>
            <a:off x="2" y="98107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1"/>
          <p:cNvSpPr>
            <a:spLocks noChangeArrowheads="1"/>
          </p:cNvSpPr>
          <p:nvPr/>
        </p:nvSpPr>
        <p:spPr bwMode="auto">
          <a:xfrm>
            <a:off x="0" y="2"/>
            <a:ext cx="4362092"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 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EBIT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149.000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BEBAN BUNGA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30.000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03" name="Rectangle 3"/>
          <p:cNvSpPr>
            <a:spLocks noChangeArrowheads="1"/>
          </p:cNvSpPr>
          <p:nvPr/>
        </p:nvSpPr>
        <p:spPr bwMode="auto">
          <a:xfrm>
            <a:off x="0" y="2"/>
            <a:ext cx="5625258"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2000" b="1" dirty="0" smtClean="0">
                <a:latin typeface="Calibri" pitchFamily="34" charset="0"/>
                <a:ea typeface="Times New Roman" pitchFamily="18" charset="0"/>
                <a:cs typeface="Times New Roman" pitchFamily="18" charset="0"/>
              </a:rPr>
              <a:t>                                                                                  </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TIER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0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451486" y="533389"/>
            <a:ext cx="981075" cy="523875"/>
          </a:xfrm>
          <a:prstGeom prst="rect">
            <a:avLst/>
          </a:prstGeom>
          <a:noFill/>
        </p:spPr>
      </p:pic>
      <p:sp>
        <p:nvSpPr>
          <p:cNvPr id="102404" name="Rectangle 4"/>
          <p:cNvSpPr>
            <a:spLocks noChangeArrowheads="1"/>
          </p:cNvSpPr>
          <p:nvPr/>
        </p:nvSpPr>
        <p:spPr bwMode="auto">
          <a:xfrm>
            <a:off x="6500861" y="557200"/>
            <a:ext cx="1717653"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4,97 kali		</a:t>
            </a:r>
            <a:r>
              <a:rPr kumimoji="0" lang="en-US" sz="8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4650961" y="1414453"/>
            <a:ext cx="2307106" cy="369332"/>
          </a:xfrm>
          <a:prstGeom prst="rect">
            <a:avLst/>
          </a:prstGeom>
        </p:spPr>
        <p:txBody>
          <a:bodyPr wrap="none">
            <a:spAutoFit/>
          </a:bodyPr>
          <a:lstStyle/>
          <a:p>
            <a:r>
              <a:rPr lang="en-US" dirty="0" smtClean="0"/>
              <a:t>RATA-RATA INDUSTRI =</a:t>
            </a:r>
            <a:endParaRPr lang="en-US" dirty="0"/>
          </a:p>
        </p:txBody>
      </p:sp>
      <p:sp>
        <p:nvSpPr>
          <p:cNvPr id="7" name="Rectangle 6"/>
          <p:cNvSpPr/>
          <p:nvPr/>
        </p:nvSpPr>
        <p:spPr>
          <a:xfrm>
            <a:off x="6861190" y="1414453"/>
            <a:ext cx="955711" cy="369332"/>
          </a:xfrm>
          <a:prstGeom prst="rect">
            <a:avLst/>
          </a:prstGeom>
        </p:spPr>
        <p:txBody>
          <a:bodyPr wrap="none">
            <a:spAutoFit/>
          </a:bodyPr>
          <a:lstStyle/>
          <a:p>
            <a:r>
              <a:rPr lang="en-US" b="1" dirty="0" smtClean="0"/>
              <a:t>3,9 KALI</a:t>
            </a:r>
            <a:endParaRPr lang="en-US" dirty="0"/>
          </a:p>
        </p:txBody>
      </p:sp>
      <p:sp>
        <p:nvSpPr>
          <p:cNvPr id="102405" name="Rectangle 5"/>
          <p:cNvSpPr>
            <a:spLocks noChangeArrowheads="1"/>
          </p:cNvSpPr>
          <p:nvPr/>
        </p:nvSpPr>
        <p:spPr bwMode="auto">
          <a:xfrm>
            <a:off x="0" y="2"/>
            <a:ext cx="9721850"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ARTINYA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LEBIH MAMPU MEMBAYAR BEBAN BUNGANYA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DARI EBIT YANG DARI PADA PERUSAHAAN YANG ADA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DALAM INDUSTRI YANG SEJENIS. </a:t>
            </a:r>
          </a:p>
          <a:p>
            <a:pPr marL="0" marR="0" lvl="0" indent="0" algn="l" defTabSz="914400" rtl="0" eaLnBrk="0" fontAlgn="base" latinLnBrk="0" hangingPunct="0">
              <a:lnSpc>
                <a:spcPct val="100000"/>
              </a:lnSpc>
              <a:spcBef>
                <a:spcPct val="0"/>
              </a:spcBef>
              <a:spcAft>
                <a:spcPct val="0"/>
              </a:spcAft>
              <a:buClrTx/>
              <a:buSzTx/>
              <a:buFontTx/>
              <a:buNone/>
              <a:tabLst/>
            </a:pPr>
            <a:endParaRPr lang="en-US" sz="2000" dirty="0" smtClean="0">
              <a:latin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1"/>
          <p:cNvSpPr>
            <a:spLocks noChangeArrowheads="1"/>
          </p:cNvSpPr>
          <p:nvPr/>
        </p:nvSpPr>
        <p:spPr bwMode="auto">
          <a:xfrm>
            <a:off x="1" y="2"/>
            <a:ext cx="9721850"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C.RASIO AKTIVITAS (ACTIVITY RATIO)</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RASIO INI MENGUKUR SEBERAPA EFEKTIF PERUSAHAAN MENGELOLA AKTIVA (ASSET) YANG DIMILIKINYA.</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1.PERPUTARAN PERSEDIAAN (INVENTORY TURNOVER)</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MENGUKUR EFISIENSI PENGELOLAAN BARANG DAGANGAN.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27" name="Rectangle 3"/>
          <p:cNvSpPr>
            <a:spLocks noChangeArrowheads="1"/>
          </p:cNvSpPr>
          <p:nvPr/>
        </p:nvSpPr>
        <p:spPr bwMode="auto">
          <a:xfrm>
            <a:off x="2" y="0"/>
            <a:ext cx="3126305"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INVENTORY TURNOVER(ITO)</a:t>
            </a: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342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984498" y="1871661"/>
            <a:ext cx="2162180" cy="523875"/>
          </a:xfrm>
          <a:prstGeom prst="rect">
            <a:avLst/>
          </a:prstGeom>
          <a:noFill/>
        </p:spPr>
      </p:pic>
      <p:sp>
        <p:nvSpPr>
          <p:cNvPr id="103428" name="Rectangle 4"/>
          <p:cNvSpPr>
            <a:spLocks noChangeArrowheads="1"/>
          </p:cNvSpPr>
          <p:nvPr/>
        </p:nvSpPr>
        <p:spPr bwMode="auto">
          <a:xfrm>
            <a:off x="2" y="98107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429" name="Rectangle 5"/>
          <p:cNvSpPr>
            <a:spLocks noChangeArrowheads="1"/>
          </p:cNvSpPr>
          <p:nvPr/>
        </p:nvSpPr>
        <p:spPr bwMode="auto">
          <a:xfrm>
            <a:off x="3" y="0"/>
            <a:ext cx="3437159" cy="37856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 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PENJUALAN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1.245.000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PERSAEDIAAN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317.000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31" name="Rectangle 7"/>
          <p:cNvSpPr>
            <a:spLocks noChangeArrowheads="1"/>
          </p:cNvSpPr>
          <p:nvPr/>
        </p:nvSpPr>
        <p:spPr bwMode="auto">
          <a:xfrm>
            <a:off x="0" y="0"/>
            <a:ext cx="6511847" cy="34163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kumimoji="0" lang="en-US" sz="1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INVENTORY TURNOVER(ITO)</a:t>
            </a: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3430"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342082" y="2952755"/>
            <a:ext cx="1019175" cy="533400"/>
          </a:xfrm>
          <a:prstGeom prst="rect">
            <a:avLst/>
          </a:prstGeom>
          <a:noFill/>
        </p:spPr>
      </p:pic>
      <p:sp>
        <p:nvSpPr>
          <p:cNvPr id="103432" name="Rectangle 8"/>
          <p:cNvSpPr>
            <a:spLocks noChangeArrowheads="1"/>
          </p:cNvSpPr>
          <p:nvPr/>
        </p:nvSpPr>
        <p:spPr bwMode="auto">
          <a:xfrm>
            <a:off x="7286678" y="2961805"/>
            <a:ext cx="2574909"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=3,93 kali</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33" name="Rectangle 9"/>
          <p:cNvSpPr>
            <a:spLocks noChangeArrowheads="1"/>
          </p:cNvSpPr>
          <p:nvPr/>
        </p:nvSpPr>
        <p:spPr bwMode="auto">
          <a:xfrm>
            <a:off x="4643472" y="3839957"/>
            <a:ext cx="393223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RATA-RATA INDUSTRI	= 4,0 KALI</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1"/>
          <p:cNvSpPr>
            <a:spLocks noChangeArrowheads="1"/>
          </p:cNvSpPr>
          <p:nvPr/>
        </p:nvSpPr>
        <p:spPr bwMode="auto">
          <a:xfrm>
            <a:off x="0" y="2"/>
            <a:ext cx="6857134"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ARTINYA </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MENGGANTI PERSEDIAANNYA 3,93 KALI DALAM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SATU   TAHUN,SEDANGKAN INDUSTRI YANG SEJENIS 4</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KALI. PT.X TIDAK PRODUKTIF DALAM MENGELOLA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PERSEDIAANNYA.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50" name="Rectangle 2"/>
          <p:cNvSpPr>
            <a:spLocks noChangeArrowheads="1"/>
          </p:cNvSpPr>
          <p:nvPr/>
        </p:nvSpPr>
        <p:spPr bwMode="auto">
          <a:xfrm>
            <a:off x="1" y="0"/>
            <a:ext cx="972185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2.PERIODE PENAGIHAN PIUTANG (DAY SALES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OUTSTANDING (DSO)</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RASIO INI MENUNJUKKAN RAT-RATA LAMANYA PENERIMAAN PIUTANG SETELAH PENJUALAN DILAKUKAN.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52" name="Rectangle 4"/>
          <p:cNvSpPr>
            <a:spLocks noChangeArrowheads="1"/>
          </p:cNvSpPr>
          <p:nvPr/>
        </p:nvSpPr>
        <p:spPr bwMode="auto">
          <a:xfrm>
            <a:off x="3" y="0"/>
            <a:ext cx="3054041" cy="409342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 S O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4451"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979725" y="3562362"/>
            <a:ext cx="2881332" cy="619125"/>
          </a:xfrm>
          <a:prstGeom prst="rect">
            <a:avLst/>
          </a:prstGeom>
          <a:noFill/>
        </p:spPr>
      </p:pic>
      <p:sp>
        <p:nvSpPr>
          <p:cNvPr id="104453" name="Rectangle 5"/>
          <p:cNvSpPr>
            <a:spLocks noChangeArrowheads="1"/>
          </p:cNvSpPr>
          <p:nvPr/>
        </p:nvSpPr>
        <p:spPr bwMode="auto">
          <a:xfrm>
            <a:off x="2" y="107632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1"/>
          <p:cNvSpPr>
            <a:spLocks noChangeArrowheads="1"/>
          </p:cNvSpPr>
          <p:nvPr/>
        </p:nvSpPr>
        <p:spPr bwMode="auto">
          <a:xfrm>
            <a:off x="0" y="2"/>
            <a:ext cx="4360489"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 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PIUTANG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117.000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PENJUALAN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1.245.000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475" name="Rectangle 3"/>
          <p:cNvSpPr>
            <a:spLocks noChangeArrowheads="1"/>
          </p:cNvSpPr>
          <p:nvPr/>
        </p:nvSpPr>
        <p:spPr bwMode="auto">
          <a:xfrm>
            <a:off x="0" y="0"/>
            <a:ext cx="5615640" cy="8925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 S O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5474"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646745" y="366702"/>
            <a:ext cx="1685926" cy="619125"/>
          </a:xfrm>
          <a:prstGeom prst="rect">
            <a:avLst/>
          </a:prstGeom>
          <a:noFill/>
        </p:spPr>
      </p:pic>
      <p:sp>
        <p:nvSpPr>
          <p:cNvPr id="105476" name="Rectangle 4"/>
          <p:cNvSpPr>
            <a:spLocks noChangeArrowheads="1"/>
          </p:cNvSpPr>
          <p:nvPr/>
        </p:nvSpPr>
        <p:spPr bwMode="auto">
          <a:xfrm>
            <a:off x="7432693" y="421946"/>
            <a:ext cx="1931967"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33,8 </a:t>
            </a:r>
            <a:r>
              <a:rPr kumimoji="0" lang="en-US" sz="26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hari</a:t>
            </a: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477" name="Rectangle 5"/>
          <p:cNvSpPr>
            <a:spLocks noChangeArrowheads="1"/>
          </p:cNvSpPr>
          <p:nvPr/>
        </p:nvSpPr>
        <p:spPr bwMode="auto">
          <a:xfrm>
            <a:off x="5289553" y="1200139"/>
            <a:ext cx="285752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RATA-RATA INDUSTRI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478" name="Rectangle 6"/>
          <p:cNvSpPr>
            <a:spLocks noChangeArrowheads="1"/>
          </p:cNvSpPr>
          <p:nvPr/>
        </p:nvSpPr>
        <p:spPr bwMode="auto">
          <a:xfrm>
            <a:off x="7786742" y="1200139"/>
            <a:ext cx="186052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30 HARI</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5479" name="Rectangle 7"/>
          <p:cNvSpPr>
            <a:spLocks noChangeArrowheads="1"/>
          </p:cNvSpPr>
          <p:nvPr/>
        </p:nvSpPr>
        <p:spPr bwMode="auto">
          <a:xfrm>
            <a:off x="1" y="2"/>
            <a:ext cx="972185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PT.X MEMBUTUHKAN WAKTU YANG LEBIH LAMA MENERIMA UANG KAS DARI HASIL PENJUALANNYA DARI PADA INDUSTRI YANG SEJENIS HANYA 30 HARI.</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UPAYA YANG DILAKUKAN MERUBAH SYARAT KREDIT.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 y="0"/>
            <a:ext cx="8289949"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3.PERPUTARAN HARTA TETAP (FIXED ASSET TURNOVER)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MENGUKUR EFEKTIFITAS PENGGUNAAN DANA YANG TERTANAM PADA HARTA TETAP, SEPERTI PABRIK DAN PERALATAN.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3" y="1430832"/>
            <a:ext cx="3217850"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FIXED ASSET TURNOVER=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198819" y="1414455"/>
            <a:ext cx="2733678" cy="485775"/>
          </a:xfrm>
          <a:prstGeom prst="rect">
            <a:avLst/>
          </a:prstGeom>
          <a:noFill/>
        </p:spPr>
      </p:pic>
      <p:sp>
        <p:nvSpPr>
          <p:cNvPr id="1028" name="Rectangle 4"/>
          <p:cNvSpPr>
            <a:spLocks noChangeArrowheads="1"/>
          </p:cNvSpPr>
          <p:nvPr/>
        </p:nvSpPr>
        <p:spPr bwMode="auto">
          <a:xfrm>
            <a:off x="2" y="94297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2" y="2"/>
            <a:ext cx="4459875" cy="34778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 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PENJUALAN		</a:t>
            </a:r>
            <a:r>
              <a:rPr kumimoji="0" lang="en-US"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1.245.000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AKTIVA TETAP BERSIH	</a:t>
            </a:r>
            <a:r>
              <a:rPr kumimoji="0" lang="en-US"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682.000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1" name="Rectangle 7"/>
          <p:cNvSpPr>
            <a:spLocks noChangeArrowheads="1"/>
          </p:cNvSpPr>
          <p:nvPr/>
        </p:nvSpPr>
        <p:spPr bwMode="auto">
          <a:xfrm>
            <a:off x="0" y="0"/>
            <a:ext cx="3355406" cy="41549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2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FIXED ASSET TURNOVER=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30"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17853" y="3629035"/>
            <a:ext cx="1095375" cy="571500"/>
          </a:xfrm>
          <a:prstGeom prst="rect">
            <a:avLst/>
          </a:prstGeom>
          <a:noFill/>
        </p:spPr>
      </p:pic>
      <p:sp>
        <p:nvSpPr>
          <p:cNvPr id="1032" name="Rectangle 8"/>
          <p:cNvSpPr>
            <a:spLocks noChangeArrowheads="1"/>
          </p:cNvSpPr>
          <p:nvPr/>
        </p:nvSpPr>
        <p:spPr bwMode="auto">
          <a:xfrm>
            <a:off x="2" y="842951"/>
            <a:ext cx="5312673" cy="32932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US" sz="26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=1,82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Rectangle 9"/>
          <p:cNvSpPr>
            <a:spLocks noChangeArrowheads="1"/>
          </p:cNvSpPr>
          <p:nvPr/>
        </p:nvSpPr>
        <p:spPr bwMode="auto">
          <a:xfrm>
            <a:off x="0" y="1511867"/>
            <a:ext cx="9061840" cy="283154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RATA-RATA INDUSTRI  = 1,83</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Rectangle 10"/>
          <p:cNvSpPr>
            <a:spLocks noChangeArrowheads="1"/>
          </p:cNvSpPr>
          <p:nvPr/>
        </p:nvSpPr>
        <p:spPr bwMode="auto">
          <a:xfrm>
            <a:off x="0" y="2"/>
            <a:ext cx="6832320" cy="532453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ARTINYA: PT.X MENGGUNAKAN AKTIVA TETAPNYA SAMA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INTENSIFNYA DENGAN PERUSAHAAN  INDUSTRI YANG</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SEJENIS.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1"/>
          <p:cNvSpPr>
            <a:spLocks noChangeArrowheads="1"/>
          </p:cNvSpPr>
          <p:nvPr/>
        </p:nvSpPr>
        <p:spPr bwMode="auto">
          <a:xfrm>
            <a:off x="1" y="0"/>
            <a:ext cx="972185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4.RASIO PERPUTARAN TOTAL AKTIVA</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ASSET TURN OVER)</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Rasio</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mengukur</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efektifitas</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penggunaan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seluruh</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harta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dalam</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rangka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menghasilkan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penjualan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atau</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menggambarkan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berapa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rupiah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penjualan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dapat</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dihasilkan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oleh</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setiap</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rupiah yang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diinvestasikan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pada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harta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7523" name="Rectangle 3"/>
          <p:cNvSpPr>
            <a:spLocks noChangeArrowheads="1"/>
          </p:cNvSpPr>
          <p:nvPr/>
        </p:nvSpPr>
        <p:spPr bwMode="auto">
          <a:xfrm>
            <a:off x="0" y="0"/>
            <a:ext cx="3621954" cy="304698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TOTAL ASSET TURN OVER=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752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03603" y="2533654"/>
            <a:ext cx="1609725" cy="523875"/>
          </a:xfrm>
          <a:prstGeom prst="rect">
            <a:avLst/>
          </a:prstGeom>
          <a:noFill/>
        </p:spPr>
      </p:pic>
      <p:sp>
        <p:nvSpPr>
          <p:cNvPr id="107524" name="Rectangle 4"/>
          <p:cNvSpPr>
            <a:spLocks noChangeArrowheads="1"/>
          </p:cNvSpPr>
          <p:nvPr/>
        </p:nvSpPr>
        <p:spPr bwMode="auto">
          <a:xfrm>
            <a:off x="2" y="98107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7525" name="Rectangle 5"/>
          <p:cNvSpPr>
            <a:spLocks noChangeArrowheads="1"/>
          </p:cNvSpPr>
          <p:nvPr/>
        </p:nvSpPr>
        <p:spPr bwMode="auto">
          <a:xfrm>
            <a:off x="0" y="2"/>
            <a:ext cx="9721850" cy="33547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MISAL: 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PENJUALAN     </a:t>
            </a:r>
            <a:r>
              <a:rPr kumimoji="0" lang="en-US" sz="2200"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kumimoji="0" lang="en-US"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1.245.300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AKTIVA  </a:t>
            </a:r>
            <a:r>
              <a:rPr kumimoji="0" lang="en-US"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1.390.000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7527" name="Rectangle 7"/>
          <p:cNvSpPr>
            <a:spLocks noChangeArrowheads="1"/>
          </p:cNvSpPr>
          <p:nvPr/>
        </p:nvSpPr>
        <p:spPr bwMode="auto">
          <a:xfrm>
            <a:off x="0" y="0"/>
            <a:ext cx="3044423" cy="41549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Total asset Turnover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752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927348" y="3619512"/>
            <a:ext cx="1362075" cy="581025"/>
          </a:xfrm>
          <a:prstGeom prst="rect">
            <a:avLst/>
          </a:prstGeom>
          <a:noFill/>
        </p:spPr>
      </p:pic>
      <p:sp>
        <p:nvSpPr>
          <p:cNvPr id="9" name="Rectangle 8"/>
          <p:cNvSpPr/>
          <p:nvPr/>
        </p:nvSpPr>
        <p:spPr>
          <a:xfrm>
            <a:off x="2646348" y="4271973"/>
            <a:ext cx="997389" cy="369332"/>
          </a:xfrm>
          <a:prstGeom prst="rect">
            <a:avLst/>
          </a:prstGeom>
        </p:spPr>
        <p:txBody>
          <a:bodyPr wrap="none">
            <a:spAutoFit/>
          </a:bodyPr>
          <a:lstStyle/>
          <a:p>
            <a:r>
              <a:rPr lang="en-US" b="1" dirty="0" smtClean="0"/>
              <a:t>= 0,8959</a:t>
            </a:r>
            <a:endParaRPr lang="en-US" dirty="0"/>
          </a:p>
        </p:txBody>
      </p:sp>
      <p:sp>
        <p:nvSpPr>
          <p:cNvPr id="10" name="Rectangle 9"/>
          <p:cNvSpPr/>
          <p:nvPr/>
        </p:nvSpPr>
        <p:spPr>
          <a:xfrm>
            <a:off x="74581" y="4759897"/>
            <a:ext cx="2979983" cy="369332"/>
          </a:xfrm>
          <a:prstGeom prst="rect">
            <a:avLst/>
          </a:prstGeom>
        </p:spPr>
        <p:txBody>
          <a:bodyPr wrap="none">
            <a:spAutoFit/>
          </a:bodyPr>
          <a:lstStyle/>
          <a:p>
            <a:r>
              <a:rPr lang="en-US" b="1" dirty="0" smtClean="0"/>
              <a:t>                 Rata-rata </a:t>
            </a:r>
            <a:r>
              <a:rPr lang="en-US" b="1" dirty="0" err="1" smtClean="0"/>
              <a:t>Industri</a:t>
            </a:r>
            <a:r>
              <a:rPr lang="en-US" b="1" dirty="0" smtClean="0"/>
              <a:t> = </a:t>
            </a:r>
            <a:endParaRPr lang="en-US" dirty="0"/>
          </a:p>
        </p:txBody>
      </p:sp>
      <p:sp>
        <p:nvSpPr>
          <p:cNvPr id="107528" name="Rectangle 8"/>
          <p:cNvSpPr>
            <a:spLocks noChangeArrowheads="1"/>
          </p:cNvSpPr>
          <p:nvPr/>
        </p:nvSpPr>
        <p:spPr bwMode="auto">
          <a:xfrm>
            <a:off x="2928958" y="4714894"/>
            <a:ext cx="1003273"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2,0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1"/>
          <p:cNvSpPr>
            <a:spLocks noChangeArrowheads="1"/>
          </p:cNvSpPr>
          <p:nvPr/>
        </p:nvSpPr>
        <p:spPr bwMode="auto">
          <a:xfrm>
            <a:off x="0" y="0"/>
            <a:ext cx="972185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Dari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perhitungan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atas</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dapat</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dilihat</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bahwa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Asset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Tornover</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sebesar</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0,8959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atau</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kecil</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Asser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Tornover</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perusahan-perusahaan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ada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dalamn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yaitu</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2,0. Hal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berarti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bahwa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tidak</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efektif</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perusahaan-perusahaanyang</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ada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dalam</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dalam</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menggunakan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seluruh</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aktivitasnya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untuk</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menghasilkan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penjualan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Atau</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seluruh</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aktiva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tidak</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menghasilkan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volume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bisnis</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cukup</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dibanding</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dengan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investasi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dilakukan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dalam</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aktiva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485758"/>
          </a:xfrm>
        </p:spPr>
        <p:txBody>
          <a:bodyPr>
            <a:normAutofit fontScale="90000"/>
          </a:bodyPr>
          <a:lstStyle/>
          <a:p>
            <a:pPr algn="l"/>
            <a:r>
              <a:rPr lang="en-US" sz="2000" b="1" dirty="0" smtClean="0">
                <a:latin typeface="Algerian" pitchFamily="82" charset="0"/>
              </a:rPr>
              <a:t>G.KEDUDUKAN MANAJER KEUANGAN DALAM STRUKTUR ORGANISASI PERUSAHAN</a:t>
            </a:r>
            <a:endParaRPr lang="en-US" sz="2000" b="1" dirty="0">
              <a:latin typeface="Algerian" pitchFamily="82" charset="0"/>
            </a:endParaRPr>
          </a:p>
        </p:txBody>
      </p:sp>
      <p:sp>
        <p:nvSpPr>
          <p:cNvPr id="3" name="Content Placeholder 2"/>
          <p:cNvSpPr>
            <a:spLocks noGrp="1"/>
          </p:cNvSpPr>
          <p:nvPr>
            <p:ph idx="1"/>
          </p:nvPr>
        </p:nvSpPr>
        <p:spPr>
          <a:xfrm>
            <a:off x="0" y="485759"/>
            <a:ext cx="9721850" cy="4914916"/>
          </a:xfrm>
        </p:spPr>
        <p:txBody>
          <a:bodyPr>
            <a:normAutofit/>
          </a:bodyPr>
          <a:lstStyle/>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r>
              <a:rPr lang="en-US" sz="1200" b="1" dirty="0" smtClean="0"/>
              <a:t>TREASURER        UNTUK PEROLEHAN DANA DAN PENGAMANANNYA</a:t>
            </a:r>
          </a:p>
          <a:p>
            <a:pPr>
              <a:buNone/>
            </a:pPr>
            <a:r>
              <a:rPr lang="en-US" sz="1200" b="1" dirty="0" smtClean="0"/>
              <a:t>CONTROLLER         MENCATAT,MELAPORKAN DAN PENGENDALIAN</a:t>
            </a:r>
            <a:endParaRPr lang="en-US" sz="1200" b="1" dirty="0"/>
          </a:p>
        </p:txBody>
      </p:sp>
      <p:sp>
        <p:nvSpPr>
          <p:cNvPr id="7" name="Rectangle 6"/>
          <p:cNvSpPr/>
          <p:nvPr/>
        </p:nvSpPr>
        <p:spPr>
          <a:xfrm>
            <a:off x="3575041" y="557197"/>
            <a:ext cx="1714512" cy="28575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DEWAN DIREKSI</a:t>
            </a:r>
            <a:endParaRPr lang="en-US" dirty="0">
              <a:solidFill>
                <a:schemeClr val="tx1"/>
              </a:solidFill>
            </a:endParaRPr>
          </a:p>
        </p:txBody>
      </p:sp>
      <p:sp>
        <p:nvSpPr>
          <p:cNvPr id="8" name="Rectangle 7"/>
          <p:cNvSpPr/>
          <p:nvPr/>
        </p:nvSpPr>
        <p:spPr>
          <a:xfrm>
            <a:off x="3289289" y="1128701"/>
            <a:ext cx="2357454" cy="28575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KETUA DEWAN DIREKSI</a:t>
            </a:r>
            <a:endParaRPr lang="en-US" dirty="0">
              <a:solidFill>
                <a:schemeClr val="tx1"/>
              </a:solidFill>
            </a:endParaRPr>
          </a:p>
        </p:txBody>
      </p:sp>
      <p:sp>
        <p:nvSpPr>
          <p:cNvPr id="9" name="Rectangle 8"/>
          <p:cNvSpPr/>
          <p:nvPr/>
        </p:nvSpPr>
        <p:spPr>
          <a:xfrm>
            <a:off x="3503603" y="1700205"/>
            <a:ext cx="1928826" cy="28575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DIREKTUR UTAMA</a:t>
            </a:r>
            <a:endParaRPr lang="en-US" dirty="0">
              <a:solidFill>
                <a:schemeClr val="tx1"/>
              </a:solidFill>
            </a:endParaRPr>
          </a:p>
        </p:txBody>
      </p:sp>
      <p:cxnSp>
        <p:nvCxnSpPr>
          <p:cNvPr id="11" name="Straight Connector 10"/>
          <p:cNvCxnSpPr/>
          <p:nvPr/>
        </p:nvCxnSpPr>
        <p:spPr>
          <a:xfrm rot="5400000">
            <a:off x="4218380" y="985429"/>
            <a:ext cx="285752"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4217983" y="1557329"/>
            <a:ext cx="285752"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574777" y="2414585"/>
            <a:ext cx="585791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1359669" y="2628105"/>
            <a:ext cx="428628"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145619" y="2628105"/>
            <a:ext cx="428628"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5218909" y="2628105"/>
            <a:ext cx="428628"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7219173" y="2628105"/>
            <a:ext cx="428628"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4147339" y="2199477"/>
            <a:ext cx="428628"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931835" y="2843213"/>
            <a:ext cx="1500198" cy="857256"/>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   DIREKTUR</a:t>
            </a:r>
          </a:p>
          <a:p>
            <a:pPr algn="ctr"/>
            <a:r>
              <a:rPr lang="en-US" sz="1400" dirty="0" smtClean="0">
                <a:solidFill>
                  <a:schemeClr val="bg1"/>
                </a:solidFill>
              </a:rPr>
              <a:t>PENELITIAN DAN PENGEMBANGAN</a:t>
            </a:r>
            <a:endParaRPr lang="en-US" sz="1400" dirty="0">
              <a:solidFill>
                <a:schemeClr val="bg1"/>
              </a:solidFill>
            </a:endParaRPr>
          </a:p>
        </p:txBody>
      </p:sp>
      <p:sp>
        <p:nvSpPr>
          <p:cNvPr id="29" name="Rectangle 28"/>
          <p:cNvSpPr/>
          <p:nvPr/>
        </p:nvSpPr>
        <p:spPr>
          <a:xfrm>
            <a:off x="2860661" y="2843213"/>
            <a:ext cx="1071570" cy="571504"/>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solidFill>
                  <a:srgbClr val="FFFF00"/>
                </a:solidFill>
              </a:rPr>
              <a:t>DIREKTUR</a:t>
            </a:r>
          </a:p>
          <a:p>
            <a:r>
              <a:rPr lang="en-US" sz="1400" dirty="0" smtClean="0">
                <a:solidFill>
                  <a:srgbClr val="FFFF00"/>
                </a:solidFill>
              </a:rPr>
              <a:t>PRODUKSI</a:t>
            </a:r>
            <a:endParaRPr lang="en-US" sz="1400" dirty="0">
              <a:solidFill>
                <a:srgbClr val="FFFF00"/>
              </a:solidFill>
            </a:endParaRPr>
          </a:p>
        </p:txBody>
      </p:sp>
      <p:sp>
        <p:nvSpPr>
          <p:cNvPr id="30" name="Rectangle 29"/>
          <p:cNvSpPr/>
          <p:nvPr/>
        </p:nvSpPr>
        <p:spPr>
          <a:xfrm>
            <a:off x="4932363" y="2843213"/>
            <a:ext cx="1143008" cy="57150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solidFill>
                  <a:srgbClr val="FFC000"/>
                </a:solidFill>
              </a:rPr>
              <a:t>  DIREKTUR</a:t>
            </a:r>
          </a:p>
          <a:p>
            <a:r>
              <a:rPr lang="en-US" sz="1400" dirty="0" smtClean="0">
                <a:solidFill>
                  <a:srgbClr val="FFC000"/>
                </a:solidFill>
              </a:rPr>
              <a:t>PEMASARAN</a:t>
            </a:r>
            <a:endParaRPr lang="en-US" sz="1400" dirty="0">
              <a:solidFill>
                <a:srgbClr val="FFC000"/>
              </a:solidFill>
            </a:endParaRPr>
          </a:p>
        </p:txBody>
      </p:sp>
      <p:sp>
        <p:nvSpPr>
          <p:cNvPr id="31" name="Rectangle 30"/>
          <p:cNvSpPr/>
          <p:nvPr/>
        </p:nvSpPr>
        <p:spPr>
          <a:xfrm>
            <a:off x="6932627" y="2843213"/>
            <a:ext cx="1071570" cy="57150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solidFill>
                  <a:srgbClr val="00B0F0"/>
                </a:solidFill>
              </a:rPr>
              <a:t>  DIREKTUR</a:t>
            </a:r>
          </a:p>
          <a:p>
            <a:r>
              <a:rPr lang="en-US" sz="1400" dirty="0" smtClean="0">
                <a:solidFill>
                  <a:srgbClr val="00B0F0"/>
                </a:solidFill>
              </a:rPr>
              <a:t>KEUANGAN</a:t>
            </a:r>
            <a:endParaRPr lang="en-US" sz="1400" dirty="0">
              <a:solidFill>
                <a:srgbClr val="00B0F0"/>
              </a:solidFill>
            </a:endParaRPr>
          </a:p>
        </p:txBody>
      </p:sp>
      <p:cxnSp>
        <p:nvCxnSpPr>
          <p:cNvPr id="38" name="Straight Connector 37"/>
          <p:cNvCxnSpPr/>
          <p:nvPr/>
        </p:nvCxnSpPr>
        <p:spPr>
          <a:xfrm>
            <a:off x="6575437" y="3771907"/>
            <a:ext cx="1857388"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7254098" y="3593312"/>
            <a:ext cx="35719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8290743" y="3913989"/>
            <a:ext cx="285752"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6433355" y="3913989"/>
            <a:ext cx="285752"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7789885" y="4057659"/>
            <a:ext cx="1285884"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  ADMINISTRASI PEMBUKUAN </a:t>
            </a:r>
          </a:p>
          <a:p>
            <a:r>
              <a:rPr lang="en-US" sz="1400" dirty="0" smtClean="0"/>
              <a:t>(CONTROLLER)</a:t>
            </a:r>
          </a:p>
          <a:p>
            <a:endParaRPr lang="en-US" sz="1400" dirty="0"/>
          </a:p>
        </p:txBody>
      </p:sp>
      <p:sp>
        <p:nvSpPr>
          <p:cNvPr id="48" name="Rectangle 47"/>
          <p:cNvSpPr/>
          <p:nvPr/>
        </p:nvSpPr>
        <p:spPr>
          <a:xfrm>
            <a:off x="6003933" y="4057659"/>
            <a:ext cx="114300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BENDAHARA</a:t>
            </a:r>
          </a:p>
          <a:p>
            <a:r>
              <a:rPr lang="en-US" sz="1400" dirty="0" smtClean="0"/>
              <a:t>(TREASURER)</a:t>
            </a:r>
            <a:endParaRPr lang="en-US" sz="1400" dirty="0"/>
          </a:p>
        </p:txBody>
      </p:sp>
      <p:cxnSp>
        <p:nvCxnSpPr>
          <p:cNvPr id="27" name="Straight Arrow Connector 26"/>
          <p:cNvCxnSpPr/>
          <p:nvPr/>
        </p:nvCxnSpPr>
        <p:spPr>
          <a:xfrm>
            <a:off x="860397" y="4271973"/>
            <a:ext cx="214314"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931835" y="4486287"/>
            <a:ext cx="214314"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1"/>
          <p:cNvSpPr>
            <a:spLocks noChangeArrowheads="1"/>
          </p:cNvSpPr>
          <p:nvPr/>
        </p:nvSpPr>
        <p:spPr bwMode="auto">
          <a:xfrm>
            <a:off x="1" y="2"/>
            <a:ext cx="9721850" cy="27699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7030A0"/>
                </a:solidFill>
                <a:effectLst/>
                <a:latin typeface="Calibri" pitchFamily="34" charset="0"/>
                <a:ea typeface="Times New Roman" pitchFamily="18" charset="0"/>
                <a:cs typeface="Times New Roman" pitchFamily="18" charset="0"/>
              </a:rPr>
              <a:t>D.RASIO KEUNTUNGAN(PROFITABILITY RATIO)</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Rofitabilitas</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merupakan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kemampuan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perusahaanuntuk</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memperoleh</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laba.Rasio</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menunjukkan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pengaruh</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gabungan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likuditas</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pengelolaan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aktiva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pengelolaan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hutang</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terhadap</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hasil-hasil</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operasi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1.BASIC EARNING POWER RATIO(BEP)</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Rasio</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menunjukkan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kemampuan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aktiva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untuk</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menghasilkan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laba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operasi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(EBIT)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9571" name="Rectangle 3"/>
          <p:cNvSpPr>
            <a:spLocks noChangeArrowheads="1"/>
          </p:cNvSpPr>
          <p:nvPr/>
        </p:nvSpPr>
        <p:spPr bwMode="auto">
          <a:xfrm>
            <a:off x="3" y="2"/>
            <a:ext cx="4107215" cy="369331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600"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B E P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9570"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237045" y="3138496"/>
            <a:ext cx="2409830" cy="561975"/>
          </a:xfrm>
          <a:prstGeom prst="rect">
            <a:avLst/>
          </a:prstGeom>
          <a:noFill/>
        </p:spPr>
      </p:pic>
      <p:sp>
        <p:nvSpPr>
          <p:cNvPr id="109572" name="Rectangle 4"/>
          <p:cNvSpPr>
            <a:spLocks noChangeArrowheads="1"/>
          </p:cNvSpPr>
          <p:nvPr/>
        </p:nvSpPr>
        <p:spPr bwMode="auto">
          <a:xfrm>
            <a:off x="2" y="101917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0" name="Group 19"/>
          <p:cNvGrpSpPr/>
          <p:nvPr/>
        </p:nvGrpSpPr>
        <p:grpSpPr>
          <a:xfrm>
            <a:off x="2502679" y="2986089"/>
            <a:ext cx="4787140" cy="1286678"/>
            <a:chOff x="2502677" y="2986089"/>
            <a:chExt cx="4787140" cy="1286678"/>
          </a:xfrm>
        </p:grpSpPr>
        <p:cxnSp>
          <p:nvCxnSpPr>
            <p:cNvPr id="7" name="Straight Connector 6"/>
            <p:cNvCxnSpPr/>
            <p:nvPr/>
          </p:nvCxnSpPr>
          <p:spPr>
            <a:xfrm>
              <a:off x="2503471" y="2986089"/>
              <a:ext cx="4786346"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1860529" y="3629031"/>
              <a:ext cx="1285884"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 name="Straight Connector 11"/>
          <p:cNvCxnSpPr/>
          <p:nvPr/>
        </p:nvCxnSpPr>
        <p:spPr>
          <a:xfrm rot="5400000" flipH="1" flipV="1">
            <a:off x="6647669" y="3628237"/>
            <a:ext cx="1285884"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503471" y="4270386"/>
            <a:ext cx="4786346"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1"/>
          <p:cNvSpPr>
            <a:spLocks noChangeArrowheads="1"/>
          </p:cNvSpPr>
          <p:nvPr/>
        </p:nvSpPr>
        <p:spPr bwMode="auto">
          <a:xfrm>
            <a:off x="2" y="2"/>
            <a:ext cx="4523995" cy="113877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 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PENJUALAN		</a:t>
            </a:r>
            <a:r>
              <a:rPr kumimoji="0" lang="en-US"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149.550</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TOTAL AKTIVA           	</a:t>
            </a:r>
            <a:r>
              <a:rPr kumimoji="0" lang="en-US"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1.390.000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0598" name="Rectangle 6"/>
          <p:cNvSpPr>
            <a:spLocks noChangeArrowheads="1"/>
          </p:cNvSpPr>
          <p:nvPr/>
        </p:nvSpPr>
        <p:spPr bwMode="auto">
          <a:xfrm>
            <a:off x="0" y="0"/>
            <a:ext cx="5915402" cy="8925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2600" dirty="0" smtClean="0">
                <a:latin typeface="Calibri" pitchFamily="34" charset="0"/>
                <a:ea typeface="Times New Roman" pitchFamily="18" charset="0"/>
                <a:cs typeface="Times New Roman" pitchFamily="18" charset="0"/>
              </a:rPr>
              <a:t>                                                               </a:t>
            </a:r>
            <a:r>
              <a:rPr kumimoji="0" lang="en-US" sz="2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 E P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0597"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789621" y="342884"/>
            <a:ext cx="1171575" cy="619125"/>
          </a:xfrm>
          <a:prstGeom prst="rect">
            <a:avLst/>
          </a:prstGeom>
          <a:noFill/>
        </p:spPr>
      </p:pic>
      <p:sp>
        <p:nvSpPr>
          <p:cNvPr id="110599" name="Rectangle 7"/>
          <p:cNvSpPr>
            <a:spLocks noChangeArrowheads="1"/>
          </p:cNvSpPr>
          <p:nvPr/>
        </p:nvSpPr>
        <p:spPr bwMode="auto">
          <a:xfrm>
            <a:off x="7004067" y="385746"/>
            <a:ext cx="2717785"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a:t>
            </a: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0,10759 </a:t>
            </a:r>
          </a:p>
          <a:p>
            <a:pPr marL="0" marR="0" lvl="0" indent="0" algn="l" defTabSz="914400" rtl="0" eaLnBrk="1" fontAlgn="base" latinLnBrk="0" hangingPunct="1">
              <a:lnSpc>
                <a:spcPct val="100000"/>
              </a:lnSpc>
              <a:spcBef>
                <a:spcPct val="0"/>
              </a:spcBef>
              <a:spcAft>
                <a:spcPct val="0"/>
              </a:spcAft>
              <a:buClrTx/>
              <a:buSzTx/>
              <a:buFontTx/>
              <a:buNone/>
              <a:tabLst/>
            </a:pPr>
            <a:r>
              <a:rPr lang="en-US" sz="2600" b="1" dirty="0" smtClean="0">
                <a:latin typeface="Calibri" pitchFamily="34" charset="0"/>
                <a:ea typeface="Times New Roman" pitchFamily="18" charset="0"/>
                <a:cs typeface="Times New Roman" pitchFamily="18" charset="0"/>
              </a:rPr>
              <a:t> </a:t>
            </a: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10,759%</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0600" name="Rectangle 8"/>
          <p:cNvSpPr>
            <a:spLocks noChangeArrowheads="1"/>
          </p:cNvSpPr>
          <p:nvPr/>
        </p:nvSpPr>
        <p:spPr bwMode="auto">
          <a:xfrm>
            <a:off x="3503603" y="1564952"/>
            <a:ext cx="5003801"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RATA-RATA INDUSTRI         = 13,2%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0601" name="Rectangle 9"/>
          <p:cNvSpPr>
            <a:spLocks noChangeArrowheads="1"/>
          </p:cNvSpPr>
          <p:nvPr/>
        </p:nvSpPr>
        <p:spPr bwMode="auto">
          <a:xfrm>
            <a:off x="0" y="2141539"/>
            <a:ext cx="9721850"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Dari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perhitungan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atas</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dapat</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dilihat</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bahwa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BEP PT.X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sebesar</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10,759 %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atau</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kecil</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BEP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perusahan-perusahaan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ada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dalamn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yaitu</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13,2%. Hal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berarti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pengembalian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operasi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aktiva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dimiliki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rendah</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dibanding</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pengembalian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operasi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aktiva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dimiliki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perusahaan-perusahaan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ada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dalam</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Rasio</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sangat</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berguna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untuk</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membandingkan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dengan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situasi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pajak</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berbeda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tingkat</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leverage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keuangan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berbeda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endParaRPr lang="en-US" sz="2400" dirty="0" smtClean="0">
              <a:latin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p:cNvSpPr>
            <a:spLocks noChangeArrowheads="1"/>
          </p:cNvSpPr>
          <p:nvPr/>
        </p:nvSpPr>
        <p:spPr bwMode="auto">
          <a:xfrm>
            <a:off x="0" y="0"/>
            <a:ext cx="972185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2.PENGEMBALIAN ATAS TOTAL AKTIVA</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(RETURN ON ASSETS)(ROA)</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Rasio</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menunjukkan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tingkat</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pengembalian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atas</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aktiva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setelah</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bunga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pajak</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1619" name="Rectangle 3"/>
          <p:cNvSpPr>
            <a:spLocks noChangeArrowheads="1"/>
          </p:cNvSpPr>
          <p:nvPr/>
        </p:nvSpPr>
        <p:spPr bwMode="auto">
          <a:xfrm>
            <a:off x="0" y="0"/>
            <a:ext cx="1181734"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 O A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1618"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217587" y="1771643"/>
            <a:ext cx="3533776" cy="571500"/>
          </a:xfrm>
          <a:prstGeom prst="rect">
            <a:avLst/>
          </a:prstGeom>
          <a:noFill/>
        </p:spPr>
      </p:pic>
      <p:sp>
        <p:nvSpPr>
          <p:cNvPr id="111620" name="Rectangle 4"/>
          <p:cNvSpPr>
            <a:spLocks noChangeArrowheads="1"/>
          </p:cNvSpPr>
          <p:nvPr/>
        </p:nvSpPr>
        <p:spPr bwMode="auto">
          <a:xfrm>
            <a:off x="2" y="102870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621" name="Rectangle 5"/>
          <p:cNvSpPr>
            <a:spLocks noChangeArrowheads="1"/>
          </p:cNvSpPr>
          <p:nvPr/>
        </p:nvSpPr>
        <p:spPr bwMode="auto">
          <a:xfrm>
            <a:off x="4925055" y="2"/>
            <a:ext cx="4520340" cy="240065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 PT.X</a:t>
            </a:r>
            <a:endParaRPr kumimoji="0" lang="en-US"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LABA BERSIH SESUDAH PAJAK      </a:t>
            </a:r>
            <a:r>
              <a:rPr kumimoji="0" lang="en-US"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93.465</a:t>
            </a:r>
            <a:endParaRPr kumimoji="0" lang="en-US"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TOTAL AKTIVA           	</a:t>
            </a: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6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1.390.000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p:txBody>
      </p:sp>
      <p:sp>
        <p:nvSpPr>
          <p:cNvPr id="111623" name="Rectangle 7"/>
          <p:cNvSpPr>
            <a:spLocks noChangeArrowheads="1"/>
          </p:cNvSpPr>
          <p:nvPr/>
        </p:nvSpPr>
        <p:spPr bwMode="auto">
          <a:xfrm>
            <a:off x="0" y="0"/>
            <a:ext cx="1181734" cy="34163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 O A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1622"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217587" y="2757493"/>
            <a:ext cx="1785950" cy="800100"/>
          </a:xfrm>
          <a:prstGeom prst="rect">
            <a:avLst/>
          </a:prstGeom>
          <a:noFill/>
        </p:spPr>
      </p:pic>
      <p:sp>
        <p:nvSpPr>
          <p:cNvPr id="111624" name="Rectangle 8"/>
          <p:cNvSpPr>
            <a:spLocks noChangeArrowheads="1"/>
          </p:cNvSpPr>
          <p:nvPr/>
        </p:nvSpPr>
        <p:spPr bwMode="auto">
          <a:xfrm>
            <a:off x="3003539" y="2296425"/>
            <a:ext cx="3717917"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0,06724 = 6,724% </a:t>
            </a:r>
          </a:p>
          <a:p>
            <a:pPr marL="0" marR="0" lvl="0" indent="0" algn="l" defTabSz="914400" rtl="0" eaLnBrk="1" fontAlgn="base" latinLnBrk="0" hangingPunct="1">
              <a:lnSpc>
                <a:spcPct val="100000"/>
              </a:lnSpc>
              <a:spcBef>
                <a:spcPct val="0"/>
              </a:spcBef>
              <a:spcAft>
                <a:spcPct val="0"/>
              </a:spcAft>
              <a:buClrTx/>
              <a:buSzTx/>
              <a:buFontTx/>
              <a:buNone/>
              <a:tabLst/>
            </a:pPr>
            <a:endParaRPr lang="en-US" sz="2600" b="1" dirty="0" smtClean="0">
              <a:latin typeface="Calibri" pitchFamily="34" charset="0"/>
              <a:ea typeface="Times New Roman" pitchFamily="18" charset="0"/>
              <a:cs typeface="Times New Roman" pitchFamily="18" charset="0"/>
            </a:endParaRPr>
          </a:p>
        </p:txBody>
      </p:sp>
      <p:sp>
        <p:nvSpPr>
          <p:cNvPr id="10" name="Rectangle 9"/>
          <p:cNvSpPr/>
          <p:nvPr/>
        </p:nvSpPr>
        <p:spPr>
          <a:xfrm>
            <a:off x="6218247" y="2973947"/>
            <a:ext cx="3214710" cy="369332"/>
          </a:xfrm>
          <a:prstGeom prst="rect">
            <a:avLst/>
          </a:prstGeom>
        </p:spPr>
        <p:txBody>
          <a:bodyPr wrap="square">
            <a:spAutoFit/>
          </a:bodyPr>
          <a:lstStyle/>
          <a:p>
            <a:pPr lvl="0" fontAlgn="base">
              <a:spcBef>
                <a:spcPct val="0"/>
              </a:spcBef>
              <a:spcAft>
                <a:spcPct val="0"/>
              </a:spcAft>
            </a:pPr>
            <a:r>
              <a:rPr lang="en-US" b="1" dirty="0" smtClean="0">
                <a:latin typeface="Calibri" pitchFamily="34" charset="0"/>
                <a:ea typeface="Times New Roman" pitchFamily="18" charset="0"/>
                <a:cs typeface="Times New Roman" pitchFamily="18" charset="0"/>
              </a:rPr>
              <a:t>RATA-RATA INDUSTRI = 10 %</a:t>
            </a:r>
            <a:endParaRPr lang="en-US" sz="1400" b="1" dirty="0" smtClean="0">
              <a:latin typeface="Arial" pitchFamily="34" charset="0"/>
              <a:cs typeface="Arial" pitchFamily="34" charset="0"/>
            </a:endParaRPr>
          </a:p>
        </p:txBody>
      </p:sp>
      <p:sp>
        <p:nvSpPr>
          <p:cNvPr id="111625" name="Rectangle 9"/>
          <p:cNvSpPr>
            <a:spLocks noChangeArrowheads="1"/>
          </p:cNvSpPr>
          <p:nvPr/>
        </p:nvSpPr>
        <p:spPr bwMode="auto">
          <a:xfrm>
            <a:off x="0" y="3712327"/>
            <a:ext cx="972185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Dari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perhitungan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atas</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ROA PT.X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sebesar</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6,724 %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kecil</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ROA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yaitu</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10%. Hal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berarti</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tidak</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efisien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dalam</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mengunakan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aktivanya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sejenis.Rendahnya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rasio</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tersebut</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diakibatkan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rendahnya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BEP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penggunaan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hutang</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besar</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sehingga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menanggung</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beban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bunga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besar</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akhirnya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akan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mengakibatkan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laba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bersih</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menurun</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1"/>
          <p:cNvSpPr>
            <a:spLocks noChangeArrowheads="1"/>
          </p:cNvSpPr>
          <p:nvPr/>
        </p:nvSpPr>
        <p:spPr bwMode="auto">
          <a:xfrm>
            <a:off x="1" y="0"/>
            <a:ext cx="972185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3.PENGEMBALIAN ATAS MODAL SENDIRI</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(RETURN ON EQUITY) (ROE)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Rasio</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mengukur</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tingkat</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pengembalian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atas</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investasi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bagi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pemegang</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saham</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biasa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43" name="Rectangle 3"/>
          <p:cNvSpPr>
            <a:spLocks noChangeArrowheads="1"/>
          </p:cNvSpPr>
          <p:nvPr/>
        </p:nvSpPr>
        <p:spPr bwMode="auto">
          <a:xfrm>
            <a:off x="2" y="1743073"/>
            <a:ext cx="1860529"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 O E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264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74711" y="1700209"/>
            <a:ext cx="3533776" cy="571500"/>
          </a:xfrm>
          <a:prstGeom prst="rect">
            <a:avLst/>
          </a:prstGeom>
          <a:noFill/>
        </p:spPr>
      </p:pic>
      <p:sp>
        <p:nvSpPr>
          <p:cNvPr id="112644" name="Rectangle 4"/>
          <p:cNvSpPr>
            <a:spLocks noChangeArrowheads="1"/>
          </p:cNvSpPr>
          <p:nvPr/>
        </p:nvSpPr>
        <p:spPr bwMode="auto">
          <a:xfrm>
            <a:off x="2" y="102870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45" name="Rectangle 5"/>
          <p:cNvSpPr>
            <a:spLocks noChangeArrowheads="1"/>
          </p:cNvSpPr>
          <p:nvPr/>
        </p:nvSpPr>
        <p:spPr bwMode="auto">
          <a:xfrm>
            <a:off x="5000660" y="958152"/>
            <a:ext cx="472119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 PT.X</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LABA BERSIH SESUDAH PAJAK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93.465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TOTAL AKTIVA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940.650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47" name="Rectangle 7"/>
          <p:cNvSpPr>
            <a:spLocks noChangeArrowheads="1"/>
          </p:cNvSpPr>
          <p:nvPr/>
        </p:nvSpPr>
        <p:spPr bwMode="auto">
          <a:xfrm>
            <a:off x="2" y="2810178"/>
            <a:ext cx="2503471"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 O E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2646"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41382" y="2700337"/>
            <a:ext cx="1533529" cy="619125"/>
          </a:xfrm>
          <a:prstGeom prst="rect">
            <a:avLst/>
          </a:prstGeom>
          <a:noFill/>
        </p:spPr>
      </p:pic>
      <p:sp>
        <p:nvSpPr>
          <p:cNvPr id="112648" name="Rectangle 8"/>
          <p:cNvSpPr>
            <a:spLocks noChangeArrowheads="1"/>
          </p:cNvSpPr>
          <p:nvPr/>
        </p:nvSpPr>
        <p:spPr bwMode="auto">
          <a:xfrm>
            <a:off x="2643208" y="2771775"/>
            <a:ext cx="7289817" cy="8925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a:t>
            </a: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0,09936			12,5%</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9,9936%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49" name="Rectangle 9"/>
          <p:cNvSpPr>
            <a:spLocks noChangeArrowheads="1"/>
          </p:cNvSpPr>
          <p:nvPr/>
        </p:nvSpPr>
        <p:spPr bwMode="auto">
          <a:xfrm>
            <a:off x="2071704" y="2486025"/>
            <a:ext cx="650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RATA-RATA INDUSTRI</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50" name="Rectangle 10"/>
          <p:cNvSpPr>
            <a:spLocks noChangeArrowheads="1"/>
          </p:cNvSpPr>
          <p:nvPr/>
        </p:nvSpPr>
        <p:spPr bwMode="auto">
          <a:xfrm>
            <a:off x="0" y="3734353"/>
            <a:ext cx="972185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Dari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perhitungan</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atas</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ROE PT.X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kecil</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ROE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perusahan</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yaitu</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12,5%. Hal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berarti</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mempunyai</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tingkat</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pengembalian</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atas</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ekuitas</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rendah</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dibanding</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sejenis.Rendahnya</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rasio</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tersebut</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diakibatkan</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menggunakan</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hutang</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besar</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dibanding</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1"/>
          <p:cNvSpPr>
            <a:spLocks noChangeArrowheads="1"/>
          </p:cNvSpPr>
          <p:nvPr/>
        </p:nvSpPr>
        <p:spPr bwMode="auto">
          <a:xfrm>
            <a:off x="0" y="2"/>
            <a:ext cx="972185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4.NET PROFIT MARGIN</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Rasio</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mengukur</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laba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bersih</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setiap</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total rupiah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penjualan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atau</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persentase</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laba</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setiap</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rupiah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penjualan</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3667" name="Rectangle 3"/>
          <p:cNvSpPr>
            <a:spLocks noChangeArrowheads="1"/>
          </p:cNvSpPr>
          <p:nvPr/>
        </p:nvSpPr>
        <p:spPr bwMode="auto">
          <a:xfrm>
            <a:off x="2" y="1385883"/>
            <a:ext cx="3432165"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NET PROFIT MARGIN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366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41662" y="1304919"/>
            <a:ext cx="3533776" cy="609600"/>
          </a:xfrm>
          <a:prstGeom prst="rect">
            <a:avLst/>
          </a:prstGeom>
          <a:noFill/>
        </p:spPr>
      </p:pic>
      <p:sp>
        <p:nvSpPr>
          <p:cNvPr id="113668" name="Rectangle 4"/>
          <p:cNvSpPr>
            <a:spLocks noChangeArrowheads="1"/>
          </p:cNvSpPr>
          <p:nvPr/>
        </p:nvSpPr>
        <p:spPr bwMode="auto">
          <a:xfrm>
            <a:off x="2" y="106680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669" name="Rectangle 5"/>
          <p:cNvSpPr>
            <a:spLocks noChangeArrowheads="1"/>
          </p:cNvSpPr>
          <p:nvPr/>
        </p:nvSpPr>
        <p:spPr bwMode="auto">
          <a:xfrm>
            <a:off x="2" y="1586695"/>
            <a:ext cx="5718181" cy="15081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MISAL: PT.X</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LABA BERSIH SESUDAH PAJAK  </a:t>
            </a:r>
            <a:r>
              <a:rPr kumimoji="0" lang="en-US"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93.465</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PENJUALAN                                </a:t>
            </a:r>
            <a:r>
              <a:rPr kumimoji="0" lang="en-US" sz="2200"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kumimoji="0" lang="en-US"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Rp</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1.245.300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3671" name="Rectangle 7"/>
          <p:cNvSpPr>
            <a:spLocks noChangeArrowheads="1"/>
          </p:cNvSpPr>
          <p:nvPr/>
        </p:nvSpPr>
        <p:spPr bwMode="auto">
          <a:xfrm>
            <a:off x="0" y="3529023"/>
            <a:ext cx="3932231"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NET PROFIT MARGIN =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13670"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03537" y="3462346"/>
            <a:ext cx="2071702" cy="571500"/>
          </a:xfrm>
          <a:prstGeom prst="rect">
            <a:avLst/>
          </a:prstGeom>
          <a:noFill/>
        </p:spPr>
      </p:pic>
      <p:sp>
        <p:nvSpPr>
          <p:cNvPr id="113672" name="Rectangle 8"/>
          <p:cNvSpPr>
            <a:spLocks noChangeArrowheads="1"/>
          </p:cNvSpPr>
          <p:nvPr/>
        </p:nvSpPr>
        <p:spPr bwMode="auto">
          <a:xfrm>
            <a:off x="5072100" y="3079268"/>
            <a:ext cx="3503603" cy="12926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0,07505</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7,505%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3673" name="Rectangle 9"/>
          <p:cNvSpPr>
            <a:spLocks noChangeArrowheads="1"/>
          </p:cNvSpPr>
          <p:nvPr/>
        </p:nvSpPr>
        <p:spPr bwMode="auto">
          <a:xfrm>
            <a:off x="1857389" y="4574103"/>
            <a:ext cx="5575304"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RATA-RATA INDUSTRI         </a:t>
            </a:r>
            <a:r>
              <a:rPr kumimoji="0" lang="en-US" sz="2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9%</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1"/>
          <p:cNvSpPr>
            <a:spLocks noChangeArrowheads="1"/>
          </p:cNvSpPr>
          <p:nvPr/>
        </p:nvSpPr>
        <p:spPr bwMode="auto">
          <a:xfrm>
            <a:off x="0" y="0"/>
            <a:ext cx="972185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Dari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perhitungan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atas</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Net</a:t>
            </a:r>
            <a:r>
              <a:rPr kumimoji="0" lang="en-US" sz="3200"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Profit Margin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7,505%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kecil</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dari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Net Profit Margin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yaitu</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 9%. Hal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berarti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PT.X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tidak</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efisien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dibanding</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perusahaan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industri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sejenis.Rendahnya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NPM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tersebut</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diakibatkan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biaya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tinggi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dalam</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menjalankan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kegiatan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operasi</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atau</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menggunakan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hutang</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besar</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sehingga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membayar</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bunga</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yang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lebih</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besar</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a:blipFill>
            <a:blip r:embed="rId2"/>
            <a:tile tx="0" ty="0" sx="100000" sy="100000" flip="none" algn="tl"/>
          </a:blipFill>
        </p:spPr>
        <p:txBody>
          <a:bodyPr>
            <a:noAutofit/>
          </a:bodyPr>
          <a:lstStyle/>
          <a:p>
            <a:pPr algn="l"/>
            <a:r>
              <a:rPr lang="en-US" sz="2400" b="1" dirty="0" smtClean="0"/>
              <a:t>IV.PRENCANAAN DAN PENGENDALIAN KEUANGAN JANGKA PENDEK</a:t>
            </a:r>
            <a:endParaRPr lang="en-US" sz="2400" b="1" dirty="0"/>
          </a:p>
        </p:txBody>
      </p:sp>
      <p:sp>
        <p:nvSpPr>
          <p:cNvPr id="3" name="Content Placeholder 2"/>
          <p:cNvSpPr>
            <a:spLocks noGrp="1"/>
          </p:cNvSpPr>
          <p:nvPr>
            <p:ph idx="1"/>
          </p:nvPr>
        </p:nvSpPr>
        <p:spPr>
          <a:xfrm>
            <a:off x="0" y="628636"/>
            <a:ext cx="9721850" cy="4772040"/>
          </a:xfrm>
          <a:noFill/>
        </p:spPr>
        <p:txBody>
          <a:bodyPr>
            <a:normAutofit/>
          </a:bodyPr>
          <a:lstStyle/>
          <a:p>
            <a:pPr>
              <a:buNone/>
            </a:pPr>
            <a:r>
              <a:rPr lang="en-US" sz="2400" b="1" dirty="0" smtClean="0">
                <a:latin typeface="Algerian" pitchFamily="82" charset="0"/>
              </a:rPr>
              <a:t>A.MANAJEMEN KAS</a:t>
            </a:r>
          </a:p>
          <a:p>
            <a:pPr>
              <a:buNone/>
            </a:pPr>
            <a:r>
              <a:rPr lang="en-US" sz="2000" b="1" dirty="0" smtClean="0">
                <a:latin typeface="Arial" pitchFamily="34" charset="0"/>
                <a:cs typeface="Arial" pitchFamily="34" charset="0"/>
              </a:rPr>
              <a:t>1.PENGERTIAN</a:t>
            </a:r>
          </a:p>
          <a:p>
            <a:pPr>
              <a:buNone/>
            </a:pPr>
            <a:r>
              <a:rPr lang="en-US" sz="2000" dirty="0" smtClean="0">
                <a:latin typeface="Arial" pitchFamily="34" charset="0"/>
                <a:cs typeface="Arial" pitchFamily="34" charset="0"/>
              </a:rPr>
              <a:t>	KAS DAPAT DIARTIKAN NILAI UANG KONTAN YANG DAPAT DIGUNAKAN DENGAN SEGERA UNTUK MEMENUHI KEWAJIBAN FINANSIAL PERUSAHAN</a:t>
            </a:r>
          </a:p>
          <a:p>
            <a:pPr>
              <a:buNone/>
            </a:pPr>
            <a:r>
              <a:rPr lang="en-US" sz="2000" dirty="0" smtClean="0">
                <a:latin typeface="Arial" pitchFamily="34" charset="0"/>
                <a:cs typeface="Arial" pitchFamily="34" charset="0"/>
              </a:rPr>
              <a:t>	YANG MEMPUNYAI SIFAT PALING TINGGI LIKUIDITASNYA.</a:t>
            </a:r>
          </a:p>
          <a:p>
            <a:pPr>
              <a:buNone/>
            </a:pPr>
            <a:r>
              <a:rPr lang="en-US" sz="2000" dirty="0" smtClean="0">
                <a:latin typeface="Arial" pitchFamily="34" charset="0"/>
                <a:cs typeface="Arial" pitchFamily="34" charset="0"/>
              </a:rPr>
              <a:t>	</a:t>
            </a:r>
          </a:p>
          <a:p>
            <a:pPr>
              <a:buNone/>
            </a:pPr>
            <a:r>
              <a:rPr lang="en-US" sz="2000" dirty="0" smtClean="0">
                <a:latin typeface="Arial" pitchFamily="34" charset="0"/>
                <a:cs typeface="Arial" pitchFamily="34" charset="0"/>
              </a:rPr>
              <a:t>	KAS DAPAT BERUPA UANG KONTAN YANG DISIMPAN DI PERUSAHAAN, REKENING-REKENING GIRO ATAU REKENING LAINNYA YANG DAPAT DICAIRKAN PADA SAAT DIBUTUHKAN.</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400" b="1" dirty="0" smtClean="0"/>
              <a:t>2.TUJUAN MANAJEMEN KAS</a:t>
            </a:r>
            <a:endParaRPr lang="en-US" sz="2400" b="1" dirty="0"/>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800" dirty="0" smtClean="0"/>
              <a:t>MEMINIMUMKAN JUMLAH KAS YANG HARUS ADA PADA</a:t>
            </a:r>
          </a:p>
          <a:p>
            <a:pPr>
              <a:buNone/>
            </a:pPr>
            <a:r>
              <a:rPr lang="en-US" sz="2800" dirty="0" smtClean="0"/>
              <a:t>PERUSAHAAN DAN AKTIVITAS PERUSAHAAN DAPAT BERJALAN</a:t>
            </a:r>
          </a:p>
          <a:p>
            <a:pPr>
              <a:buNone/>
            </a:pPr>
            <a:r>
              <a:rPr lang="en-US" sz="2800" dirty="0" smtClean="0"/>
              <a:t>NORMAL. OLEH KARENA ITU , JUMLAH KAS TIDAK TERLALU </a:t>
            </a:r>
          </a:p>
          <a:p>
            <a:pPr>
              <a:buNone/>
            </a:pPr>
            <a:r>
              <a:rPr lang="en-US" sz="2800" dirty="0" smtClean="0"/>
              <a:t>BANYAK AGAR KEUNTUNGAN TIDAK BERKURANG TERLALU BESAR </a:t>
            </a:r>
          </a:p>
          <a:p>
            <a:pPr>
              <a:buNone/>
            </a:pPr>
            <a:r>
              <a:rPr lang="en-US" sz="2800" dirty="0" smtClean="0"/>
              <a:t>DAN TIDAK TERLALU SEDIKIT AGAR LIKUDITAS PERUSAHAAN</a:t>
            </a:r>
          </a:p>
          <a:p>
            <a:pPr>
              <a:buNone/>
            </a:pPr>
            <a:r>
              <a:rPr lang="en-US" sz="2800" dirty="0" smtClean="0"/>
              <a:t>TIDAK TERGANGGU.</a:t>
            </a:r>
            <a:endParaRPr lang="en-US" sz="28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79"/>
            <a:ext cx="9721850" cy="412358"/>
          </a:xfrm>
        </p:spPr>
        <p:txBody>
          <a:bodyPr>
            <a:noAutofit/>
          </a:bodyPr>
          <a:lstStyle/>
          <a:p>
            <a:pPr algn="l"/>
            <a:r>
              <a:rPr lang="en-US" sz="2400" dirty="0" smtClean="0"/>
              <a:t>3.MOTIVASI MEMEGANG UANG KAS</a:t>
            </a:r>
            <a:endParaRPr lang="en-US" sz="2400" dirty="0"/>
          </a:p>
        </p:txBody>
      </p:sp>
      <p:sp>
        <p:nvSpPr>
          <p:cNvPr id="3" name="Content Placeholder 2"/>
          <p:cNvSpPr>
            <a:spLocks noGrp="1"/>
          </p:cNvSpPr>
          <p:nvPr>
            <p:ph idx="1"/>
          </p:nvPr>
        </p:nvSpPr>
        <p:spPr>
          <a:xfrm>
            <a:off x="0" y="628636"/>
            <a:ext cx="9721850" cy="4772040"/>
          </a:xfrm>
        </p:spPr>
        <p:txBody>
          <a:bodyPr>
            <a:noAutofit/>
          </a:bodyPr>
          <a:lstStyle/>
          <a:p>
            <a:pPr marL="457200" indent="-457200">
              <a:buNone/>
            </a:pPr>
            <a:r>
              <a:rPr lang="en-US" sz="1800" dirty="0" smtClean="0">
                <a:latin typeface="Arial" pitchFamily="34" charset="0"/>
                <a:cs typeface="Arial" pitchFamily="34" charset="0"/>
              </a:rPr>
              <a:t>1.MOTIF TRANSAKSI (TRANSACTION MOTIVE)</a:t>
            </a:r>
          </a:p>
          <a:p>
            <a:pPr marL="457200" indent="-457200">
              <a:buNone/>
            </a:pPr>
            <a:r>
              <a:rPr lang="en-US" sz="1800" dirty="0" smtClean="0">
                <a:latin typeface="Arial" pitchFamily="34" charset="0"/>
                <a:cs typeface="Arial" pitchFamily="34" charset="0"/>
              </a:rPr>
              <a:t>		    MELAKUKAN TRANSAKSI BISNIS</a:t>
            </a:r>
          </a:p>
          <a:p>
            <a:pPr marL="457200" indent="-457200">
              <a:buNone/>
            </a:pPr>
            <a:endParaRPr lang="en-US" sz="1800" dirty="0" smtClean="0">
              <a:latin typeface="Arial" pitchFamily="34" charset="0"/>
              <a:cs typeface="Arial" pitchFamily="34" charset="0"/>
            </a:endParaRPr>
          </a:p>
          <a:p>
            <a:pPr marL="457200" indent="-457200">
              <a:buNone/>
            </a:pPr>
            <a:r>
              <a:rPr lang="en-US" sz="1800" dirty="0" smtClean="0">
                <a:latin typeface="Arial" pitchFamily="34" charset="0"/>
                <a:cs typeface="Arial" pitchFamily="34" charset="0"/>
              </a:rPr>
              <a:t>2.MOTIF BERJAGA-JAGA (PRECAUTIONARY MOTIVE)</a:t>
            </a:r>
          </a:p>
          <a:p>
            <a:pPr marL="457200" indent="-457200">
              <a:buNone/>
            </a:pPr>
            <a:r>
              <a:rPr lang="en-US" sz="1800" dirty="0" smtClean="0">
                <a:latin typeface="Arial" pitchFamily="34" charset="0"/>
                <a:cs typeface="Arial" pitchFamily="34" charset="0"/>
              </a:rPr>
              <a:t>	           TERHADAP PERMINTAAN KAS YANG  SIFATNYA  TIDAK TERDUGA</a:t>
            </a:r>
          </a:p>
          <a:p>
            <a:pPr marL="457200" indent="-457200">
              <a:buNone/>
            </a:pPr>
            <a:endParaRPr lang="en-US" sz="1800" dirty="0" smtClean="0">
              <a:latin typeface="Arial" pitchFamily="34" charset="0"/>
              <a:cs typeface="Arial" pitchFamily="34" charset="0"/>
            </a:endParaRPr>
          </a:p>
          <a:p>
            <a:pPr marL="457200" indent="-457200">
              <a:buNone/>
            </a:pPr>
            <a:r>
              <a:rPr lang="en-US" sz="1800" dirty="0" smtClean="0">
                <a:latin typeface="Arial" pitchFamily="34" charset="0"/>
                <a:cs typeface="Arial" pitchFamily="34" charset="0"/>
              </a:rPr>
              <a:t>3.MOTIF SPEKULASI (SPECULATIVE MOTIVE)</a:t>
            </a:r>
          </a:p>
          <a:p>
            <a:pPr marL="457200" indent="-457200">
              <a:buNone/>
            </a:pPr>
            <a:r>
              <a:rPr lang="en-US" sz="1800" dirty="0" smtClean="0">
                <a:latin typeface="Arial" pitchFamily="34" charset="0"/>
                <a:cs typeface="Arial" pitchFamily="34" charset="0"/>
              </a:rPr>
              <a:t>		    MEMANFAATKAN KESEMPATAN UNTUK MEMBELI SECARA MURAH JIKA    	    KESEMPATAN ITU ADA.</a:t>
            </a:r>
          </a:p>
          <a:p>
            <a:pPr marL="457200" indent="-457200">
              <a:buNone/>
            </a:pPr>
            <a:endParaRPr lang="en-US" sz="1800" dirty="0" smtClean="0">
              <a:latin typeface="Arial" pitchFamily="34" charset="0"/>
              <a:cs typeface="Arial" pitchFamily="34" charset="0"/>
            </a:endParaRPr>
          </a:p>
          <a:p>
            <a:pPr marL="457200" indent="-457200">
              <a:buNone/>
            </a:pPr>
            <a:r>
              <a:rPr lang="en-US" sz="1800" dirty="0" smtClean="0">
                <a:latin typeface="Arial" pitchFamily="34" charset="0"/>
                <a:cs typeface="Arial" pitchFamily="34" charset="0"/>
              </a:rPr>
              <a:t>4.MOTIF KOMPENSASI (COMPENSATING MOTIVE)</a:t>
            </a:r>
          </a:p>
          <a:p>
            <a:pPr marL="457200" indent="-457200">
              <a:buNone/>
            </a:pPr>
            <a:r>
              <a:rPr lang="en-US" sz="1800" dirty="0" smtClean="0">
                <a:latin typeface="Arial" pitchFamily="34" charset="0"/>
                <a:cs typeface="Arial" pitchFamily="34" charset="0"/>
              </a:rPr>
              <a:t>		  SALDO REKENING GIRO YANG HARUS ADA PADA BANK GUNA 	  	  	  MENGKOMPENSASI JASA-JASA  YANG DIBERIKAN BANK </a:t>
            </a:r>
          </a:p>
          <a:p>
            <a:pPr marL="457200" indent="-457200">
              <a:buNone/>
            </a:pPr>
            <a:r>
              <a:rPr lang="en-US" sz="1800" dirty="0" smtClean="0">
                <a:latin typeface="Arial" pitchFamily="34" charset="0"/>
                <a:cs typeface="Arial" pitchFamily="34" charset="0"/>
              </a:rPr>
              <a:t>                PADA NASABAHNYA</a:t>
            </a:r>
          </a:p>
          <a:p>
            <a:pPr marL="457200" indent="-457200">
              <a:buNone/>
            </a:pPr>
            <a:endParaRPr lang="en-US" sz="2000" dirty="0" smtClean="0">
              <a:latin typeface="Arial" pitchFamily="34" charset="0"/>
              <a:cs typeface="Arial" pitchFamily="34" charset="0"/>
            </a:endParaRPr>
          </a:p>
          <a:p>
            <a:pPr marL="457200" indent="-457200">
              <a:buNone/>
            </a:pPr>
            <a:endParaRPr lang="en-US" sz="2000" dirty="0" smtClean="0">
              <a:latin typeface="Arial" pitchFamily="34" charset="0"/>
              <a:cs typeface="Arial" pitchFamily="34" charset="0"/>
            </a:endParaRPr>
          </a:p>
          <a:p>
            <a:pPr marL="457200" indent="-457200">
              <a:buNone/>
            </a:pPr>
            <a:r>
              <a:rPr lang="en-US" sz="2000" dirty="0" smtClean="0">
                <a:latin typeface="Arial" pitchFamily="34" charset="0"/>
                <a:cs typeface="Arial" pitchFamily="34" charset="0"/>
              </a:rPr>
              <a:t>	</a:t>
            </a:r>
          </a:p>
          <a:p>
            <a:pPr marL="457200" indent="-457200">
              <a:buNone/>
            </a:pPr>
            <a:r>
              <a:rPr lang="en-US" sz="2000" dirty="0" smtClean="0">
                <a:latin typeface="Arial" pitchFamily="34" charset="0"/>
                <a:cs typeface="Arial" pitchFamily="34" charset="0"/>
              </a:rPr>
              <a:t>	</a:t>
            </a:r>
          </a:p>
          <a:p>
            <a:pPr marL="457200" indent="-457200">
              <a:buNone/>
            </a:pPr>
            <a:r>
              <a:rPr lang="en-US" sz="2000" dirty="0" smtClean="0">
                <a:latin typeface="Arial" pitchFamily="34" charset="0"/>
                <a:cs typeface="Arial" pitchFamily="34" charset="0"/>
              </a:rPr>
              <a:t>	</a:t>
            </a:r>
          </a:p>
          <a:p>
            <a:pPr marL="457200" indent="-457200">
              <a:buNone/>
            </a:pPr>
            <a:r>
              <a:rPr lang="en-US" sz="2000" dirty="0" smtClean="0">
                <a:latin typeface="Arial" pitchFamily="34" charset="0"/>
                <a:cs typeface="Arial" pitchFamily="34" charset="0"/>
              </a:rPr>
              <a:t>	</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6093" y="2200272"/>
            <a:ext cx="8749666" cy="2624083"/>
          </a:xfrm>
        </p:spPr>
        <p:txBody>
          <a:bodyPr>
            <a:normAutofit lnSpcReduction="10000"/>
          </a:bodyPr>
          <a:lstStyle/>
          <a:p>
            <a:pPr>
              <a:buNone/>
            </a:pPr>
            <a:r>
              <a:rPr lang="en-US" sz="2400" b="1" dirty="0" smtClean="0">
                <a:solidFill>
                  <a:schemeClr val="tx2"/>
                </a:solidFill>
              </a:rPr>
              <a:t>        1.MEMBELANJAI SELURUH KEGIATAN  OPERASI PERUSAHAAN</a:t>
            </a:r>
          </a:p>
          <a:p>
            <a:pPr>
              <a:buNone/>
            </a:pPr>
            <a:endParaRPr lang="en-US" sz="2400" dirty="0" smtClean="0"/>
          </a:p>
          <a:p>
            <a:pPr>
              <a:buNone/>
            </a:pPr>
            <a:r>
              <a:rPr lang="en-US" sz="2400" dirty="0" smtClean="0"/>
              <a:t>        </a:t>
            </a:r>
            <a:r>
              <a:rPr lang="en-US" sz="2400" b="1" dirty="0" smtClean="0">
                <a:solidFill>
                  <a:srgbClr val="FF0000"/>
                </a:solidFill>
              </a:rPr>
              <a:t>2.MENGADAKAN INVESTASI BARU DALAM PERUSAHAAN</a:t>
            </a:r>
          </a:p>
          <a:p>
            <a:pPr>
              <a:buNone/>
            </a:pPr>
            <a:endParaRPr lang="en-US" sz="2400" dirty="0" smtClean="0"/>
          </a:p>
          <a:p>
            <a:pPr>
              <a:buNone/>
            </a:pPr>
            <a:r>
              <a:rPr lang="en-US" sz="2400" dirty="0" smtClean="0"/>
              <a:t>       </a:t>
            </a:r>
            <a:r>
              <a:rPr lang="en-US" sz="2400" b="1" dirty="0" smtClean="0">
                <a:solidFill>
                  <a:srgbClr val="7030A0"/>
                </a:solidFill>
              </a:rPr>
              <a:t>3.MEMBAYAR DIVIDEN,PAJAK, BUNGA DAN PEMBAYARAN </a:t>
            </a:r>
          </a:p>
          <a:p>
            <a:pPr>
              <a:buNone/>
            </a:pPr>
            <a:r>
              <a:rPr lang="en-US" sz="2400" b="1" dirty="0" smtClean="0">
                <a:solidFill>
                  <a:srgbClr val="7030A0"/>
                </a:solidFill>
              </a:rPr>
              <a:t>          LAINNYA</a:t>
            </a:r>
            <a:endParaRPr lang="en-US" sz="2400" b="1" dirty="0">
              <a:solidFill>
                <a:srgbClr val="7030A0"/>
              </a:solidFill>
            </a:endParaRPr>
          </a:p>
        </p:txBody>
      </p:sp>
      <p:sp>
        <p:nvSpPr>
          <p:cNvPr id="1027" name="WordArt 3"/>
          <p:cNvSpPr>
            <a:spLocks noChangeArrowheads="1" noChangeShapeType="1" noTextEdit="1"/>
          </p:cNvSpPr>
          <p:nvPr/>
        </p:nvSpPr>
        <p:spPr bwMode="auto">
          <a:xfrm>
            <a:off x="957263" y="806428"/>
            <a:ext cx="8261380" cy="2751167"/>
          </a:xfrm>
          <a:prstGeom prst="rect">
            <a:avLst/>
          </a:prstGeom>
        </p:spPr>
        <p:txBody>
          <a:bodyPr wrap="none" fromWordArt="1">
            <a:prstTxWarp prst="textArchUp">
              <a:avLst>
                <a:gd name="adj" fmla="val 10800000"/>
              </a:avLst>
            </a:prstTxWarp>
          </a:bodyPr>
          <a:lstStyle/>
          <a:p>
            <a:pPr algn="ctr" rtl="0"/>
            <a:r>
              <a:rPr lang="fi-FI" sz="2000" kern="10" spc="0" dirty="0" smtClean="0">
                <a:ln w="9525">
                  <a:solidFill>
                    <a:srgbClr val="000000"/>
                  </a:solidFill>
                  <a:round/>
                  <a:headEnd/>
                  <a:tailEnd/>
                </a:ln>
                <a:solidFill>
                  <a:srgbClr val="000000"/>
                </a:solidFill>
                <a:effectLst/>
                <a:latin typeface="Arial Black"/>
              </a:rPr>
              <a:t>4.GUNA KAS DALAM KEGIATAN OPERASI PERUSAHAAN</a:t>
            </a:r>
            <a:endParaRPr lang="en-US" sz="2000" kern="10" spc="0" dirty="0">
              <a:ln w="9525">
                <a:solidFill>
                  <a:srgbClr val="000000"/>
                </a:solidFill>
                <a:round/>
                <a:headEnd/>
                <a:tailEnd/>
              </a:ln>
              <a:solidFill>
                <a:srgbClr val="000000"/>
              </a:solidFill>
              <a:effectLst/>
              <a:latin typeface="Arial Black"/>
            </a:endParaRPr>
          </a:p>
        </p:txBody>
      </p:sp>
      <p:sp>
        <p:nvSpPr>
          <p:cNvPr id="6" name="Down Arrow 5"/>
          <p:cNvSpPr/>
          <p:nvPr/>
        </p:nvSpPr>
        <p:spPr>
          <a:xfrm>
            <a:off x="3360727" y="1200139"/>
            <a:ext cx="3000396" cy="785818"/>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721850" cy="628634"/>
          </a:xfrm>
        </p:spPr>
        <p:txBody>
          <a:bodyPr>
            <a:normAutofit/>
          </a:bodyPr>
          <a:lstStyle/>
          <a:p>
            <a:pPr algn="l"/>
            <a:r>
              <a:rPr lang="en-US" sz="2400" dirty="0" smtClean="0">
                <a:latin typeface="Algerian" pitchFamily="82" charset="0"/>
              </a:rPr>
              <a:t>DEVISI-DEVISI DALAM DEPARTEMEN KEUANGAN</a:t>
            </a:r>
            <a:endParaRPr lang="en-US" sz="2400" dirty="0">
              <a:latin typeface="Algerian" pitchFamily="82" charset="0"/>
            </a:endParaRPr>
          </a:p>
        </p:txBody>
      </p:sp>
      <p:sp>
        <p:nvSpPr>
          <p:cNvPr id="3" name="Content Placeholder 2"/>
          <p:cNvSpPr>
            <a:spLocks noGrp="1"/>
          </p:cNvSpPr>
          <p:nvPr>
            <p:ph idx="1"/>
          </p:nvPr>
        </p:nvSpPr>
        <p:spPr>
          <a:xfrm>
            <a:off x="0" y="628636"/>
            <a:ext cx="9721850" cy="4772040"/>
          </a:xfrm>
        </p:spPr>
        <p:txBody>
          <a:bodyPr>
            <a:normAutofit/>
          </a:bodyPr>
          <a:lstStyle/>
          <a:p>
            <a:pPr>
              <a:buNone/>
            </a:pPr>
            <a:r>
              <a:rPr lang="en-US" sz="2400" dirty="0" smtClean="0"/>
              <a:t>1.DEVISI ANGGARAN       BERTANGGUNG JAWAB UNTUK MEMPERSIAPKAN </a:t>
            </a:r>
          </a:p>
          <a:p>
            <a:pPr>
              <a:buNone/>
            </a:pPr>
            <a:r>
              <a:rPr lang="en-US" sz="2400" dirty="0" smtClean="0"/>
              <a:t>                                             BUDGET OPERASI(OPERATING BUDGET)</a:t>
            </a:r>
          </a:p>
          <a:p>
            <a:pPr>
              <a:buNone/>
            </a:pPr>
            <a:endParaRPr lang="en-US" sz="2400" dirty="0" smtClean="0"/>
          </a:p>
          <a:p>
            <a:pPr>
              <a:buNone/>
            </a:pPr>
            <a:r>
              <a:rPr lang="en-US" sz="2400" dirty="0" smtClean="0"/>
              <a:t>2.DEVISI PENGANGGARAN MODAL (CAPITAL BUDGETING)       BERTANGGUNG </a:t>
            </a:r>
          </a:p>
          <a:p>
            <a:pPr>
              <a:buNone/>
            </a:pPr>
            <a:r>
              <a:rPr lang="en-US" sz="2400" dirty="0" smtClean="0"/>
              <a:t>                                             JAWAB UNTUK ANALISIS PENGELUARAN MODAL</a:t>
            </a:r>
          </a:p>
          <a:p>
            <a:pPr>
              <a:buNone/>
            </a:pPr>
            <a:endParaRPr lang="en-US" sz="2400" dirty="0" smtClean="0"/>
          </a:p>
          <a:p>
            <a:pPr>
              <a:buNone/>
            </a:pPr>
            <a:r>
              <a:rPr lang="en-US" sz="2400" dirty="0" smtClean="0"/>
              <a:t>3.DEVISI PERENCANAAN KEUANGAN      BERTANGGUNG JAWAB UNTUK </a:t>
            </a:r>
          </a:p>
          <a:p>
            <a:pPr>
              <a:buNone/>
            </a:pPr>
            <a:r>
              <a:rPr lang="en-US" sz="2400" dirty="0" smtClean="0"/>
              <a:t>                                            MENGAMBIL ALTERNATIF PEMENUHAN KEBUTUHAN </a:t>
            </a:r>
          </a:p>
          <a:p>
            <a:pPr>
              <a:buNone/>
            </a:pPr>
            <a:r>
              <a:rPr lang="en-US" sz="2400" dirty="0" smtClean="0"/>
              <a:t>                                            DANA JANGKA PANJANG</a:t>
            </a:r>
            <a:endParaRPr lang="en-US" sz="2400" dirty="0"/>
          </a:p>
        </p:txBody>
      </p:sp>
      <p:cxnSp>
        <p:nvCxnSpPr>
          <p:cNvPr id="5" name="Straight Arrow Connector 4"/>
          <p:cNvCxnSpPr/>
          <p:nvPr/>
        </p:nvCxnSpPr>
        <p:spPr>
          <a:xfrm>
            <a:off x="2789225" y="842949"/>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7289817" y="2200272"/>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646613" y="3484568"/>
            <a:ext cx="285752"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0333" y="1208903"/>
            <a:ext cx="4295505" cy="503813"/>
          </a:xfrm>
          <a:gradFill>
            <a:gsLst>
              <a:gs pos="0">
                <a:srgbClr val="DDEBCF"/>
              </a:gs>
              <a:gs pos="50000">
                <a:srgbClr val="9CB86E"/>
              </a:gs>
              <a:gs pos="100000">
                <a:srgbClr val="156B13"/>
              </a:gs>
            </a:gsLst>
            <a:lin ang="5400000" scaled="0"/>
          </a:gradFill>
          <a:ln w="28575">
            <a:solidFill>
              <a:schemeClr val="tx1"/>
            </a:solidFill>
          </a:ln>
        </p:spPr>
        <p:txBody>
          <a:bodyPr/>
          <a:lstStyle/>
          <a:p>
            <a:endParaRPr lang="en-US" dirty="0"/>
          </a:p>
        </p:txBody>
      </p:sp>
      <p:sp>
        <p:nvSpPr>
          <p:cNvPr id="4" name="Content Placeholder 3"/>
          <p:cNvSpPr>
            <a:spLocks noGrp="1"/>
          </p:cNvSpPr>
          <p:nvPr>
            <p:ph sz="half" idx="2"/>
          </p:nvPr>
        </p:nvSpPr>
        <p:spPr>
          <a:xfrm>
            <a:off x="217458" y="1712714"/>
            <a:ext cx="4564144" cy="3111639"/>
          </a:xfrm>
          <a:solidFill>
            <a:schemeClr val="accent2">
              <a:lumMod val="60000"/>
              <a:lumOff val="40000"/>
            </a:schemeClr>
          </a:solidFill>
          <a:ln w="28575">
            <a:solidFill>
              <a:schemeClr val="tx1"/>
            </a:solidFill>
          </a:ln>
        </p:spPr>
        <p:txBody>
          <a:bodyPr>
            <a:normAutofit/>
          </a:bodyPr>
          <a:lstStyle/>
          <a:p>
            <a:pPr>
              <a:buNone/>
            </a:pPr>
            <a:r>
              <a:rPr lang="en-US" sz="2000" dirty="0" smtClean="0">
                <a:cs typeface="Aharoni" pitchFamily="2" charset="-79"/>
              </a:rPr>
              <a:t>1.PENJUALAN TUNAI PRODUK/JASA</a:t>
            </a:r>
          </a:p>
          <a:p>
            <a:pPr>
              <a:buNone/>
            </a:pPr>
            <a:r>
              <a:rPr lang="en-US" sz="2000" dirty="0" smtClean="0">
                <a:cs typeface="Aharoni" pitchFamily="2" charset="-79"/>
              </a:rPr>
              <a:t>2.PENAGIHAN PIUTANG</a:t>
            </a:r>
          </a:p>
          <a:p>
            <a:pPr>
              <a:buNone/>
            </a:pPr>
            <a:r>
              <a:rPr lang="en-US" sz="2000" dirty="0" smtClean="0">
                <a:cs typeface="Aharoni" pitchFamily="2" charset="-79"/>
              </a:rPr>
              <a:t>3.PENJUALAN AKTIVA TETAP</a:t>
            </a:r>
          </a:p>
          <a:p>
            <a:pPr>
              <a:buNone/>
            </a:pPr>
            <a:r>
              <a:rPr lang="en-US" sz="2000" dirty="0" smtClean="0">
                <a:cs typeface="Aharoni" pitchFamily="2" charset="-79"/>
              </a:rPr>
              <a:t>4.INVESTASI PEMILIK/PEMILIK SAHAM</a:t>
            </a:r>
          </a:p>
          <a:p>
            <a:pPr>
              <a:buNone/>
            </a:pPr>
            <a:r>
              <a:rPr lang="en-US" sz="2000" dirty="0" smtClean="0">
                <a:cs typeface="Aharoni" pitchFamily="2" charset="-79"/>
              </a:rPr>
              <a:t>5.PINJAMAN/UTANG DARI PIHAK LAIN</a:t>
            </a:r>
          </a:p>
          <a:p>
            <a:pPr>
              <a:buNone/>
            </a:pPr>
            <a:r>
              <a:rPr lang="en-US" sz="2000" dirty="0" smtClean="0">
                <a:cs typeface="Aharoni" pitchFamily="2" charset="-79"/>
              </a:rPr>
              <a:t>6.PENERIMAAN SEWA/PENDAPATAN </a:t>
            </a:r>
          </a:p>
          <a:p>
            <a:pPr>
              <a:buNone/>
            </a:pPr>
            <a:r>
              <a:rPr lang="en-US" sz="2000" dirty="0" smtClean="0">
                <a:cs typeface="Aharoni" pitchFamily="2" charset="-79"/>
              </a:rPr>
              <a:t>    LAIN.</a:t>
            </a:r>
            <a:endParaRPr lang="en-US" sz="2000" dirty="0">
              <a:cs typeface="Aharoni" pitchFamily="2" charset="-79"/>
            </a:endParaRPr>
          </a:p>
        </p:txBody>
      </p:sp>
      <p:sp>
        <p:nvSpPr>
          <p:cNvPr id="5" name="Text Placeholder 4"/>
          <p:cNvSpPr>
            <a:spLocks noGrp="1"/>
          </p:cNvSpPr>
          <p:nvPr>
            <p:ph type="body" sz="quarter" idx="3"/>
          </p:nvPr>
        </p:nvSpPr>
        <p:spPr>
          <a:xfrm>
            <a:off x="5075241" y="1208903"/>
            <a:ext cx="4297193" cy="503813"/>
          </a:xfrm>
          <a:gradFill>
            <a:gsLst>
              <a:gs pos="0">
                <a:srgbClr val="03D4A8"/>
              </a:gs>
              <a:gs pos="25000">
                <a:srgbClr val="21D6E0"/>
              </a:gs>
              <a:gs pos="75000">
                <a:srgbClr val="0087E6"/>
              </a:gs>
              <a:gs pos="100000">
                <a:srgbClr val="005CBF"/>
              </a:gs>
            </a:gsLst>
            <a:lin ang="5400000" scaled="0"/>
          </a:gradFill>
          <a:ln w="28575">
            <a:solidFill>
              <a:schemeClr val="tx1"/>
            </a:solidFill>
          </a:ln>
        </p:spPr>
        <p:txBody>
          <a:bodyPr/>
          <a:lstStyle/>
          <a:p>
            <a:endParaRPr lang="en-US" dirty="0"/>
          </a:p>
        </p:txBody>
      </p:sp>
      <p:sp>
        <p:nvSpPr>
          <p:cNvPr id="6" name="Content Placeholder 5"/>
          <p:cNvSpPr>
            <a:spLocks noGrp="1"/>
          </p:cNvSpPr>
          <p:nvPr>
            <p:ph sz="quarter" idx="4"/>
          </p:nvPr>
        </p:nvSpPr>
        <p:spPr>
          <a:xfrm>
            <a:off x="4938567" y="1712714"/>
            <a:ext cx="4637267" cy="3111639"/>
          </a:xfrm>
          <a:solidFill>
            <a:schemeClr val="accent5">
              <a:lumMod val="60000"/>
              <a:lumOff val="40000"/>
            </a:schemeClr>
          </a:solidFill>
          <a:ln w="28575">
            <a:solidFill>
              <a:schemeClr val="tx1"/>
            </a:solidFill>
          </a:ln>
        </p:spPr>
        <p:txBody>
          <a:bodyPr>
            <a:noAutofit/>
          </a:bodyPr>
          <a:lstStyle/>
          <a:p>
            <a:pPr>
              <a:buNone/>
            </a:pPr>
            <a:r>
              <a:rPr lang="en-US" sz="2000" dirty="0" smtClean="0"/>
              <a:t>1.PENGELUARAN BIAYA; BAHAN BAKU,</a:t>
            </a:r>
          </a:p>
          <a:p>
            <a:pPr>
              <a:buNone/>
            </a:pPr>
            <a:r>
              <a:rPr lang="en-US" sz="2000" dirty="0" smtClean="0"/>
              <a:t>   TK.LANGSUNG,PABRIK LAIN,</a:t>
            </a:r>
            <a:r>
              <a:rPr lang="en-US" sz="1800" dirty="0" smtClean="0"/>
              <a:t>ADMINISTRASI</a:t>
            </a:r>
          </a:p>
          <a:p>
            <a:pPr>
              <a:buNone/>
            </a:pPr>
            <a:r>
              <a:rPr lang="en-US" sz="2000" dirty="0" smtClean="0"/>
              <a:t>   UMUM/PENJUALAN</a:t>
            </a:r>
          </a:p>
          <a:p>
            <a:pPr>
              <a:buNone/>
            </a:pPr>
            <a:r>
              <a:rPr lang="en-US" sz="2000" dirty="0" smtClean="0"/>
              <a:t>2.PEMBELIAN AKTIVA TETAP</a:t>
            </a:r>
          </a:p>
          <a:p>
            <a:pPr>
              <a:buNone/>
            </a:pPr>
            <a:r>
              <a:rPr lang="en-US" sz="2000" dirty="0" smtClean="0"/>
              <a:t>3.PEMBAYARAN UTANG</a:t>
            </a:r>
          </a:p>
          <a:p>
            <a:pPr>
              <a:buNone/>
            </a:pPr>
            <a:r>
              <a:rPr lang="en-US" sz="2000" dirty="0" smtClean="0"/>
              <a:t>4.PEMBAYARAN INVESTASI PEMILIK</a:t>
            </a:r>
          </a:p>
          <a:p>
            <a:pPr>
              <a:buNone/>
            </a:pPr>
            <a:r>
              <a:rPr lang="en-US" sz="2000" dirty="0" smtClean="0"/>
              <a:t>5.PEMBAYARAN </a:t>
            </a:r>
            <a:r>
              <a:rPr lang="en-US" sz="1800" dirty="0" smtClean="0"/>
              <a:t>SEWA,DIVIDEN,PAJAK,</a:t>
            </a:r>
          </a:p>
          <a:p>
            <a:pPr>
              <a:buNone/>
            </a:pPr>
            <a:r>
              <a:rPr lang="en-US" sz="2000" dirty="0" smtClean="0"/>
              <a:t>    BUNGA,     DLL.</a:t>
            </a:r>
            <a:endParaRPr lang="en-US" sz="2000" dirty="0"/>
          </a:p>
        </p:txBody>
      </p:sp>
      <p:sp>
        <p:nvSpPr>
          <p:cNvPr id="2051" name="WordArt 3"/>
          <p:cNvSpPr>
            <a:spLocks noChangeArrowheads="1" noChangeShapeType="1" noTextEdit="1"/>
          </p:cNvSpPr>
          <p:nvPr/>
        </p:nvSpPr>
        <p:spPr bwMode="auto">
          <a:xfrm>
            <a:off x="1146150" y="414321"/>
            <a:ext cx="7858179" cy="785818"/>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rtl="0"/>
            <a:r>
              <a:rPr lang="en-US" sz="3600" kern="10" spc="0" dirty="0" smtClean="0">
                <a:ln w="9525">
                  <a:round/>
                  <a:headEnd/>
                  <a:tailEnd/>
                </a:ln>
                <a:gradFill rotWithShape="0">
                  <a:gsLst>
                    <a:gs pos="0">
                      <a:srgbClr val="FFFFCC"/>
                    </a:gs>
                    <a:gs pos="100000">
                      <a:srgbClr val="FF9999"/>
                    </a:gs>
                  </a:gsLst>
                  <a:lin ang="5400000" scaled="1"/>
                </a:gradFill>
                <a:effectLst/>
                <a:latin typeface="Times New Roman"/>
                <a:cs typeface="Times New Roman"/>
              </a:rPr>
              <a:t>5.ALIRAN KAS (CASH FLOW)</a:t>
            </a:r>
            <a:endParaRPr lang="en-US" sz="3600" kern="10" spc="0" dirty="0">
              <a:ln w="9525">
                <a:round/>
                <a:headEnd/>
                <a:tailEnd/>
              </a:ln>
              <a:gradFill rotWithShape="0">
                <a:gsLst>
                  <a:gs pos="0">
                    <a:srgbClr val="FFFFCC"/>
                  </a:gs>
                  <a:gs pos="100000">
                    <a:srgbClr val="FF9999"/>
                  </a:gs>
                </a:gsLst>
                <a:lin ang="5400000" scaled="1"/>
              </a:gradFill>
              <a:effectLst/>
              <a:latin typeface="Times New Roman"/>
              <a:cs typeface="Times New Roman"/>
            </a:endParaRPr>
          </a:p>
        </p:txBody>
      </p:sp>
      <p:sp>
        <p:nvSpPr>
          <p:cNvPr id="2052" name="WordArt 4"/>
          <p:cNvSpPr>
            <a:spLocks noChangeArrowheads="1" noChangeShapeType="1" noTextEdit="1"/>
          </p:cNvSpPr>
          <p:nvPr/>
        </p:nvSpPr>
        <p:spPr bwMode="auto">
          <a:xfrm>
            <a:off x="646083" y="1271577"/>
            <a:ext cx="3786214" cy="309564"/>
          </a:xfrm>
          <a:prstGeom prst="rect">
            <a:avLst/>
          </a:prstGeom>
        </p:spPr>
        <p:txBody>
          <a:bodyPr wrap="none" fromWordArt="1">
            <a:prstTxWarp prst="textPlain">
              <a:avLst>
                <a:gd name="adj" fmla="val 50000"/>
              </a:avLst>
            </a:prstTxWarp>
          </a:bodyPr>
          <a:lstStyle/>
          <a:p>
            <a:pPr algn="ctr" rtl="0"/>
            <a:r>
              <a:rPr lang="en-US" sz="3600" kern="10" spc="0" dirty="0" smtClean="0">
                <a:ln w="19050">
                  <a:solidFill>
                    <a:srgbClr val="99CCFF"/>
                  </a:solidFill>
                  <a:round/>
                  <a:headEnd/>
                  <a:tailEnd/>
                </a:ln>
                <a:solidFill>
                  <a:srgbClr val="0066CC"/>
                </a:solidFill>
                <a:effectLst>
                  <a:outerShdw dist="35921" dir="2700000" algn="ctr" rotWithShape="0">
                    <a:srgbClr val="990000"/>
                  </a:outerShdw>
                </a:effectLst>
                <a:latin typeface="Impact"/>
              </a:rPr>
              <a:t>KAS MASUK (CASH INFLOW)</a:t>
            </a:r>
            <a:endParaRPr lang="en-US" sz="3600" kern="10" spc="0" dirty="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
        <p:nvSpPr>
          <p:cNvPr id="2053" name="WordArt 5"/>
          <p:cNvSpPr>
            <a:spLocks noChangeArrowheads="1" noChangeShapeType="1" noTextEdit="1"/>
          </p:cNvSpPr>
          <p:nvPr/>
        </p:nvSpPr>
        <p:spPr bwMode="auto">
          <a:xfrm>
            <a:off x="5218117" y="1271579"/>
            <a:ext cx="4057651" cy="369899"/>
          </a:xfrm>
          <a:prstGeom prst="rect">
            <a:avLst/>
          </a:prstGeom>
        </p:spPr>
        <p:txBody>
          <a:bodyPr wrap="none" fromWordArt="1">
            <a:prstTxWarp prst="textPlain">
              <a:avLst>
                <a:gd name="adj" fmla="val 50000"/>
              </a:avLst>
            </a:prstTxWarp>
          </a:bodyPr>
          <a:lstStyle/>
          <a:p>
            <a:pPr algn="ctr" rtl="0"/>
            <a:r>
              <a:rPr lang="en-US" sz="3600" kern="10" spc="0" dirty="0" smtClean="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KAS KELUAR (CASH OUTFLOW)</a:t>
            </a:r>
            <a:endParaRPr lang="en-US" sz="3600" kern="10" spc="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endParaRPr>
          </a:p>
        </p:txBody>
      </p:sp>
    </p:spTree>
  </p:cSld>
  <p:clrMapOvr>
    <a:masterClrMapping/>
  </p:clrMapOvr>
  <p:transition>
    <p:comb dir="vert"/>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WordArt 2"/>
          <p:cNvSpPr>
            <a:spLocks noChangeArrowheads="1" noChangeShapeType="1" noTextEdit="1"/>
          </p:cNvSpPr>
          <p:nvPr/>
        </p:nvSpPr>
        <p:spPr bwMode="auto">
          <a:xfrm>
            <a:off x="574646" y="271446"/>
            <a:ext cx="8415369" cy="1000119"/>
          </a:xfrm>
          <a:prstGeom prst="rect">
            <a:avLst/>
          </a:prstGeom>
          <a:blipFill>
            <a:blip r:embed="rId2"/>
            <a:tile tx="0" ty="0" sx="100000" sy="100000" flip="none" algn="tl"/>
          </a:blipFill>
        </p:spPr>
        <p:txBody>
          <a:bodyPr wrap="none" fromWordArt="1">
            <a:prstTxWarp prst="textSlantUp">
              <a:avLst>
                <a:gd name="adj" fmla="val 32056"/>
              </a:avLst>
            </a:prstTxWarp>
          </a:bodyPr>
          <a:lstStyle/>
          <a:p>
            <a:pPr algn="ctr" rtl="0"/>
            <a:r>
              <a:rPr lang="en-US" sz="3600" kern="10" spc="0" dirty="0" smtClean="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6. SIFAT ALIRAN KAS</a:t>
            </a:r>
            <a:endParaRPr lang="en-US" sz="3600" kern="10" spc="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endParaRPr>
          </a:p>
        </p:txBody>
      </p:sp>
      <p:sp>
        <p:nvSpPr>
          <p:cNvPr id="3075" name="WordArt 3" descr="Paper bag"/>
          <p:cNvSpPr>
            <a:spLocks noChangeArrowheads="1" noChangeShapeType="1" noTextEdit="1"/>
          </p:cNvSpPr>
          <p:nvPr/>
        </p:nvSpPr>
        <p:spPr bwMode="auto">
          <a:xfrm>
            <a:off x="1289025" y="2057396"/>
            <a:ext cx="7429552" cy="1050927"/>
          </a:xfrm>
          <a:prstGeom prst="rect">
            <a:avLst/>
          </a:prstGeom>
        </p:spPr>
        <p:txBody>
          <a:bodyPr wrap="none" fromWordArt="1">
            <a:prstTxWarp prst="textCascadeUp">
              <a:avLst>
                <a:gd name="adj" fmla="val 44444"/>
              </a:avLst>
            </a:prstTxWarp>
            <a:scene3d>
              <a:camera prst="legacyPerspectiveTopLeft">
                <a:rot lat="0" lon="20519999" rev="0"/>
              </a:camera>
              <a:lightRig rig="legacyHarsh3" dir="r"/>
            </a:scene3d>
            <a:sp3d extrusionH="430200" prstMaterial="legacyMatte">
              <a:extrusionClr>
                <a:srgbClr val="006600"/>
              </a:extrusionClr>
            </a:sp3d>
          </a:bodyPr>
          <a:lstStyle/>
          <a:p>
            <a:pPr algn="ctr" rtl="0"/>
            <a:r>
              <a:rPr lang="en-US" sz="3600" kern="10" spc="0" dirty="0" smtClean="0">
                <a:ln w="9525">
                  <a:round/>
                  <a:headEnd/>
                  <a:tailEnd/>
                </a:ln>
                <a:solidFill>
                  <a:schemeClr val="accent5">
                    <a:lumMod val="75000"/>
                  </a:schemeClr>
                </a:solidFill>
                <a:effectLst/>
                <a:latin typeface="Arial Black"/>
              </a:rPr>
              <a:t>- TERUS-MENERUS (CONTINUE)</a:t>
            </a:r>
            <a:endParaRPr lang="en-US" sz="3600" kern="10" spc="0" dirty="0">
              <a:ln w="9525">
                <a:round/>
                <a:headEnd/>
                <a:tailEnd/>
              </a:ln>
              <a:solidFill>
                <a:schemeClr val="accent5">
                  <a:lumMod val="75000"/>
                </a:schemeClr>
              </a:solidFill>
              <a:effectLst/>
              <a:latin typeface="Arial Black"/>
            </a:endParaRPr>
          </a:p>
        </p:txBody>
      </p:sp>
      <p:sp>
        <p:nvSpPr>
          <p:cNvPr id="3077" name="WordArt 5" descr="White marble"/>
          <p:cNvSpPr>
            <a:spLocks noChangeArrowheads="1" noChangeShapeType="1" noTextEdit="1"/>
          </p:cNvSpPr>
          <p:nvPr/>
        </p:nvSpPr>
        <p:spPr bwMode="auto">
          <a:xfrm rot="21421077">
            <a:off x="1783888" y="3477877"/>
            <a:ext cx="6446496" cy="925939"/>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rtl="0"/>
            <a:r>
              <a:rPr lang="en-US" sz="3600" kern="10" spc="0" dirty="0" smtClean="0">
                <a:ln w="9525">
                  <a:round/>
                  <a:headEnd/>
                  <a:tailEnd/>
                </a:ln>
                <a:solidFill>
                  <a:srgbClr val="00B0F0"/>
                </a:solidFill>
                <a:effectLst/>
                <a:latin typeface="Arial Black"/>
              </a:rPr>
              <a:t>- SAAT-SAAT TERTENTU (INSIDENTAL)</a:t>
            </a:r>
            <a:endParaRPr lang="en-US" sz="3600" kern="10" spc="0" dirty="0">
              <a:ln w="9525">
                <a:round/>
                <a:headEnd/>
                <a:tailEnd/>
              </a:ln>
              <a:solidFill>
                <a:srgbClr val="00B0F0"/>
              </a:solidFill>
              <a:effectLst/>
              <a:latin typeface="Arial Black"/>
            </a:endParaRPr>
          </a:p>
        </p:txBody>
      </p:sp>
      <p:sp>
        <p:nvSpPr>
          <p:cNvPr id="7" name="Bent-Up Arrow 6"/>
          <p:cNvSpPr/>
          <p:nvPr/>
        </p:nvSpPr>
        <p:spPr>
          <a:xfrm rot="5400000">
            <a:off x="-35710" y="1953370"/>
            <a:ext cx="1863652" cy="1214446"/>
          </a:xfrm>
          <a:prstGeom prst="ben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newsflash/>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wn Arrow Callout 1"/>
          <p:cNvSpPr/>
          <p:nvPr/>
        </p:nvSpPr>
        <p:spPr>
          <a:xfrm>
            <a:off x="2289157" y="557197"/>
            <a:ext cx="4929222" cy="1285884"/>
          </a:xfrm>
          <a:prstGeom prst="downArrowCallou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effectLst>
                  <a:outerShdw blurRad="38100" dist="38100" dir="2700000" algn="tl">
                    <a:srgbClr val="000000">
                      <a:alpha val="43137"/>
                    </a:srgbClr>
                  </a:outerShdw>
                </a:effectLst>
                <a:latin typeface="Algerian" pitchFamily="82" charset="0"/>
              </a:rPr>
              <a:t>7. MANAJEMEN KAS</a:t>
            </a:r>
            <a:endParaRPr lang="en-US" sz="3600" dirty="0">
              <a:solidFill>
                <a:schemeClr val="tx1"/>
              </a:solidFill>
              <a:effectLst>
                <a:outerShdw blurRad="38100" dist="38100" dir="2700000" algn="tl">
                  <a:srgbClr val="000000">
                    <a:alpha val="43137"/>
                  </a:srgbClr>
                </a:outerShdw>
              </a:effectLst>
              <a:latin typeface="Algerian" pitchFamily="82" charset="0"/>
            </a:endParaRPr>
          </a:p>
        </p:txBody>
      </p:sp>
      <p:sp>
        <p:nvSpPr>
          <p:cNvPr id="3" name="Cloud 2"/>
          <p:cNvSpPr/>
          <p:nvPr/>
        </p:nvSpPr>
        <p:spPr>
          <a:xfrm>
            <a:off x="574645" y="1771643"/>
            <a:ext cx="8143932" cy="3357586"/>
          </a:xfrm>
          <a:prstGeom prst="cloud">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effectLst>
                  <a:outerShdw blurRad="38100" dist="38100" dir="2700000" algn="tl">
                    <a:srgbClr val="000000">
                      <a:alpha val="43137"/>
                    </a:srgbClr>
                  </a:outerShdw>
                </a:effectLst>
                <a:latin typeface="Algerian" pitchFamily="82" charset="0"/>
              </a:rPr>
              <a:t>KEGIATAN MANAJEMEN KAS</a:t>
            </a:r>
          </a:p>
          <a:p>
            <a:pPr algn="ctr"/>
            <a:r>
              <a:rPr lang="en-US" sz="2800" dirty="0" smtClean="0">
                <a:solidFill>
                  <a:schemeClr val="tx1"/>
                </a:solidFill>
                <a:effectLst>
                  <a:outerShdw blurRad="38100" dist="38100" dir="2700000" algn="tl">
                    <a:srgbClr val="000000">
                      <a:alpha val="43137"/>
                    </a:srgbClr>
                  </a:outerShdw>
                </a:effectLst>
                <a:latin typeface="Algerian" pitchFamily="82" charset="0"/>
              </a:rPr>
              <a:t>1.PERENCANAAN KAS</a:t>
            </a:r>
          </a:p>
          <a:p>
            <a:pPr algn="ctr"/>
            <a:r>
              <a:rPr lang="en-US" sz="2800" dirty="0" smtClean="0">
                <a:solidFill>
                  <a:schemeClr val="tx1"/>
                </a:solidFill>
                <a:effectLst>
                  <a:outerShdw blurRad="38100" dist="38100" dir="2700000" algn="tl">
                    <a:srgbClr val="000000">
                      <a:alpha val="43137"/>
                    </a:srgbClr>
                  </a:outerShdw>
                </a:effectLst>
                <a:latin typeface="Algerian" pitchFamily="82" charset="0"/>
              </a:rPr>
              <a:t>2.PENGENDALIAN KAS</a:t>
            </a:r>
          </a:p>
          <a:p>
            <a:pPr algn="ctr"/>
            <a:r>
              <a:rPr lang="en-US" sz="2800" dirty="0" smtClean="0">
                <a:solidFill>
                  <a:schemeClr val="tx1"/>
                </a:solidFill>
                <a:effectLst>
                  <a:outerShdw blurRad="38100" dist="38100" dir="2700000" algn="tl">
                    <a:srgbClr val="000000">
                      <a:alpha val="43137"/>
                    </a:srgbClr>
                  </a:outerShdw>
                </a:effectLst>
                <a:latin typeface="Algerian" pitchFamily="82" charset="0"/>
              </a:rPr>
              <a:t>3.PENGELOLAAN KAS</a:t>
            </a:r>
            <a:endParaRPr lang="en-US" sz="2800" dirty="0">
              <a:solidFill>
                <a:schemeClr val="tx1"/>
              </a:solidFill>
              <a:effectLst>
                <a:outerShdw blurRad="38100" dist="38100" dir="2700000" algn="tl">
                  <a:srgbClr val="000000">
                    <a:alpha val="43137"/>
                  </a:srgbClr>
                </a:outerShdw>
              </a:effectLst>
              <a:latin typeface="Algerian" pitchFamily="82" charset="0"/>
            </a:endParaRPr>
          </a:p>
        </p:txBody>
      </p:sp>
    </p:spTree>
  </p:cSld>
  <p:clrMapOvr>
    <a:masterClrMapping/>
  </p:clrMapOvr>
  <p:transition>
    <p:cover dir="ld"/>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3" name="Can 2"/>
          <p:cNvSpPr/>
          <p:nvPr/>
        </p:nvSpPr>
        <p:spPr>
          <a:xfrm>
            <a:off x="146017" y="1285865"/>
            <a:ext cx="4500594" cy="3200422"/>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b="1" dirty="0" smtClean="0">
                <a:solidFill>
                  <a:schemeClr val="tx1"/>
                </a:solidFill>
              </a:rPr>
              <a:t>PERENCANAAN KAS (BUDGET KAS) YAITU PERKIRAAN/ESTIMASI TERHADAP POSISI KAS PADA SUATU SAAT TERTENTU DALAM SATU PERIODE TERTENTU YANG AKAN DATANG </a:t>
            </a:r>
            <a:endParaRPr lang="en-US" sz="2000" b="1" dirty="0">
              <a:solidFill>
                <a:schemeClr val="tx1"/>
              </a:solidFill>
            </a:endParaRPr>
          </a:p>
        </p:txBody>
      </p:sp>
      <p:sp>
        <p:nvSpPr>
          <p:cNvPr id="5" name="Rectangle 4"/>
          <p:cNvSpPr/>
          <p:nvPr/>
        </p:nvSpPr>
        <p:spPr>
          <a:xfrm>
            <a:off x="860397" y="1433503"/>
            <a:ext cx="3143272"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solidFill>
                  <a:srgbClr val="FF0000"/>
                </a:solidFill>
                <a:effectLst>
                  <a:outerShdw blurRad="38100" dist="38100" dir="2700000" algn="tl">
                    <a:srgbClr val="000000">
                      <a:alpha val="43137"/>
                    </a:srgbClr>
                  </a:outerShdw>
                </a:effectLst>
              </a:rPr>
              <a:t>PERENCANAAN KAS</a:t>
            </a:r>
            <a:endParaRPr lang="en-US" sz="2800" b="1" dirty="0">
              <a:solidFill>
                <a:srgbClr val="FF0000"/>
              </a:solidFill>
              <a:effectLst>
                <a:outerShdw blurRad="38100" dist="38100" dir="2700000" algn="tl">
                  <a:srgbClr val="000000">
                    <a:alpha val="43137"/>
                  </a:srgbClr>
                </a:outerShdw>
              </a:effectLst>
            </a:endParaRPr>
          </a:p>
        </p:txBody>
      </p:sp>
      <p:sp>
        <p:nvSpPr>
          <p:cNvPr id="7" name="Can 6"/>
          <p:cNvSpPr/>
          <p:nvPr/>
        </p:nvSpPr>
        <p:spPr>
          <a:xfrm>
            <a:off x="4932363" y="1271577"/>
            <a:ext cx="4643470" cy="3200422"/>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smtClean="0">
                <a:solidFill>
                  <a:schemeClr val="tx1"/>
                </a:solidFill>
                <a:effectLst>
                  <a:outerShdw blurRad="38100" dist="38100" dir="2700000" algn="tl">
                    <a:srgbClr val="000000">
                      <a:alpha val="43137"/>
                    </a:srgbClr>
                  </a:outerShdw>
                </a:effectLst>
              </a:rPr>
              <a:t>1.MENGETAHUI POSISI KAS</a:t>
            </a:r>
          </a:p>
          <a:p>
            <a:r>
              <a:rPr lang="en-US" sz="2000" b="1" dirty="0" smtClean="0">
                <a:solidFill>
                  <a:schemeClr val="tx1"/>
                </a:solidFill>
                <a:effectLst>
                  <a:outerShdw blurRad="38100" dist="38100" dir="2700000" algn="tl">
                    <a:srgbClr val="000000">
                      <a:alpha val="43137"/>
                    </a:srgbClr>
                  </a:outerShdw>
                </a:effectLst>
              </a:rPr>
              <a:t>2.KENGETAHUI BESAR KEBUTUHAN DANA</a:t>
            </a:r>
          </a:p>
          <a:p>
            <a:r>
              <a:rPr lang="en-US" b="1" dirty="0" smtClean="0">
                <a:solidFill>
                  <a:schemeClr val="tx1"/>
                </a:solidFill>
                <a:effectLst>
                  <a:outerShdw blurRad="38100" dist="38100" dir="2700000" algn="tl">
                    <a:srgbClr val="000000">
                      <a:alpha val="43137"/>
                    </a:srgbClr>
                  </a:outerShdw>
                </a:effectLst>
              </a:rPr>
              <a:t>3.MENGETAHUI SAAT DANA DIINVESTASIKAN</a:t>
            </a:r>
          </a:p>
          <a:p>
            <a:r>
              <a:rPr lang="en-US" b="1" dirty="0" smtClean="0">
                <a:solidFill>
                  <a:schemeClr val="tx1"/>
                </a:solidFill>
                <a:effectLst>
                  <a:outerShdw blurRad="38100" dist="38100" dir="2700000" algn="tl">
                    <a:srgbClr val="000000">
                      <a:alpha val="43137"/>
                    </a:srgbClr>
                  </a:outerShdw>
                </a:effectLst>
              </a:rPr>
              <a:t>4.PENENTUAN KAPAN PEMBAYARAN HUTANG</a:t>
            </a:r>
          </a:p>
          <a:p>
            <a:r>
              <a:rPr lang="en-US" b="1" dirty="0" smtClean="0">
                <a:solidFill>
                  <a:schemeClr val="tx1"/>
                </a:solidFill>
                <a:effectLst>
                  <a:outerShdw blurRad="38100" dist="38100" dir="2700000" algn="tl">
                    <a:srgbClr val="000000">
                      <a:alpha val="43137"/>
                    </a:srgbClr>
                  </a:outerShdw>
                </a:effectLst>
              </a:rPr>
              <a:t>5.DASAR PERMINTAAN KREDIT</a:t>
            </a:r>
          </a:p>
          <a:p>
            <a:r>
              <a:rPr lang="en-US" b="1" dirty="0" smtClean="0">
                <a:solidFill>
                  <a:schemeClr val="tx1"/>
                </a:solidFill>
                <a:effectLst>
                  <a:outerShdw blurRad="38100" dist="38100" dir="2700000" algn="tl">
                    <a:srgbClr val="000000">
                      <a:alpha val="43137"/>
                    </a:srgbClr>
                  </a:outerShdw>
                </a:effectLst>
              </a:rPr>
              <a:t>6.PENGENDALIAN/PENGAWASAN POSISI KAS </a:t>
            </a:r>
          </a:p>
          <a:p>
            <a:r>
              <a:rPr lang="en-US" b="1" dirty="0" smtClean="0">
                <a:solidFill>
                  <a:schemeClr val="tx1"/>
                </a:solidFill>
                <a:effectLst>
                  <a:outerShdw blurRad="38100" dist="38100" dir="2700000" algn="tl">
                    <a:srgbClr val="000000">
                      <a:alpha val="43137"/>
                    </a:srgbClr>
                  </a:outerShdw>
                </a:effectLst>
              </a:rPr>
              <a:t>    YANG SEDANG BERJALAN</a:t>
            </a:r>
            <a:endParaRPr lang="en-US" b="1" dirty="0">
              <a:solidFill>
                <a:schemeClr val="tx1"/>
              </a:solidFill>
              <a:effectLst>
                <a:outerShdw blurRad="38100" dist="38100" dir="2700000" algn="tl">
                  <a:srgbClr val="000000">
                    <a:alpha val="43137"/>
                  </a:srgbClr>
                </a:outerShdw>
              </a:effectLst>
            </a:endParaRPr>
          </a:p>
        </p:txBody>
      </p:sp>
      <p:sp>
        <p:nvSpPr>
          <p:cNvPr id="8" name="Rectangle 7"/>
          <p:cNvSpPr/>
          <p:nvPr/>
        </p:nvSpPr>
        <p:spPr>
          <a:xfrm>
            <a:off x="5646743" y="1414453"/>
            <a:ext cx="2857520"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002060"/>
                </a:solidFill>
                <a:effectLst>
                  <a:outerShdw blurRad="38100" dist="38100" dir="2700000" algn="tl">
                    <a:srgbClr val="000000">
                      <a:alpha val="43137"/>
                    </a:srgbClr>
                  </a:outerShdw>
                </a:effectLst>
                <a:latin typeface="Arial Black" pitchFamily="34" charset="0"/>
              </a:rPr>
              <a:t>TUJUAN</a:t>
            </a:r>
            <a:endParaRPr lang="en-US" sz="2400" dirty="0">
              <a:solidFill>
                <a:srgbClr val="002060"/>
              </a:solidFill>
              <a:effectLst>
                <a:outerShdw blurRad="38100" dist="38100" dir="2700000" algn="tl">
                  <a:srgbClr val="000000">
                    <a:alpha val="43137"/>
                  </a:srgbClr>
                </a:outerShdw>
              </a:effectLst>
              <a:latin typeface="Arial Black" pitchFamily="34" charset="0"/>
            </a:endParaRPr>
          </a:p>
        </p:txBody>
      </p:sp>
    </p:spTree>
  </p:cSld>
  <p:clrMapOvr>
    <a:masterClrMapping/>
  </p:clrMapOvr>
  <p:transition>
    <p:plu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3855</TotalTime>
  <Words>4231</Words>
  <Application>Microsoft Office PowerPoint</Application>
  <PresentationFormat>Custom</PresentationFormat>
  <Paragraphs>1533</Paragraphs>
  <Slides>93</Slides>
  <Notes>3</Notes>
  <HiddenSlides>0</HiddenSlides>
  <MMClips>0</MMClips>
  <ScaleCrop>false</ScaleCrop>
  <HeadingPairs>
    <vt:vector size="6" baseType="variant">
      <vt:variant>
        <vt:lpstr>Fonts Used</vt:lpstr>
      </vt:variant>
      <vt:variant>
        <vt:i4>15</vt:i4>
      </vt:variant>
      <vt:variant>
        <vt:lpstr>Theme</vt:lpstr>
      </vt:variant>
      <vt:variant>
        <vt:i4>4</vt:i4>
      </vt:variant>
      <vt:variant>
        <vt:lpstr>Slide Titles</vt:lpstr>
      </vt:variant>
      <vt:variant>
        <vt:i4>93</vt:i4>
      </vt:variant>
    </vt:vector>
  </HeadingPairs>
  <TitlesOfParts>
    <vt:vector size="112" baseType="lpstr">
      <vt:lpstr>Aharoni</vt:lpstr>
      <vt:lpstr>Algerian</vt:lpstr>
      <vt:lpstr>Arial</vt:lpstr>
      <vt:lpstr>Arial Black</vt:lpstr>
      <vt:lpstr>Calibri</vt:lpstr>
      <vt:lpstr>Consolas</vt:lpstr>
      <vt:lpstr>Corbel</vt:lpstr>
      <vt:lpstr>Franklin Gothic Book</vt:lpstr>
      <vt:lpstr>Franklin Gothic Medium</vt:lpstr>
      <vt:lpstr>Impact</vt:lpstr>
      <vt:lpstr>Rockwell</vt:lpstr>
      <vt:lpstr>Times New Roman</vt:lpstr>
      <vt:lpstr>Wingdings</vt:lpstr>
      <vt:lpstr>Wingdings 2</vt:lpstr>
      <vt:lpstr>Wingdings 3</vt:lpstr>
      <vt:lpstr>Metro</vt:lpstr>
      <vt:lpstr>Trek</vt:lpstr>
      <vt:lpstr>Office Theme</vt:lpstr>
      <vt:lpstr>Foundry</vt:lpstr>
      <vt:lpstr>PowerPoint Presentation</vt:lpstr>
      <vt:lpstr>I.GAMBARAN SINGKAT MANAJEMEN KEUANGAN</vt:lpstr>
      <vt:lpstr>B.FUNGSI MANAJEMEN KEUANGAN.</vt:lpstr>
      <vt:lpstr>C.TUJUAN MANAJEMEN KEUANGAN</vt:lpstr>
      <vt:lpstr>D.TUGAS POKOK MANAJEMEN KEUANGAN</vt:lpstr>
      <vt:lpstr>E.KEPUTUSAN MANAJEMEN KEUANGAN</vt:lpstr>
      <vt:lpstr>F.MANAJER KEUANGAN</vt:lpstr>
      <vt:lpstr>G.KEDUDUKAN MANAJER KEUANGAN DALAM STRUKTUR ORGANISASI PERUSAHAN</vt:lpstr>
      <vt:lpstr>DEVISI-DEVISI DALAM DEPARTEMEN KEUANGAN</vt:lpstr>
      <vt:lpstr>4.DEVISI PERENCANAAN KEUANGAN JANGKA PENDEK      BERTANGGUNG                                             JAWAB TERHADAP PEMENUHAN KEBUTUHAN DANA                                                     JANGKA PENDEK,SERTA INVESTASI JANGKA PENDEK                                             PADA SURAT BERHARGA(MARKETABLE SECURITIES)</vt:lpstr>
      <vt:lpstr>H.TANGGUNG JAWAB STAF KEUANGAN</vt:lpstr>
      <vt:lpstr>I.MANAJEMEN KEUANGAN KELUARGA</vt:lpstr>
      <vt:lpstr>II.MODAL KERJA (working capital)</vt:lpstr>
      <vt:lpstr>B.KONSEP-KONSEP MODAL KERJA</vt:lpstr>
      <vt:lpstr>2.KONSEP KUALITATIF</vt:lpstr>
      <vt:lpstr>3.KONSEP FUNGSIONAL</vt:lpstr>
      <vt:lpstr>LATIHAN</vt:lpstr>
      <vt:lpstr>SOAL</vt:lpstr>
      <vt:lpstr>C.JENIS-JENIS MODAL KERJA </vt:lpstr>
      <vt:lpstr>2.MODAL KERJA VARIABEL</vt:lpstr>
      <vt:lpstr>PowerPoint Presentation</vt:lpstr>
      <vt:lpstr>PowerPoint Presentation</vt:lpstr>
      <vt:lpstr>D.PENDEKATAN PEMBIAYAAN KEBUTUHAN DANA</vt:lpstr>
      <vt:lpstr>E.TUJUAN MANAJEMEN MODAL KERJA</vt:lpstr>
      <vt:lpstr>F.KEBAIKAN DAN KELEMAHAN MODAL KERJA</vt:lpstr>
      <vt:lpstr>2.KELEMAHAN MODAL KERJA</vt:lpstr>
      <vt:lpstr>G.SUMBER DAN PENGGUNAAN MODAL KERJA</vt:lpstr>
      <vt:lpstr>SUMBER MODAL KERJA</vt:lpstr>
      <vt:lpstr>PENGGUNAAN MODAL KERJA</vt:lpstr>
      <vt:lpstr>H.PERPUTARAN MODAL KERJA</vt:lpstr>
      <vt:lpstr>PEORIODE PERPUTARAN MODAL KERJA DAPAT DIGAMBARKAN SEBAGAI BERIKUT:</vt:lpstr>
      <vt:lpstr>BAHAN YANG MENGALAMI PROSES PRODUKSI</vt:lpstr>
      <vt:lpstr>I.PENENTUAN KEBUTUHAN MODAL KERJA</vt:lpstr>
      <vt:lpstr>CONTOH: 1</vt:lpstr>
      <vt:lpstr> LATIHAN  </vt:lpstr>
      <vt:lpstr>CONTOH: 2</vt:lpstr>
      <vt:lpstr>ANALISIS LAPORAN SUMBER DAN PENGGUNAAN MODAL KERJA (STATEMENT OF FUND/STATEMENT OF FINANCIAL CHANGES)</vt:lpstr>
      <vt:lpstr> LAPORAN PERUBAHAN MODAL KERJA AKAN MENUNJUKKAN: </vt:lpstr>
      <vt:lpstr>PT.”HIDAYAT” PERUBAHAN MODAL KERJA 1996</vt:lpstr>
      <vt:lpstr>B. USER LAPORAN KEUANGAN.(STAKEHOLDERS)</vt:lpstr>
      <vt:lpstr>1.PEMILIK PERUSAHAAN.     MELALUI LAPORAN KEUANGAN PEMILIK PERUSAHAN AKAN DAPAT MENILAI SUKSES     TIDAKNYA MANEJER DALAM MEMIMPIN PERUSAHAAN ATAU MENILAI KINERJA      MANAJEMEN</vt:lpstr>
      <vt:lpstr>4.KREDITUR</vt:lpstr>
      <vt:lpstr>6.PEMERINTAH</vt:lpstr>
      <vt:lpstr>C.SIFAT LAPORAN KEUANGAN</vt:lpstr>
      <vt:lpstr>C.JENIS-JENIS LAPORAN KEUANGAN</vt:lpstr>
      <vt:lpstr>1.NERACA (LAPORAN POSISI KEUANGAN)</vt:lpstr>
      <vt:lpstr>III.LAPORAN KEUANGAN (FINANCIAL STATEMENT)</vt:lpstr>
      <vt:lpstr>C.KOMPONEN – KOMPONEN NERACA</vt:lpstr>
      <vt:lpstr>YANG TERMASUK KELOMPOK AKTIVA LANCAR ADALAH:</vt:lpstr>
      <vt:lpstr>YANG TERMASUK AKTIVA TIDAK LANCAR:</vt:lpstr>
      <vt:lpstr>    BEBAN YANG DITANGGUHKAN</vt:lpstr>
      <vt:lpstr>2.HUTANG</vt:lpstr>
      <vt:lpstr>    HUTANG JANGKA PANJANG, YAITU HUTANG YANG PEMBAYARANNYA AKAN DILAKUKAN         LEBIH DARI SATU TAHUN SETELAH TANGGAL NERACA.</vt:lpstr>
      <vt:lpstr>PT.XYZ NERACA PER 31 DESEMBER 2010 </vt:lpstr>
      <vt:lpstr>PowerPoint Presentation</vt:lpstr>
      <vt:lpstr>LATIHAN</vt:lpstr>
      <vt:lpstr>2.LAPORAN LABA-RUGI</vt:lpstr>
      <vt:lpstr>C.KOMPONEN LAPORAN LABA-RUGI</vt:lpstr>
      <vt:lpstr>PT.XYZ LAPORAN LABA-RUGI UNTUK TAHUN YANG BERAKHIR 31 DESEMBER 2010 (DALAM RIBUAN RUPIAH) </vt:lpstr>
      <vt:lpstr>SEANDAINYA TERDAPAT 20.000 LEMBAR SAHAM BIASA YANG BEREDAR, MAKA</vt:lpstr>
      <vt:lpstr>LATIHAN</vt:lpstr>
      <vt:lpstr>3.LAPORAN LABA DITAHAN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IV.PRENCANAAN DAN PENGENDALIAN KEUANGAN JANGKA PENDEK</vt:lpstr>
      <vt:lpstr>2.TUJUAN MANAJEMEN KAS</vt:lpstr>
      <vt:lpstr>3.MOTIVASI MEMEGANG UANG KAS</vt:lpstr>
      <vt:lpstr>PowerPoint Presentation</vt:lpstr>
      <vt:lpstr>PowerPoint Presentation</vt:lpstr>
      <vt:lpstr>PowerPoint Presentation</vt:lpstr>
      <vt:lpstr>PowerPoint Presentation</vt:lpstr>
      <vt:lpstr>PowerPoint Presentation</vt:lpstr>
    </vt:vector>
  </TitlesOfParts>
  <Company>Personal Computer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MANAJEMEN KEUANGAN</dc:title>
  <dc:creator>Personal</dc:creator>
  <cp:lastModifiedBy>Creative</cp:lastModifiedBy>
  <cp:revision>597</cp:revision>
  <dcterms:created xsi:type="dcterms:W3CDTF">2012-03-05T15:42:43Z</dcterms:created>
  <dcterms:modified xsi:type="dcterms:W3CDTF">2018-03-13T09:34:30Z</dcterms:modified>
</cp:coreProperties>
</file>