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Override PartName="/ppt/slides/slide40.xml" ContentType="application/vnd.openxmlformats-officedocument.presentationml.slide+xml"/>
  <Override PartName="/ppt/slides/slide159.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Default Extension="gif" ContentType="image/gif"/>
  <Override PartName="/ppt/notesSlides/notesSlide8.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96" r:id="rId3"/>
    <p:sldMasterId id="2147483708" r:id="rId4"/>
  </p:sldMasterIdLst>
  <p:notesMasterIdLst>
    <p:notesMasterId r:id="rId203"/>
  </p:notesMasterIdLst>
  <p:handoutMasterIdLst>
    <p:handoutMasterId r:id="rId204"/>
  </p:handoutMasterIdLst>
  <p:sldIdLst>
    <p:sldId id="256" r:id="rId5"/>
    <p:sldId id="257" r:id="rId6"/>
    <p:sldId id="258" r:id="rId7"/>
    <p:sldId id="259" r:id="rId8"/>
    <p:sldId id="404" r:id="rId9"/>
    <p:sldId id="260" r:id="rId10"/>
    <p:sldId id="261" r:id="rId11"/>
    <p:sldId id="405" r:id="rId12"/>
    <p:sldId id="264" r:id="rId13"/>
    <p:sldId id="466" r:id="rId14"/>
    <p:sldId id="467" r:id="rId15"/>
    <p:sldId id="469" r:id="rId16"/>
    <p:sldId id="468" r:id="rId17"/>
    <p:sldId id="416" r:id="rId18"/>
    <p:sldId id="267" r:id="rId19"/>
    <p:sldId id="268" r:id="rId20"/>
    <p:sldId id="270" r:id="rId21"/>
    <p:sldId id="413" r:id="rId22"/>
    <p:sldId id="415" r:id="rId23"/>
    <p:sldId id="421" r:id="rId24"/>
    <p:sldId id="418" r:id="rId25"/>
    <p:sldId id="419" r:id="rId26"/>
    <p:sldId id="411" r:id="rId27"/>
    <p:sldId id="420" r:id="rId28"/>
    <p:sldId id="426" r:id="rId29"/>
    <p:sldId id="427" r:id="rId30"/>
    <p:sldId id="272" r:id="rId31"/>
    <p:sldId id="422" r:id="rId32"/>
    <p:sldId id="423" r:id="rId33"/>
    <p:sldId id="408" r:id="rId34"/>
    <p:sldId id="266" r:id="rId35"/>
    <p:sldId id="475" r:id="rId36"/>
    <p:sldId id="406" r:id="rId37"/>
    <p:sldId id="407" r:id="rId38"/>
    <p:sldId id="428" r:id="rId39"/>
    <p:sldId id="424" r:id="rId40"/>
    <p:sldId id="425" r:id="rId41"/>
    <p:sldId id="273" r:id="rId42"/>
    <p:sldId id="429" r:id="rId43"/>
    <p:sldId id="284" r:id="rId44"/>
    <p:sldId id="281" r:id="rId45"/>
    <p:sldId id="470" r:id="rId46"/>
    <p:sldId id="285" r:id="rId47"/>
    <p:sldId id="276" r:id="rId48"/>
    <p:sldId id="277" r:id="rId49"/>
    <p:sldId id="283" r:id="rId50"/>
    <p:sldId id="278" r:id="rId51"/>
    <p:sldId id="279" r:id="rId52"/>
    <p:sldId id="286" r:id="rId53"/>
    <p:sldId id="287" r:id="rId54"/>
    <p:sldId id="288" r:id="rId55"/>
    <p:sldId id="289" r:id="rId56"/>
    <p:sldId id="431" r:id="rId57"/>
    <p:sldId id="432" r:id="rId58"/>
    <p:sldId id="471" r:id="rId59"/>
    <p:sldId id="430" r:id="rId60"/>
    <p:sldId id="433" r:id="rId61"/>
    <p:sldId id="434" r:id="rId62"/>
    <p:sldId id="282" r:id="rId63"/>
    <p:sldId id="435" r:id="rId64"/>
    <p:sldId id="438" r:id="rId65"/>
    <p:sldId id="291" r:id="rId66"/>
    <p:sldId id="436" r:id="rId67"/>
    <p:sldId id="437" r:id="rId68"/>
    <p:sldId id="439" r:id="rId69"/>
    <p:sldId id="294" r:id="rId70"/>
    <p:sldId id="295" r:id="rId71"/>
    <p:sldId id="296" r:id="rId72"/>
    <p:sldId id="297" r:id="rId73"/>
    <p:sldId id="298" r:id="rId74"/>
    <p:sldId id="299" r:id="rId75"/>
    <p:sldId id="302" r:id="rId76"/>
    <p:sldId id="300" r:id="rId77"/>
    <p:sldId id="301" r:id="rId78"/>
    <p:sldId id="303" r:id="rId79"/>
    <p:sldId id="304" r:id="rId80"/>
    <p:sldId id="305" r:id="rId81"/>
    <p:sldId id="308" r:id="rId82"/>
    <p:sldId id="310" r:id="rId83"/>
    <p:sldId id="311" r:id="rId84"/>
    <p:sldId id="312" r:id="rId85"/>
    <p:sldId id="313" r:id="rId86"/>
    <p:sldId id="314" r:id="rId87"/>
    <p:sldId id="316" r:id="rId88"/>
    <p:sldId id="318" r:id="rId89"/>
    <p:sldId id="472" r:id="rId90"/>
    <p:sldId id="319" r:id="rId91"/>
    <p:sldId id="320" r:id="rId92"/>
    <p:sldId id="321" r:id="rId93"/>
    <p:sldId id="322" r:id="rId94"/>
    <p:sldId id="323" r:id="rId95"/>
    <p:sldId id="324" r:id="rId96"/>
    <p:sldId id="325" r:id="rId97"/>
    <p:sldId id="326" r:id="rId98"/>
    <p:sldId id="327" r:id="rId99"/>
    <p:sldId id="328" r:id="rId100"/>
    <p:sldId id="330" r:id="rId101"/>
    <p:sldId id="331" r:id="rId102"/>
    <p:sldId id="329" r:id="rId103"/>
    <p:sldId id="334" r:id="rId104"/>
    <p:sldId id="335" r:id="rId105"/>
    <p:sldId id="336" r:id="rId106"/>
    <p:sldId id="337" r:id="rId107"/>
    <p:sldId id="338" r:id="rId108"/>
    <p:sldId id="339" r:id="rId109"/>
    <p:sldId id="340" r:id="rId110"/>
    <p:sldId id="342" r:id="rId111"/>
    <p:sldId id="343" r:id="rId112"/>
    <p:sldId id="403" r:id="rId113"/>
    <p:sldId id="440" r:id="rId114"/>
    <p:sldId id="441" r:id="rId115"/>
    <p:sldId id="442" r:id="rId116"/>
    <p:sldId id="443" r:id="rId117"/>
    <p:sldId id="444" r:id="rId118"/>
    <p:sldId id="445" r:id="rId119"/>
    <p:sldId id="446" r:id="rId120"/>
    <p:sldId id="447" r:id="rId121"/>
    <p:sldId id="448" r:id="rId122"/>
    <p:sldId id="449" r:id="rId123"/>
    <p:sldId id="344" r:id="rId124"/>
    <p:sldId id="454" r:id="rId125"/>
    <p:sldId id="455" r:id="rId126"/>
    <p:sldId id="346" r:id="rId127"/>
    <p:sldId id="348" r:id="rId128"/>
    <p:sldId id="450" r:id="rId129"/>
    <p:sldId id="451" r:id="rId130"/>
    <p:sldId id="452" r:id="rId131"/>
    <p:sldId id="453" r:id="rId132"/>
    <p:sldId id="456" r:id="rId133"/>
    <p:sldId id="457" r:id="rId134"/>
    <p:sldId id="458" r:id="rId135"/>
    <p:sldId id="459" r:id="rId136"/>
    <p:sldId id="476" r:id="rId137"/>
    <p:sldId id="477" r:id="rId138"/>
    <p:sldId id="460" r:id="rId139"/>
    <p:sldId id="349" r:id="rId140"/>
    <p:sldId id="350" r:id="rId141"/>
    <p:sldId id="351" r:id="rId142"/>
    <p:sldId id="352" r:id="rId143"/>
    <p:sldId id="358" r:id="rId144"/>
    <p:sldId id="353" r:id="rId145"/>
    <p:sldId id="354" r:id="rId146"/>
    <p:sldId id="355" r:id="rId147"/>
    <p:sldId id="356" r:id="rId148"/>
    <p:sldId id="357" r:id="rId149"/>
    <p:sldId id="371" r:id="rId150"/>
    <p:sldId id="360" r:id="rId151"/>
    <p:sldId id="361" r:id="rId152"/>
    <p:sldId id="362" r:id="rId153"/>
    <p:sldId id="365" r:id="rId154"/>
    <p:sldId id="363" r:id="rId155"/>
    <p:sldId id="366" r:id="rId156"/>
    <p:sldId id="367" r:id="rId157"/>
    <p:sldId id="368" r:id="rId158"/>
    <p:sldId id="369" r:id="rId159"/>
    <p:sldId id="370" r:id="rId160"/>
    <p:sldId id="373" r:id="rId161"/>
    <p:sldId id="376" r:id="rId162"/>
    <p:sldId id="378" r:id="rId163"/>
    <p:sldId id="379" r:id="rId164"/>
    <p:sldId id="377" r:id="rId165"/>
    <p:sldId id="385" r:id="rId166"/>
    <p:sldId id="380" r:id="rId167"/>
    <p:sldId id="381" r:id="rId168"/>
    <p:sldId id="382" r:id="rId169"/>
    <p:sldId id="383" r:id="rId170"/>
    <p:sldId id="384" r:id="rId171"/>
    <p:sldId id="395" r:id="rId172"/>
    <p:sldId id="387" r:id="rId173"/>
    <p:sldId id="388" r:id="rId174"/>
    <p:sldId id="389" r:id="rId175"/>
    <p:sldId id="391" r:id="rId176"/>
    <p:sldId id="392" r:id="rId177"/>
    <p:sldId id="478" r:id="rId178"/>
    <p:sldId id="393" r:id="rId179"/>
    <p:sldId id="479" r:id="rId180"/>
    <p:sldId id="480" r:id="rId181"/>
    <p:sldId id="481" r:id="rId182"/>
    <p:sldId id="482" r:id="rId183"/>
    <p:sldId id="483" r:id="rId184"/>
    <p:sldId id="484" r:id="rId185"/>
    <p:sldId id="394" r:id="rId186"/>
    <p:sldId id="461" r:id="rId187"/>
    <p:sldId id="462" r:id="rId188"/>
    <p:sldId id="463" r:id="rId189"/>
    <p:sldId id="464" r:id="rId190"/>
    <p:sldId id="465" r:id="rId191"/>
    <p:sldId id="485" r:id="rId192"/>
    <p:sldId id="486" r:id="rId193"/>
    <p:sldId id="487" r:id="rId194"/>
    <p:sldId id="396" r:id="rId195"/>
    <p:sldId id="397" r:id="rId196"/>
    <p:sldId id="399" r:id="rId197"/>
    <p:sldId id="400" r:id="rId198"/>
    <p:sldId id="401" r:id="rId199"/>
    <p:sldId id="402" r:id="rId200"/>
    <p:sldId id="372" r:id="rId201"/>
    <p:sldId id="474" r:id="rId202"/>
  </p:sldIdLst>
  <p:sldSz cx="9144000" cy="6858000" type="screen4x3"/>
  <p:notesSz cx="9945688"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00FF"/>
    <a:srgbClr val="00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078" autoAdjust="0"/>
    <p:restoredTop sz="93122" autoAdjust="0"/>
  </p:normalViewPr>
  <p:slideViewPr>
    <p:cSldViewPr>
      <p:cViewPr>
        <p:scale>
          <a:sx n="70" d="100"/>
          <a:sy n="70" d="100"/>
        </p:scale>
        <p:origin x="-1488"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248"/>
    </p:cViewPr>
  </p:sorter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presProps" Target="presProp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144" Type="http://schemas.openxmlformats.org/officeDocument/2006/relationships/slide" Target="slides/slide140.xml"/><Relationship Id="rId149" Type="http://schemas.openxmlformats.org/officeDocument/2006/relationships/slide" Target="slides/slide14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160" Type="http://schemas.openxmlformats.org/officeDocument/2006/relationships/slide" Target="slides/slide156.xml"/><Relationship Id="rId165" Type="http://schemas.openxmlformats.org/officeDocument/2006/relationships/slide" Target="slides/slide161.xml"/><Relationship Id="rId181" Type="http://schemas.openxmlformats.org/officeDocument/2006/relationships/slide" Target="slides/slide177.xml"/><Relationship Id="rId186" Type="http://schemas.openxmlformats.org/officeDocument/2006/relationships/slide" Target="slides/slide182.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50" Type="http://schemas.openxmlformats.org/officeDocument/2006/relationships/slide" Target="slides/slide146.xml"/><Relationship Id="rId155" Type="http://schemas.openxmlformats.org/officeDocument/2006/relationships/slide" Target="slides/slide151.xml"/><Relationship Id="rId171" Type="http://schemas.openxmlformats.org/officeDocument/2006/relationships/slide" Target="slides/slide167.xml"/><Relationship Id="rId176" Type="http://schemas.openxmlformats.org/officeDocument/2006/relationships/slide" Target="slides/slide172.xml"/><Relationship Id="rId192" Type="http://schemas.openxmlformats.org/officeDocument/2006/relationships/slide" Target="slides/slide188.xml"/><Relationship Id="rId197" Type="http://schemas.openxmlformats.org/officeDocument/2006/relationships/slide" Target="slides/slide193.xml"/><Relationship Id="rId206" Type="http://schemas.openxmlformats.org/officeDocument/2006/relationships/viewProps" Target="viewProps.xml"/><Relationship Id="rId201" Type="http://schemas.openxmlformats.org/officeDocument/2006/relationships/slide" Target="slides/slide197.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slide" Target="slides/slide157.xml"/><Relationship Id="rId166" Type="http://schemas.openxmlformats.org/officeDocument/2006/relationships/slide" Target="slides/slide162.xml"/><Relationship Id="rId182" Type="http://schemas.openxmlformats.org/officeDocument/2006/relationships/slide" Target="slides/slide178.xml"/><Relationship Id="rId187" Type="http://schemas.openxmlformats.org/officeDocument/2006/relationships/slide" Target="slides/slide183.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172" Type="http://schemas.openxmlformats.org/officeDocument/2006/relationships/slide" Target="slides/slide168.xml"/><Relationship Id="rId193" Type="http://schemas.openxmlformats.org/officeDocument/2006/relationships/slide" Target="slides/slide189.xml"/><Relationship Id="rId202" Type="http://schemas.openxmlformats.org/officeDocument/2006/relationships/slide" Target="slides/slide198.xml"/><Relationship Id="rId207"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199" Type="http://schemas.openxmlformats.org/officeDocument/2006/relationships/slide" Target="slides/slide195.xml"/><Relationship Id="rId203" Type="http://schemas.openxmlformats.org/officeDocument/2006/relationships/notesMaster" Target="notesMasters/notesMaster1.xml"/><Relationship Id="rId208"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slide" Target="slides/slide185.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slide" Target="slides/slide191.xml"/><Relationship Id="rId190" Type="http://schemas.openxmlformats.org/officeDocument/2006/relationships/slide" Target="slides/slide186.xml"/><Relationship Id="rId204" Type="http://schemas.openxmlformats.org/officeDocument/2006/relationships/handoutMaster" Target="handoutMasters/handoutMaster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4.xml"/><Relationship Id="rId9" Type="http://schemas.openxmlformats.org/officeDocument/2006/relationships/slide" Target="slides/slide5.xml"/><Relationship Id="rId180" Type="http://schemas.openxmlformats.org/officeDocument/2006/relationships/slide" Target="slides/slide176.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34164" y="0"/>
            <a:ext cx="4309798" cy="342900"/>
          </a:xfrm>
          <a:prstGeom prst="rect">
            <a:avLst/>
          </a:prstGeom>
        </p:spPr>
        <p:txBody>
          <a:bodyPr vert="horz" lIns="91440" tIns="45720" rIns="91440" bIns="45720" rtlCol="0"/>
          <a:lstStyle>
            <a:lvl1pPr algn="r">
              <a:defRPr sz="1200"/>
            </a:lvl1pPr>
          </a:lstStyle>
          <a:p>
            <a:fld id="{ACF1DA27-99D7-4D65-869A-64757509318C}" type="datetimeFigureOut">
              <a:rPr lang="en-US" smtClean="0"/>
              <a:pPr/>
              <a:t>3/9/2018</a:t>
            </a:fld>
            <a:endParaRPr lang="en-US"/>
          </a:p>
        </p:txBody>
      </p:sp>
      <p:sp>
        <p:nvSpPr>
          <p:cNvPr id="4" name="Footer Placeholder 3"/>
          <p:cNvSpPr>
            <a:spLocks noGrp="1"/>
          </p:cNvSpPr>
          <p:nvPr>
            <p:ph type="ftr" sz="quarter" idx="2"/>
          </p:nvPr>
        </p:nvSpPr>
        <p:spPr>
          <a:xfrm>
            <a:off x="0" y="6513513"/>
            <a:ext cx="4309798"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34164" y="6513513"/>
            <a:ext cx="4309798" cy="342900"/>
          </a:xfrm>
          <a:prstGeom prst="rect">
            <a:avLst/>
          </a:prstGeom>
        </p:spPr>
        <p:txBody>
          <a:bodyPr vert="horz" lIns="91440" tIns="45720" rIns="91440" bIns="45720" rtlCol="0" anchor="b"/>
          <a:lstStyle>
            <a:lvl1pPr algn="r">
              <a:defRPr sz="1200"/>
            </a:lvl1pPr>
          </a:lstStyle>
          <a:p>
            <a:fld id="{8BBC400D-EB22-4DCB-97CE-BF57C466BCB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34164" y="0"/>
            <a:ext cx="4309798" cy="342900"/>
          </a:xfrm>
          <a:prstGeom prst="rect">
            <a:avLst/>
          </a:prstGeom>
        </p:spPr>
        <p:txBody>
          <a:bodyPr vert="horz" lIns="91440" tIns="45720" rIns="91440" bIns="45720" rtlCol="0"/>
          <a:lstStyle>
            <a:lvl1pPr algn="r">
              <a:defRPr sz="1200"/>
            </a:lvl1pPr>
          </a:lstStyle>
          <a:p>
            <a:fld id="{248F24D5-47E7-48D3-AA3A-F15441A0F1B6}" type="datetimeFigureOut">
              <a:rPr lang="en-US" smtClean="0"/>
              <a:pPr/>
              <a:t>3/9/2018</a:t>
            </a:fld>
            <a:endParaRPr lang="en-US"/>
          </a:p>
        </p:txBody>
      </p:sp>
      <p:sp>
        <p:nvSpPr>
          <p:cNvPr id="4" name="Slide Image Placeholder 3"/>
          <p:cNvSpPr>
            <a:spLocks noGrp="1" noRot="1" noChangeAspect="1"/>
          </p:cNvSpPr>
          <p:nvPr>
            <p:ph type="sldImg" idx="2"/>
          </p:nvPr>
        </p:nvSpPr>
        <p:spPr>
          <a:xfrm>
            <a:off x="3257550" y="514350"/>
            <a:ext cx="3430588"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4569" y="3257550"/>
            <a:ext cx="795655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4309798"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34164" y="6513513"/>
            <a:ext cx="4309798" cy="342900"/>
          </a:xfrm>
          <a:prstGeom prst="rect">
            <a:avLst/>
          </a:prstGeom>
        </p:spPr>
        <p:txBody>
          <a:bodyPr vert="horz" lIns="91440" tIns="45720" rIns="91440" bIns="45720" rtlCol="0" anchor="b"/>
          <a:lstStyle>
            <a:lvl1pPr algn="r">
              <a:defRPr sz="1200"/>
            </a:lvl1pPr>
          </a:lstStyle>
          <a:p>
            <a:fld id="{0383BD84-4CEC-4F46-9B03-E193D425E1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147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149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69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79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91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7550" y="514350"/>
            <a:ext cx="3430588"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95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3BD84-4CEC-4F46-9B03-E193D425E151}" type="slidenum">
              <a:rPr lang="en-US" smtClean="0"/>
              <a:pPr/>
              <a:t>129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2" y="3886201"/>
            <a:ext cx="6400800" cy="17526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215901"/>
            <a:ext cx="2187575" cy="46085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85777" y="215901"/>
            <a:ext cx="6410325" cy="460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2" y="2"/>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1"/>
            <a:ext cx="8077200" cy="1499617"/>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
        <p:nvSpPr>
          <p:cNvPr id="10" name="Rectangle 9"/>
          <p:cNvSpPr/>
          <p:nvPr/>
        </p:nvSpPr>
        <p:spPr bwMode="invGray">
          <a:xfrm>
            <a:off x="0" y="5128336"/>
            <a:ext cx="9144000" cy="45721"/>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2"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3"/>
            <a:ext cx="9144000" cy="2602521"/>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1"/>
            <a:ext cx="9144000" cy="45721"/>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10" y="118874"/>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6" y="1828801"/>
            <a:ext cx="8022336" cy="685801"/>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2" y="1773937"/>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7"/>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2" y="1698988"/>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2" y="244951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7" y="1698988"/>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7" y="244951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4CA578-17A2-4B9D-89D9-1C1DB79CBE6C}" type="datetimeFigureOut">
              <a:rPr lang="en-US" smtClean="0"/>
              <a:pPr/>
              <a:t>3/9/2018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4CA578-17A2-4B9D-89D9-1C1DB79CBE6C}" type="datetimeFigureOut">
              <a:rPr lang="en-US" smtClean="0"/>
              <a:pPr/>
              <a:t>3/9/2018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CA578-17A2-4B9D-89D9-1C1DB79CBE6C}" type="datetimeFigureOut">
              <a:rPr lang="en-US" smtClean="0"/>
              <a:pPr/>
              <a:t>3/9/2018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9" y="1743134"/>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766BC-E80A-4BED-8B0C-EE5528AFE4FF}" type="slidenum">
              <a:rPr lang="en-US" smtClean="0"/>
              <a:pPr/>
              <a:t>‹#›</a:t>
            </a:fld>
            <a:endParaRPr lang="en-US"/>
          </a:p>
        </p:txBody>
      </p:sp>
      <p:sp>
        <p:nvSpPr>
          <p:cNvPr id="12" name="Rectangle 11"/>
          <p:cNvSpPr/>
          <p:nvPr/>
        </p:nvSpPr>
        <p:spPr bwMode="invGray">
          <a:xfrm>
            <a:off x="2855739" y="2"/>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9" y="2"/>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4" y="155447"/>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7"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A4CA578-17A2-4B9D-89D9-1C1DB79CBE6C}" type="datetimeFigureOut">
              <a:rPr lang="en-US" smtClean="0"/>
              <a:pPr/>
              <a:t>3/9/2018</a:t>
            </a:fld>
            <a:endParaRPr lang="en-US"/>
          </a:p>
        </p:txBody>
      </p:sp>
      <p:sp>
        <p:nvSpPr>
          <p:cNvPr id="11" name="Rectangle 10"/>
          <p:cNvSpPr/>
          <p:nvPr/>
        </p:nvSpPr>
        <p:spPr>
          <a:xfrm>
            <a:off x="2855739" y="2"/>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9" y="2"/>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E24766BC-E80A-4BED-8B0C-EE5528AFE4F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2"/>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2"/>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1" y="359899"/>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1" y="1850064"/>
            <a:ext cx="7406640" cy="1752601"/>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24766BC-E80A-4BED-8B0C-EE5528AFE4FF}" type="slidenum">
              <a:rPr lang="en-US" smtClean="0"/>
              <a:pPr/>
              <a:t>‹#›</a:t>
            </a:fld>
            <a:endParaRPr lang="en-US"/>
          </a:p>
        </p:txBody>
      </p:sp>
      <p:sp>
        <p:nvSpPr>
          <p:cNvPr id="8" name="Oval 7"/>
          <p:cNvSpPr/>
          <p:nvPr/>
        </p:nvSpPr>
        <p:spPr>
          <a:xfrm>
            <a:off x="921433" y="1413803"/>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5"/>
            <a:ext cx="6858000"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6"/>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4766BC-E80A-4BED-8B0C-EE5528AFE4FF}" type="slidenum">
              <a:rPr lang="en-US" smtClean="0"/>
              <a:pPr/>
              <a:t>‹#›</a:t>
            </a:fld>
            <a:endParaRPr lang="en-US"/>
          </a:p>
        </p:txBody>
      </p:sp>
      <p:sp>
        <p:nvSpPr>
          <p:cNvPr id="10" name="Rectangle 9"/>
          <p:cNvSpPr/>
          <p:nvPr/>
        </p:nvSpPr>
        <p:spPr bwMode="invGray">
          <a:xfrm>
            <a:off x="2286001" y="0"/>
            <a:ext cx="76200"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1"/>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1"/>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1"/>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5160336"/>
            <a:ext cx="8229600" cy="1143001"/>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9"/>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9"/>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7"/>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7"/>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1"/>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1"/>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24766BC-E80A-4BED-8B0C-EE5528AFE4FF}" type="slidenum">
              <a:rPr lang="en-US" smtClean="0"/>
              <a:pPr/>
              <a:t>‹#›</a:t>
            </a:fld>
            <a:endParaRPr lang="en-US"/>
          </a:p>
        </p:txBody>
      </p:sp>
      <p:sp>
        <p:nvSpPr>
          <p:cNvPr id="6" name="Rectangle 5"/>
          <p:cNvSpPr/>
          <p:nvPr/>
        </p:nvSpPr>
        <p:spPr bwMode="invGray">
          <a:xfrm>
            <a:off x="1014984" y="-55"/>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5"/>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2"/>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1"/>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4766BC-E80A-4BED-8B0C-EE5528AFE4FF}"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6"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1"/>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A4CA578-17A2-4B9D-89D9-1C1DB79CBE6C}" type="datetimeFigureOut">
              <a:rPr lang="en-US" smtClean="0"/>
              <a:pPr/>
              <a:t>3/9/2018</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24766BC-E80A-4BED-8B0C-EE5528AFE4F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24766BC-E80A-4BED-8B0C-EE5528AFE4F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85775" y="1260475"/>
            <a:ext cx="4298950" cy="3563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37125" y="1260475"/>
            <a:ext cx="4298950" cy="3563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A4CA578-17A2-4B9D-89D9-1C1DB79CBE6C}" type="datetimeFigureOut">
              <a:rPr lang="en-US" smtClean="0"/>
              <a:pPr/>
              <a:t>3/9/2018</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4766BC-E80A-4BED-8B0C-EE5528AFE4FF}"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4766BC-E80A-4BED-8B0C-EE5528AFE4FF}"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A4CA578-17A2-4B9D-89D9-1C1DB79CBE6C}" type="datetimeFigureOut">
              <a:rPr lang="en-US" smtClean="0"/>
              <a:pPr/>
              <a:t>3/9/2018</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24766BC-E80A-4BED-8B0C-EE5528AFE4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8229600" cy="114300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4"/>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4"/>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4CA578-17A2-4B9D-89D9-1C1DB79CBE6C}" type="datetimeFigureOut">
              <a:rPr lang="en-US" smtClean="0"/>
              <a:pPr/>
              <a:t>3/9/2018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4CA578-17A2-4B9D-89D9-1C1DB79CBE6C}" type="datetimeFigureOut">
              <a:rPr lang="en-US" smtClean="0"/>
              <a:pPr/>
              <a:t>3/9/2018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CA578-17A2-4B9D-89D9-1C1DB79CBE6C}" type="datetimeFigureOut">
              <a:rPr lang="en-US" smtClean="0"/>
              <a:pPr/>
              <a:t>3/9/2018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CA578-17A2-4B9D-89D9-1C1DB79CBE6C}" type="datetimeFigureOut">
              <a:rPr lang="en-US" smtClean="0"/>
              <a:pPr/>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766BC-E80A-4BED-8B0C-EE5528AFE4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2" y="274639"/>
            <a:ext cx="8229600" cy="114300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2"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CA578-17A2-4B9D-89D9-1C1DB79CBE6C}" type="datetimeFigureOut">
              <a:rPr lang="en-US" smtClean="0"/>
              <a:pPr/>
              <a:t>3/9/2018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4766BC-E80A-4BED-8B0C-EE5528AFE4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6"/>
            <a:ext cx="9144000" cy="45721"/>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2" y="2"/>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2"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2" y="1775193"/>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7001"/>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A4CA578-17A2-4B9D-89D9-1C1DB79CBE6C}" type="datetimeFigureOut">
              <a:rPr lang="en-US" smtClean="0"/>
              <a:pPr/>
              <a:t>3/9/2018</a:t>
            </a:fld>
            <a:endParaRPr lang="en-US"/>
          </a:p>
        </p:txBody>
      </p:sp>
      <p:sp>
        <p:nvSpPr>
          <p:cNvPr id="5" name="Footer Placeholder 4"/>
          <p:cNvSpPr>
            <a:spLocks noGrp="1"/>
          </p:cNvSpPr>
          <p:nvPr>
            <p:ph type="ftr" sz="quarter" idx="3"/>
          </p:nvPr>
        </p:nvSpPr>
        <p:spPr>
          <a:xfrm>
            <a:off x="2640598" y="6477001"/>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7001"/>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24766BC-E80A-4BED-8B0C-EE5528AFE4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1"/>
            <a:ext cx="1638887" cy="1638888"/>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7" y="21103"/>
            <a:ext cx="1702191" cy="1702190"/>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7"/>
            <a:ext cx="1125717" cy="1102623"/>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5"/>
            <a:ext cx="8131127"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1"/>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1"/>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1"/>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A4CA578-17A2-4B9D-89D9-1C1DB79CBE6C}" type="datetimeFigureOut">
              <a:rPr lang="en-US" smtClean="0"/>
              <a:pPr/>
              <a:t>3/9/2018</a:t>
            </a:fld>
            <a:endParaRPr lang="en-US"/>
          </a:p>
        </p:txBody>
      </p:sp>
      <p:sp>
        <p:nvSpPr>
          <p:cNvPr id="10" name="Footer Placeholder 9"/>
          <p:cNvSpPr>
            <a:spLocks noGrp="1"/>
          </p:cNvSpPr>
          <p:nvPr>
            <p:ph type="ftr" sz="quarter" idx="3"/>
          </p:nvPr>
        </p:nvSpPr>
        <p:spPr>
          <a:xfrm>
            <a:off x="5715000" y="6305551"/>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1"/>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24766BC-E80A-4BED-8B0C-EE5528AFE4FF}" type="slidenum">
              <a:rPr lang="en-US" smtClean="0"/>
              <a:pPr/>
              <a:t>‹#›</a:t>
            </a:fld>
            <a:endParaRPr lang="en-US"/>
          </a:p>
        </p:txBody>
      </p:sp>
      <p:sp>
        <p:nvSpPr>
          <p:cNvPr id="15" name="Rectangle 14"/>
          <p:cNvSpPr/>
          <p:nvPr/>
        </p:nvSpPr>
        <p:spPr bwMode="invGray">
          <a:xfrm>
            <a:off x="1014984" y="-55"/>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A4CA578-17A2-4B9D-89D9-1C1DB79CBE6C}" type="datetimeFigureOut">
              <a:rPr lang="en-US" smtClean="0"/>
              <a:pPr/>
              <a:t>3/9/2018</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24766BC-E80A-4BED-8B0C-EE5528AFE4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hyperlink" Target="http://www.sarjanaku.com/2012/06/pengertian-bank-konvensional-dan.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214950"/>
            <a:ext cx="9144000" cy="1357322"/>
          </a:xfrm>
        </p:spPr>
        <p:txBody>
          <a:bodyPr>
            <a:normAutofit/>
          </a:bodyPr>
          <a:lstStyle/>
          <a:p>
            <a:pPr algn="ctr"/>
            <a:r>
              <a:rPr lang="en-US" sz="3000" dirty="0" smtClean="0">
                <a:solidFill>
                  <a:schemeClr val="tx1"/>
                </a:solidFill>
                <a:latin typeface="Arial Black" pitchFamily="34" charset="0"/>
              </a:rPr>
              <a:t>PRESENTED	BY </a:t>
            </a:r>
          </a:p>
          <a:p>
            <a:pPr algn="ctr"/>
            <a:r>
              <a:rPr lang="en-US" sz="3000" dirty="0" err="1" smtClean="0">
                <a:solidFill>
                  <a:schemeClr val="tx1"/>
                </a:solidFill>
                <a:latin typeface="Arial Black" pitchFamily="34" charset="0"/>
              </a:rPr>
              <a:t>SH.SIHOMBING,S.Pd,MM</a:t>
            </a:r>
            <a:endParaRPr lang="en-US" sz="3000" dirty="0">
              <a:solidFill>
                <a:schemeClr val="tx1"/>
              </a:solidFill>
              <a:latin typeface="Arial Black" pitchFamily="34" charset="0"/>
            </a:endParaRPr>
          </a:p>
        </p:txBody>
      </p:sp>
      <p:sp>
        <p:nvSpPr>
          <p:cNvPr id="1026" name="WordArt 2"/>
          <p:cNvSpPr>
            <a:spLocks noChangeArrowheads="1" noChangeShapeType="1" noTextEdit="1"/>
          </p:cNvSpPr>
          <p:nvPr/>
        </p:nvSpPr>
        <p:spPr bwMode="auto">
          <a:xfrm>
            <a:off x="1817134" y="469666"/>
            <a:ext cx="6114458" cy="1507895"/>
          </a:xfrm>
          <a:prstGeom prst="rect">
            <a:avLst/>
          </a:prstGeom>
        </p:spPr>
        <p:txBody>
          <a:bodyPr wrap="none" fromWordArt="1">
            <a:prstTxWarp prst="textCanDown">
              <a:avLst>
                <a:gd name="adj" fmla="val 33333"/>
              </a:avLst>
            </a:prstTxWarp>
          </a:bodyPr>
          <a:lstStyle/>
          <a:p>
            <a:pPr algn="ctr" rtl="0"/>
            <a:r>
              <a:rPr lang="en-US" sz="3600" kern="10" spc="0" dirty="0" smtClean="0">
                <a:ln w="9525">
                  <a:solidFill>
                    <a:srgbClr val="000000"/>
                  </a:solidFill>
                  <a:round/>
                  <a:headEnd/>
                  <a:tailEnd/>
                </a:ln>
                <a:solidFill>
                  <a:srgbClr val="FF0000"/>
                </a:solidFill>
                <a:effectLst/>
                <a:latin typeface="Times New Roman"/>
                <a:cs typeface="Times New Roman"/>
              </a:rPr>
              <a:t>AKUNTANSI</a:t>
            </a:r>
            <a:endParaRPr lang="en-US" sz="3600" kern="10" spc="0" dirty="0">
              <a:ln w="9525">
                <a:solidFill>
                  <a:srgbClr val="000000"/>
                </a:solidFill>
                <a:round/>
                <a:headEnd/>
                <a:tailEnd/>
              </a:ln>
              <a:solidFill>
                <a:srgbClr val="FF0000"/>
              </a:solidFill>
              <a:effectLst/>
              <a:latin typeface="Times New Roman"/>
              <a:cs typeface="Times New Roman"/>
            </a:endParaRPr>
          </a:p>
        </p:txBody>
      </p:sp>
      <p:sp>
        <p:nvSpPr>
          <p:cNvPr id="1027" name="WordArt 3" descr="Narrow vertical"/>
          <p:cNvSpPr>
            <a:spLocks noChangeArrowheads="1" noChangeShapeType="1" noTextEdit="1"/>
          </p:cNvSpPr>
          <p:nvPr/>
        </p:nvSpPr>
        <p:spPr bwMode="auto">
          <a:xfrm>
            <a:off x="1951518" y="2415018"/>
            <a:ext cx="5980074" cy="1376841"/>
          </a:xfrm>
          <a:prstGeom prst="rect">
            <a:avLst/>
          </a:prstGeom>
        </p:spPr>
        <p:txBody>
          <a:bodyPr wrap="none" fromWordArt="1">
            <a:prstTxWarp prst="textCurveUp">
              <a:avLst>
                <a:gd name="adj" fmla="val 40356"/>
              </a:avLst>
            </a:prstTxWarp>
          </a:bodyPr>
          <a:lstStyle/>
          <a:p>
            <a:pPr algn="ctr" rtl="0"/>
            <a:r>
              <a:rPr lang="en-US" sz="3600" kern="10" spc="0" dirty="0" smtClean="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Arial Black"/>
              </a:rPr>
              <a:t>PERBANKAN</a:t>
            </a:r>
            <a:endParaRPr lang="en-US" sz="3600" kern="10" spc="0" dirty="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Arial Black"/>
            </a:endParaRPr>
          </a:p>
        </p:txBody>
      </p:sp>
      <p:pic>
        <p:nvPicPr>
          <p:cNvPr id="5" name="Picture 4" descr="C:\Program Files\Common Files\Microsoft Shared\Clipart\cagcat50\bs02064_.wmf"/>
          <p:cNvPicPr>
            <a:picLocks noChangeAspect="1" noChangeArrowheads="1"/>
          </p:cNvPicPr>
          <p:nvPr/>
        </p:nvPicPr>
        <p:blipFill>
          <a:blip r:embed="rId3"/>
          <a:srcRect/>
          <a:stretch>
            <a:fillRect/>
          </a:stretch>
        </p:blipFill>
        <p:spPr bwMode="auto">
          <a:xfrm>
            <a:off x="0" y="2703280"/>
            <a:ext cx="1785918" cy="2175128"/>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42852"/>
            <a:ext cx="8715436" cy="6500858"/>
          </a:xfrm>
          <a:ln w="19050">
            <a:solidFill>
              <a:schemeClr val="tx1"/>
            </a:solidFill>
          </a:ln>
        </p:spPr>
        <p:txBody>
          <a:bodyPr>
            <a:normAutofit/>
          </a:bodyPr>
          <a:lstStyle/>
          <a:p>
            <a:pPr>
              <a:buNone/>
            </a:pPr>
            <a:r>
              <a:rPr lang="en-US" sz="2400" b="1" dirty="0" err="1" smtClean="0">
                <a:latin typeface="Times New Roman" pitchFamily="18" charset="0"/>
                <a:cs typeface="Times New Roman" pitchFamily="18" charset="0"/>
              </a:rPr>
              <a:t>Kebijakan</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Moneter</a:t>
            </a:r>
            <a:endParaRPr lang="en-US" sz="2400" b="1" dirty="0" smtClean="0">
              <a:latin typeface="Times New Roman" pitchFamily="18" charset="0"/>
              <a:cs typeface="Times New Roman" pitchFamily="18" charset="0"/>
            </a:endParaRPr>
          </a:p>
          <a:p>
            <a:pPr>
              <a:buNone/>
            </a:pPr>
            <a:r>
              <a:rPr lang="en-US" sz="1600" b="1" dirty="0" smtClean="0">
                <a:latin typeface="Times New Roman" pitchFamily="18" charset="0"/>
                <a:cs typeface="Times New Roman" pitchFamily="18" charset="0"/>
              </a:rPr>
              <a:t>1.Operasi </a:t>
            </a:r>
            <a:r>
              <a:rPr lang="en-US" sz="1600" b="1" dirty="0" err="1" smtClean="0">
                <a:latin typeface="Times New Roman" pitchFamily="18" charset="0"/>
                <a:cs typeface="Times New Roman" pitchFamily="18" charset="0"/>
              </a:rPr>
              <a:t>Pasar</a:t>
            </a:r>
            <a:r>
              <a:rPr lang="en-US" sz="1600" b="1" dirty="0" smtClean="0">
                <a:latin typeface="Times New Roman" pitchFamily="18" charset="0"/>
                <a:cs typeface="Times New Roman" pitchFamily="18" charset="0"/>
              </a:rPr>
              <a:t> Terbuka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dilakukan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dengan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cara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menjual</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atau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membeli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surat-surat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berharga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oleh</a:t>
            </a:r>
            <a:r>
              <a:rPr lang="en-US" sz="1600" dirty="0" smtClean="0">
                <a:latin typeface="Times New Roman" pitchFamily="18" charset="0"/>
                <a:cs typeface="Times New Roman" pitchFamily="18" charset="0"/>
              </a:rPr>
              <a:t> Bank Indonesia  </a:t>
            </a:r>
            <a:r>
              <a:rPr lang="en-US" sz="1600" dirty="0" err="1" smtClean="0">
                <a:latin typeface="Times New Roman" pitchFamily="18" charset="0"/>
                <a:cs typeface="Times New Roman" pitchFamily="18" charset="0"/>
              </a:rPr>
              <a:t>dengan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memperhatikan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jumlah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uang</a:t>
            </a:r>
            <a:r>
              <a:rPr lang="en-US" sz="1600" dirty="0" smtClean="0">
                <a:latin typeface="Times New Roman" pitchFamily="18" charset="0"/>
                <a:cs typeface="Times New Roman" pitchFamily="18" charset="0"/>
              </a:rPr>
              <a:t> yang </a:t>
            </a:r>
            <a:r>
              <a:rPr lang="en-US" sz="1600" dirty="0" err="1" smtClean="0">
                <a:latin typeface="Times New Roman" pitchFamily="18" charset="0"/>
                <a:cs typeface="Times New Roman" pitchFamily="18" charset="0"/>
              </a:rPr>
              <a:t>beredar</a:t>
            </a:r>
            <a:r>
              <a:rPr lang="en-US" sz="1600" dirty="0" smtClean="0">
                <a:latin typeface="Times New Roman" pitchFamily="18" charset="0"/>
                <a:cs typeface="Times New Roman" pitchFamily="18" charset="0"/>
              </a:rPr>
              <a:t> (JUB).</a:t>
            </a:r>
          </a:p>
          <a:p>
            <a:pPr>
              <a:buFontTx/>
              <a:buChar char="-"/>
            </a:pPr>
            <a:r>
              <a:rPr lang="en-US" sz="1600" dirty="0" err="1" smtClean="0">
                <a:latin typeface="Times New Roman" pitchFamily="18" charset="0"/>
                <a:cs typeface="Times New Roman" pitchFamily="18" charset="0"/>
              </a:rPr>
              <a:t>Jika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uang</a:t>
            </a:r>
            <a:r>
              <a:rPr lang="en-US" sz="1600" dirty="0" smtClean="0">
                <a:latin typeface="Times New Roman" pitchFamily="18" charset="0"/>
                <a:cs typeface="Times New Roman" pitchFamily="18" charset="0"/>
              </a:rPr>
              <a:t> yang </a:t>
            </a:r>
            <a:r>
              <a:rPr lang="en-US" sz="1600" dirty="0" err="1" smtClean="0">
                <a:latin typeface="Times New Roman" pitchFamily="18" charset="0"/>
                <a:cs typeface="Times New Roman" pitchFamily="18" charset="0"/>
              </a:rPr>
              <a:t>beredar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banyak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sehingga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dikhawatirkan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terjadinya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inflasi</a:t>
            </a:r>
            <a:r>
              <a:rPr lang="en-US" sz="1600" dirty="0" smtClean="0">
                <a:latin typeface="Times New Roman" pitchFamily="18" charset="0"/>
                <a:cs typeface="Times New Roman" pitchFamily="18" charset="0"/>
              </a:rPr>
              <a:t>, Bank Indonesia </a:t>
            </a:r>
            <a:r>
              <a:rPr lang="en-US" sz="1600" dirty="0" err="1" smtClean="0">
                <a:latin typeface="Times New Roman" pitchFamily="18" charset="0"/>
                <a:cs typeface="Times New Roman" pitchFamily="18" charset="0"/>
              </a:rPr>
              <a:t>menjual</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Sertifikat</a:t>
            </a:r>
            <a:r>
              <a:rPr lang="en-US" sz="1600" dirty="0" smtClean="0">
                <a:latin typeface="Times New Roman" pitchFamily="18" charset="0"/>
                <a:cs typeface="Times New Roman" pitchFamily="18" charset="0"/>
              </a:rPr>
              <a:t> Bank Indonesia (SBI) </a:t>
            </a:r>
            <a:r>
              <a:rPr lang="en-US" sz="1600" dirty="0" err="1" smtClean="0">
                <a:latin typeface="Times New Roman" pitchFamily="18" charset="0"/>
                <a:cs typeface="Times New Roman" pitchFamily="18" charset="0"/>
              </a:rPr>
              <a:t>dengan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tingkat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bunga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tinggi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misalnya</a:t>
            </a:r>
            <a:r>
              <a:rPr lang="en-US" sz="1600" dirty="0" smtClean="0">
                <a:latin typeface="Times New Roman" pitchFamily="18" charset="0"/>
                <a:cs typeface="Times New Roman" pitchFamily="18" charset="0"/>
              </a:rPr>
              <a:t> 30 % per </a:t>
            </a:r>
            <a:r>
              <a:rPr lang="en-US" sz="1600" dirty="0" err="1" smtClean="0">
                <a:latin typeface="Times New Roman" pitchFamily="18" charset="0"/>
                <a:cs typeface="Times New Roman" pitchFamily="18" charset="0"/>
              </a:rPr>
              <a:t>tahun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sehingga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merangsang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masyarakat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untuk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membeli</a:t>
            </a:r>
            <a:r>
              <a:rPr lang="en-US" sz="1600" dirty="0" smtClean="0">
                <a:latin typeface="Times New Roman" pitchFamily="18" charset="0"/>
                <a:cs typeface="Times New Roman" pitchFamily="18" charset="0"/>
              </a:rPr>
              <a:t>. </a:t>
            </a:r>
          </a:p>
          <a:p>
            <a:pPr>
              <a:buFontTx/>
              <a:buChar char="-"/>
            </a:pPr>
            <a:r>
              <a:rPr lang="en-US" sz="1600" dirty="0" err="1" smtClean="0">
                <a:latin typeface="Times New Roman" pitchFamily="18" charset="0"/>
                <a:cs typeface="Times New Roman" pitchFamily="18" charset="0"/>
              </a:rPr>
              <a:t>Jika</a:t>
            </a:r>
            <a:r>
              <a:rPr lang="en-US" sz="1600" dirty="0" smtClean="0">
                <a:latin typeface="Times New Roman" pitchFamily="18" charset="0"/>
                <a:cs typeface="Times New Roman" pitchFamily="18" charset="0"/>
              </a:rPr>
              <a:t> JUB </a:t>
            </a:r>
            <a:r>
              <a:rPr lang="en-US" sz="1600" dirty="0" err="1" smtClean="0">
                <a:latin typeface="Times New Roman" pitchFamily="18" charset="0"/>
                <a:cs typeface="Times New Roman" pitchFamily="18" charset="0"/>
              </a:rPr>
              <a:t>dianggap</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kurang</a:t>
            </a:r>
            <a:r>
              <a:rPr lang="en-US" sz="1600" dirty="0" smtClean="0">
                <a:latin typeface="Times New Roman" pitchFamily="18" charset="0"/>
                <a:cs typeface="Times New Roman" pitchFamily="18" charset="0"/>
              </a:rPr>
              <a:t>, BI </a:t>
            </a:r>
            <a:r>
              <a:rPr lang="en-US" sz="1600" dirty="0" err="1" smtClean="0">
                <a:latin typeface="Times New Roman" pitchFamily="18" charset="0"/>
                <a:cs typeface="Times New Roman" pitchFamily="18" charset="0"/>
              </a:rPr>
              <a:t>mengurangi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tingkat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suku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bunga</a:t>
            </a:r>
            <a:r>
              <a:rPr lang="en-US" sz="1600" dirty="0" smtClean="0">
                <a:latin typeface="Times New Roman" pitchFamily="18" charset="0"/>
                <a:cs typeface="Times New Roman" pitchFamily="18" charset="0"/>
              </a:rPr>
              <a:t> SBI , </a:t>
            </a:r>
            <a:r>
              <a:rPr lang="en-US" sz="1600" dirty="0" err="1" smtClean="0">
                <a:latin typeface="Times New Roman" pitchFamily="18" charset="0"/>
                <a:cs typeface="Times New Roman" pitchFamily="18" charset="0"/>
              </a:rPr>
              <a:t>misalnya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dari</a:t>
            </a:r>
            <a:r>
              <a:rPr lang="en-US" sz="1600" dirty="0" smtClean="0">
                <a:latin typeface="Times New Roman" pitchFamily="18" charset="0"/>
                <a:cs typeface="Times New Roman" pitchFamily="18" charset="0"/>
              </a:rPr>
              <a:t> 30% </a:t>
            </a:r>
            <a:r>
              <a:rPr lang="en-US" sz="1600" dirty="0" err="1" smtClean="0">
                <a:latin typeface="Times New Roman" pitchFamily="18" charset="0"/>
                <a:cs typeface="Times New Roman" pitchFamily="18" charset="0"/>
              </a:rPr>
              <a:t>menjadi</a:t>
            </a:r>
            <a:r>
              <a:rPr lang="en-US" sz="1600" dirty="0" smtClean="0">
                <a:latin typeface="Times New Roman" pitchFamily="18" charset="0"/>
                <a:cs typeface="Times New Roman" pitchFamily="18" charset="0"/>
              </a:rPr>
              <a:t> 25% per </a:t>
            </a:r>
            <a:r>
              <a:rPr lang="en-US" sz="1600" dirty="0" err="1" smtClean="0">
                <a:latin typeface="Times New Roman" pitchFamily="18" charset="0"/>
                <a:cs typeface="Times New Roman" pitchFamily="18" charset="0"/>
              </a:rPr>
              <a:t>tahun</a:t>
            </a:r>
            <a:r>
              <a:rPr lang="en-US" sz="1600" dirty="0" smtClean="0">
                <a:latin typeface="Times New Roman" pitchFamily="18" charset="0"/>
                <a:cs typeface="Times New Roman" pitchFamily="18" charset="0"/>
              </a:rPr>
              <a:t>.</a:t>
            </a:r>
          </a:p>
          <a:p>
            <a:pPr>
              <a:buFontTx/>
              <a:buChar char="-"/>
            </a:pPr>
            <a:endParaRPr lang="en-US" sz="1600" dirty="0" smtClean="0">
              <a:latin typeface="Times New Roman" pitchFamily="18" charset="0"/>
              <a:cs typeface="Times New Roman" pitchFamily="18" charset="0"/>
            </a:endParaRPr>
          </a:p>
          <a:p>
            <a:pPr>
              <a:buNone/>
            </a:pPr>
            <a:r>
              <a:rPr lang="en-US" sz="1600" b="1" dirty="0" smtClean="0">
                <a:latin typeface="Times New Roman" pitchFamily="18" charset="0"/>
                <a:cs typeface="Times New Roman" pitchFamily="18" charset="0"/>
              </a:rPr>
              <a:t>2. </a:t>
            </a:r>
            <a:r>
              <a:rPr lang="en-US" sz="1600" b="1" dirty="0" err="1" smtClean="0">
                <a:latin typeface="Times New Roman" pitchFamily="18" charset="0"/>
                <a:cs typeface="Times New Roman" pitchFamily="18" charset="0"/>
              </a:rPr>
              <a:t>Politik</a:t>
            </a:r>
            <a:r>
              <a:rPr lang="en-US" sz="1600" b="1" dirty="0" smtClean="0">
                <a:latin typeface="Times New Roman" pitchFamily="18" charset="0"/>
                <a:cs typeface="Times New Roman" pitchFamily="18" charset="0"/>
              </a:rPr>
              <a:t> </a:t>
            </a:r>
            <a:r>
              <a:rPr lang="en-US" sz="1600" b="1" dirty="0" err="1" smtClean="0">
                <a:latin typeface="Times New Roman" pitchFamily="18" charset="0"/>
                <a:cs typeface="Times New Roman" pitchFamily="18" charset="0"/>
              </a:rPr>
              <a:t>Diskonto</a:t>
            </a:r>
            <a:r>
              <a:rPr lang="en-US" sz="1600" b="1" dirty="0" smtClean="0">
                <a:latin typeface="Times New Roman" pitchFamily="18" charset="0"/>
                <a:cs typeface="Times New Roman" pitchFamily="18" charset="0"/>
              </a:rPr>
              <a:t>, </a:t>
            </a:r>
            <a:r>
              <a:rPr lang="en-US" sz="1600" dirty="0" err="1" smtClean="0"/>
              <a:t>adalah</a:t>
            </a:r>
            <a:r>
              <a:rPr lang="en-US" sz="1600" dirty="0" smtClean="0"/>
              <a:t> </a:t>
            </a:r>
            <a:r>
              <a:rPr lang="en-US" sz="1600" dirty="0" err="1" smtClean="0"/>
              <a:t>satu</a:t>
            </a:r>
            <a:r>
              <a:rPr lang="en-US" sz="1600" dirty="0" smtClean="0"/>
              <a:t> </a:t>
            </a:r>
            <a:r>
              <a:rPr lang="en-US" sz="1600" dirty="0" err="1" smtClean="0"/>
              <a:t>kebijakan</a:t>
            </a:r>
            <a:r>
              <a:rPr lang="en-US" sz="1600" dirty="0" smtClean="0"/>
              <a:t> yang </a:t>
            </a:r>
            <a:r>
              <a:rPr lang="en-US" sz="1600" dirty="0" err="1" smtClean="0"/>
              <a:t>dilakukan</a:t>
            </a:r>
            <a:r>
              <a:rPr lang="en-US" sz="1600" dirty="0" smtClean="0"/>
              <a:t> </a:t>
            </a:r>
            <a:r>
              <a:rPr lang="en-US" sz="1600" dirty="0" err="1" smtClean="0"/>
              <a:t>oleh</a:t>
            </a:r>
            <a:r>
              <a:rPr lang="en-US" sz="1600" dirty="0" smtClean="0"/>
              <a:t> bank </a:t>
            </a:r>
            <a:r>
              <a:rPr lang="en-US" sz="1600" dirty="0" err="1" smtClean="0"/>
              <a:t>sentral</a:t>
            </a:r>
            <a:r>
              <a:rPr lang="en-US" sz="1600" dirty="0" smtClean="0"/>
              <a:t> </a:t>
            </a:r>
            <a:r>
              <a:rPr lang="en-US" sz="1600" dirty="0" err="1" smtClean="0"/>
              <a:t>dengan</a:t>
            </a:r>
            <a:r>
              <a:rPr lang="en-US" sz="1600" dirty="0" smtClean="0"/>
              <a:t> </a:t>
            </a:r>
            <a:r>
              <a:rPr lang="en-US" sz="1600" dirty="0" err="1" smtClean="0"/>
              <a:t>menambah</a:t>
            </a:r>
            <a:r>
              <a:rPr lang="en-US" sz="1600" dirty="0" smtClean="0"/>
              <a:t> </a:t>
            </a:r>
            <a:r>
              <a:rPr lang="en-US" sz="1600" dirty="0" err="1" smtClean="0"/>
              <a:t>atau</a:t>
            </a:r>
            <a:r>
              <a:rPr lang="en-US" sz="1600" dirty="0" smtClean="0"/>
              <a:t> </a:t>
            </a:r>
            <a:r>
              <a:rPr lang="en-US" sz="1600" dirty="0" err="1" smtClean="0"/>
              <a:t>mengurangi</a:t>
            </a:r>
            <a:r>
              <a:rPr lang="en-US" sz="1600" dirty="0" smtClean="0"/>
              <a:t>  </a:t>
            </a:r>
            <a:r>
              <a:rPr lang="en-US" sz="1600" dirty="0" err="1" smtClean="0"/>
              <a:t>jumlah</a:t>
            </a:r>
            <a:r>
              <a:rPr lang="en-US" sz="1600" dirty="0" smtClean="0"/>
              <a:t> </a:t>
            </a:r>
            <a:r>
              <a:rPr lang="en-US" sz="1600" dirty="0" err="1" smtClean="0"/>
              <a:t>uang</a:t>
            </a:r>
            <a:r>
              <a:rPr lang="en-US" sz="1600" dirty="0" smtClean="0"/>
              <a:t> </a:t>
            </a:r>
            <a:r>
              <a:rPr lang="en-US" sz="1600" dirty="0" err="1" smtClean="0"/>
              <a:t>dengan</a:t>
            </a:r>
            <a:r>
              <a:rPr lang="en-US" sz="1600" dirty="0" smtClean="0"/>
              <a:t> </a:t>
            </a:r>
            <a:r>
              <a:rPr lang="en-US" sz="1600" dirty="0" err="1" smtClean="0"/>
              <a:t>cara</a:t>
            </a:r>
            <a:r>
              <a:rPr lang="en-US" sz="1600" dirty="0" smtClean="0"/>
              <a:t> </a:t>
            </a:r>
            <a:r>
              <a:rPr lang="en-US" sz="1600" dirty="0" err="1" smtClean="0"/>
              <a:t>menaikan</a:t>
            </a:r>
            <a:r>
              <a:rPr lang="en-US" sz="1600" dirty="0" smtClean="0"/>
              <a:t> </a:t>
            </a:r>
            <a:r>
              <a:rPr lang="en-US" sz="1600" dirty="0" err="1" smtClean="0"/>
              <a:t>atau</a:t>
            </a:r>
            <a:r>
              <a:rPr lang="en-US" sz="1600" dirty="0" smtClean="0"/>
              <a:t> </a:t>
            </a:r>
            <a:r>
              <a:rPr lang="en-US" sz="1600" dirty="0" err="1" smtClean="0"/>
              <a:t>menurunkan</a:t>
            </a:r>
            <a:r>
              <a:rPr lang="en-US" sz="1600" dirty="0" smtClean="0"/>
              <a:t> </a:t>
            </a:r>
            <a:r>
              <a:rPr lang="en-US" sz="1600" dirty="0" err="1" smtClean="0"/>
              <a:t>tingkat</a:t>
            </a:r>
            <a:r>
              <a:rPr lang="en-US" sz="1600" dirty="0" smtClean="0"/>
              <a:t> </a:t>
            </a:r>
            <a:r>
              <a:rPr lang="en-US" sz="1600" dirty="0" err="1" smtClean="0"/>
              <a:t>suku</a:t>
            </a:r>
            <a:r>
              <a:rPr lang="en-US" sz="1600" dirty="0" smtClean="0"/>
              <a:t> </a:t>
            </a:r>
            <a:r>
              <a:rPr lang="en-US" sz="1600" dirty="0" err="1" smtClean="0"/>
              <a:t>bunga</a:t>
            </a:r>
            <a:r>
              <a:rPr lang="en-US" sz="1600" dirty="0" smtClean="0"/>
              <a:t>.</a:t>
            </a:r>
          </a:p>
          <a:p>
            <a:pPr>
              <a:buNone/>
            </a:pPr>
            <a:r>
              <a:rPr lang="en-US" sz="1600" dirty="0" smtClean="0"/>
              <a:t>      - </a:t>
            </a:r>
            <a:r>
              <a:rPr lang="en-US" sz="1600" dirty="0" err="1" smtClean="0"/>
              <a:t>Jika</a:t>
            </a:r>
            <a:r>
              <a:rPr lang="en-US" sz="1600" dirty="0" smtClean="0"/>
              <a:t> JUB </a:t>
            </a:r>
            <a:r>
              <a:rPr lang="en-US" sz="1600" dirty="0" err="1" smtClean="0"/>
              <a:t>dianggap</a:t>
            </a:r>
            <a:r>
              <a:rPr lang="en-US" sz="1600" dirty="0" smtClean="0"/>
              <a:t> </a:t>
            </a:r>
            <a:r>
              <a:rPr lang="en-US" sz="1600" dirty="0" err="1" smtClean="0"/>
              <a:t>terlalu</a:t>
            </a:r>
            <a:r>
              <a:rPr lang="en-US" sz="1600" dirty="0" smtClean="0"/>
              <a:t> </a:t>
            </a:r>
            <a:r>
              <a:rPr lang="en-US" sz="1600" dirty="0" err="1" smtClean="0"/>
              <a:t>banyak</a:t>
            </a:r>
            <a:r>
              <a:rPr lang="en-US" sz="1600" dirty="0" smtClean="0"/>
              <a:t> (</a:t>
            </a:r>
            <a:r>
              <a:rPr lang="en-US" sz="1600" dirty="0" err="1" smtClean="0"/>
              <a:t>inflasi</a:t>
            </a:r>
            <a:r>
              <a:rPr lang="en-US" sz="1600" dirty="0" smtClean="0"/>
              <a:t>) </a:t>
            </a:r>
            <a:r>
              <a:rPr lang="en-US" sz="1600" dirty="0" err="1" smtClean="0"/>
              <a:t>maka</a:t>
            </a:r>
            <a:r>
              <a:rPr lang="en-US" sz="1600" dirty="0" smtClean="0"/>
              <a:t> bank </a:t>
            </a:r>
            <a:r>
              <a:rPr lang="en-US" sz="1600" dirty="0" err="1" smtClean="0"/>
              <a:t>sentral</a:t>
            </a:r>
            <a:r>
              <a:rPr lang="en-US" sz="1600" dirty="0" smtClean="0"/>
              <a:t> </a:t>
            </a:r>
            <a:r>
              <a:rPr lang="en-US" sz="1600" dirty="0" err="1" smtClean="0"/>
              <a:t>menaikan</a:t>
            </a:r>
            <a:r>
              <a:rPr lang="en-US" sz="1600" dirty="0" smtClean="0"/>
              <a:t> </a:t>
            </a:r>
            <a:r>
              <a:rPr lang="en-US" sz="1600" dirty="0" err="1" smtClean="0"/>
              <a:t>suku</a:t>
            </a:r>
            <a:r>
              <a:rPr lang="en-US" sz="1600" dirty="0" smtClean="0"/>
              <a:t> </a:t>
            </a:r>
            <a:r>
              <a:rPr lang="en-US" sz="1600" dirty="0" err="1" smtClean="0"/>
              <a:t>bunga</a:t>
            </a:r>
            <a:r>
              <a:rPr lang="en-US" sz="1600" dirty="0" smtClean="0"/>
              <a:t> </a:t>
            </a:r>
            <a:r>
              <a:rPr lang="en-US" sz="1600" dirty="0" err="1" smtClean="0"/>
              <a:t>diharapkan</a:t>
            </a:r>
            <a:r>
              <a:rPr lang="en-US" sz="1600" dirty="0" smtClean="0"/>
              <a:t> </a:t>
            </a:r>
            <a:r>
              <a:rPr lang="en-US" sz="1600" dirty="0" err="1" smtClean="0"/>
              <a:t>masyarakat</a:t>
            </a:r>
            <a:r>
              <a:rPr lang="en-US" sz="1600" dirty="0" smtClean="0"/>
              <a:t> </a:t>
            </a:r>
            <a:r>
              <a:rPr lang="en-US" sz="1600" dirty="0" err="1" smtClean="0"/>
              <a:t>tertarik</a:t>
            </a:r>
            <a:r>
              <a:rPr lang="en-US" sz="1600" dirty="0" smtClean="0"/>
              <a:t> </a:t>
            </a:r>
            <a:r>
              <a:rPr lang="en-US" sz="1600" dirty="0" err="1" smtClean="0"/>
              <a:t>untuk</a:t>
            </a:r>
            <a:r>
              <a:rPr lang="en-US" sz="1600" dirty="0" smtClean="0"/>
              <a:t> </a:t>
            </a:r>
            <a:r>
              <a:rPr lang="en-US" sz="1600" dirty="0" err="1" smtClean="0"/>
              <a:t>menyimpan</a:t>
            </a:r>
            <a:r>
              <a:rPr lang="en-US" sz="1600" dirty="0" smtClean="0"/>
              <a:t> </a:t>
            </a:r>
            <a:r>
              <a:rPr lang="en-US" sz="1600" dirty="0" err="1" smtClean="0"/>
              <a:t>uang</a:t>
            </a:r>
            <a:r>
              <a:rPr lang="en-US" sz="1600" dirty="0" smtClean="0"/>
              <a:t> </a:t>
            </a:r>
            <a:r>
              <a:rPr lang="en-US" sz="1600" dirty="0" err="1" smtClean="0"/>
              <a:t>di</a:t>
            </a:r>
            <a:r>
              <a:rPr lang="en-US" sz="1600" dirty="0" smtClean="0"/>
              <a:t> bank </a:t>
            </a:r>
            <a:r>
              <a:rPr lang="en-US" sz="1600" dirty="0" err="1" smtClean="0"/>
              <a:t>dengan</a:t>
            </a:r>
            <a:r>
              <a:rPr lang="en-US" sz="1600" dirty="0" smtClean="0"/>
              <a:t> </a:t>
            </a:r>
            <a:r>
              <a:rPr lang="en-US" sz="1600" dirty="0" err="1" smtClean="0"/>
              <a:t>demikian</a:t>
            </a:r>
            <a:r>
              <a:rPr lang="en-US" sz="1600" dirty="0" smtClean="0"/>
              <a:t> </a:t>
            </a:r>
            <a:r>
              <a:rPr lang="en-US" sz="1600" dirty="0" err="1" smtClean="0"/>
              <a:t>jumlah</a:t>
            </a:r>
            <a:r>
              <a:rPr lang="en-US" sz="1600" dirty="0" smtClean="0"/>
              <a:t> </a:t>
            </a:r>
            <a:r>
              <a:rPr lang="en-US" sz="1600" dirty="0" err="1" smtClean="0"/>
              <a:t>uang</a:t>
            </a:r>
            <a:r>
              <a:rPr lang="en-US" sz="1600" dirty="0" smtClean="0"/>
              <a:t> yang </a:t>
            </a:r>
            <a:r>
              <a:rPr lang="en-US" sz="1600" dirty="0" err="1" smtClean="0"/>
              <a:t>beredar</a:t>
            </a:r>
            <a:r>
              <a:rPr lang="en-US" sz="1600" dirty="0" smtClean="0"/>
              <a:t> </a:t>
            </a:r>
            <a:r>
              <a:rPr lang="en-US" sz="1600" dirty="0" err="1" smtClean="0"/>
              <a:t>berkurang</a:t>
            </a:r>
            <a:r>
              <a:rPr lang="en-US" sz="1600" dirty="0" smtClean="0"/>
              <a:t>.  </a:t>
            </a:r>
            <a:r>
              <a:rPr lang="en-US" sz="1600" dirty="0" err="1" smtClean="0"/>
              <a:t>Selain</a:t>
            </a:r>
            <a:r>
              <a:rPr lang="en-US" sz="1600" dirty="0" smtClean="0"/>
              <a:t> </a:t>
            </a:r>
            <a:r>
              <a:rPr lang="en-US" sz="1600" dirty="0" err="1" smtClean="0"/>
              <a:t>itu</a:t>
            </a:r>
            <a:r>
              <a:rPr lang="en-US" sz="1600" dirty="0" smtClean="0"/>
              <a:t> </a:t>
            </a:r>
            <a:r>
              <a:rPr lang="en-US" sz="1600" dirty="0" err="1" smtClean="0"/>
              <a:t>kenaikan</a:t>
            </a:r>
            <a:r>
              <a:rPr lang="en-US" sz="1600" dirty="0" smtClean="0"/>
              <a:t> </a:t>
            </a:r>
            <a:r>
              <a:rPr lang="en-US" sz="1600" dirty="0" err="1" smtClean="0"/>
              <a:t>suku</a:t>
            </a:r>
            <a:r>
              <a:rPr lang="en-US" sz="1600" dirty="0" smtClean="0"/>
              <a:t> </a:t>
            </a:r>
            <a:r>
              <a:rPr lang="en-US" sz="1600" dirty="0" err="1" smtClean="0"/>
              <a:t>bunga</a:t>
            </a:r>
            <a:r>
              <a:rPr lang="en-US" sz="1600" dirty="0" smtClean="0"/>
              <a:t> </a:t>
            </a:r>
            <a:r>
              <a:rPr lang="en-US" sz="1600" dirty="0" err="1" smtClean="0"/>
              <a:t>tabungan</a:t>
            </a:r>
            <a:r>
              <a:rPr lang="en-US" sz="1600" dirty="0" smtClean="0"/>
              <a:t> </a:t>
            </a:r>
            <a:r>
              <a:rPr lang="en-US" sz="1600" dirty="0" err="1" smtClean="0"/>
              <a:t>akan</a:t>
            </a:r>
            <a:r>
              <a:rPr lang="en-US" sz="1600" dirty="0" smtClean="0"/>
              <a:t> </a:t>
            </a:r>
            <a:r>
              <a:rPr lang="en-US" sz="1600" dirty="0" err="1" smtClean="0"/>
              <a:t>meningkat</a:t>
            </a:r>
            <a:r>
              <a:rPr lang="en-US" sz="1600" dirty="0" smtClean="0"/>
              <a:t> </a:t>
            </a:r>
            <a:r>
              <a:rPr lang="en-US" sz="1600" dirty="0" err="1" smtClean="0"/>
              <a:t>suku</a:t>
            </a:r>
            <a:r>
              <a:rPr lang="en-US" sz="1600" dirty="0" smtClean="0"/>
              <a:t> </a:t>
            </a:r>
            <a:r>
              <a:rPr lang="en-US" sz="1600" dirty="0" err="1" smtClean="0"/>
              <a:t>bunga</a:t>
            </a:r>
            <a:r>
              <a:rPr lang="en-US" sz="1600" dirty="0" smtClean="0"/>
              <a:t> </a:t>
            </a:r>
            <a:r>
              <a:rPr lang="en-US" sz="1600" dirty="0" err="1" smtClean="0"/>
              <a:t>kredit</a:t>
            </a:r>
            <a:r>
              <a:rPr lang="en-US" sz="1600" dirty="0" smtClean="0"/>
              <a:t>, </a:t>
            </a:r>
            <a:r>
              <a:rPr lang="en-US" sz="1600" dirty="0" err="1" smtClean="0"/>
              <a:t>dengan</a:t>
            </a:r>
            <a:r>
              <a:rPr lang="en-US" sz="1600" dirty="0" smtClean="0"/>
              <a:t> </a:t>
            </a:r>
            <a:r>
              <a:rPr lang="en-US" sz="1600" dirty="0" err="1" smtClean="0"/>
              <a:t>naiknya</a:t>
            </a:r>
            <a:r>
              <a:rPr lang="en-US" sz="1600" dirty="0" smtClean="0"/>
              <a:t> </a:t>
            </a:r>
            <a:r>
              <a:rPr lang="en-US" sz="1600" dirty="0" err="1" smtClean="0"/>
              <a:t>suku</a:t>
            </a:r>
            <a:r>
              <a:rPr lang="en-US" sz="1600" dirty="0" smtClean="0"/>
              <a:t> </a:t>
            </a:r>
            <a:r>
              <a:rPr lang="en-US" sz="1600" dirty="0" err="1" smtClean="0"/>
              <a:t>bunga</a:t>
            </a:r>
            <a:r>
              <a:rPr lang="en-US" sz="1600" dirty="0" smtClean="0"/>
              <a:t> </a:t>
            </a:r>
            <a:r>
              <a:rPr lang="en-US" sz="1600" dirty="0" err="1" smtClean="0"/>
              <a:t>kredit</a:t>
            </a:r>
            <a:r>
              <a:rPr lang="en-US" sz="1600" dirty="0" smtClean="0"/>
              <a:t> </a:t>
            </a:r>
            <a:r>
              <a:rPr lang="en-US" sz="1600" dirty="0" err="1" smtClean="0"/>
              <a:t>orang</a:t>
            </a:r>
            <a:r>
              <a:rPr lang="en-US" sz="1600" dirty="0" smtClean="0"/>
              <a:t> </a:t>
            </a:r>
            <a:r>
              <a:rPr lang="en-US" sz="1600" dirty="0" err="1" smtClean="0"/>
              <a:t>akan</a:t>
            </a:r>
            <a:r>
              <a:rPr lang="en-US" sz="1600" dirty="0" smtClean="0"/>
              <a:t> </a:t>
            </a:r>
            <a:r>
              <a:rPr lang="en-US" sz="1600" dirty="0" err="1" smtClean="0"/>
              <a:t>enggan</a:t>
            </a:r>
            <a:r>
              <a:rPr lang="en-US" sz="1600" dirty="0" smtClean="0"/>
              <a:t> </a:t>
            </a:r>
            <a:r>
              <a:rPr lang="en-US" sz="1600" dirty="0" err="1" smtClean="0"/>
              <a:t>untuk</a:t>
            </a:r>
            <a:r>
              <a:rPr lang="en-US" sz="1600" dirty="0" smtClean="0"/>
              <a:t> </a:t>
            </a:r>
            <a:r>
              <a:rPr lang="en-US" sz="1600" dirty="0" err="1" smtClean="0"/>
              <a:t>mengajukan</a:t>
            </a:r>
            <a:r>
              <a:rPr lang="en-US" sz="1600" dirty="0" smtClean="0"/>
              <a:t> </a:t>
            </a:r>
            <a:r>
              <a:rPr lang="en-US" sz="1600" dirty="0" err="1" smtClean="0"/>
              <a:t>kredit</a:t>
            </a:r>
            <a:r>
              <a:rPr lang="en-US" sz="1600" dirty="0" smtClean="0"/>
              <a:t>. </a:t>
            </a:r>
          </a:p>
          <a:p>
            <a:pPr>
              <a:buNone/>
            </a:pPr>
            <a:r>
              <a:rPr lang="en-US" sz="1600" dirty="0" smtClean="0"/>
              <a:t>      - </a:t>
            </a:r>
            <a:r>
              <a:rPr lang="en-US" sz="1600" dirty="0" err="1" smtClean="0"/>
              <a:t>Jika</a:t>
            </a:r>
            <a:r>
              <a:rPr lang="en-US" sz="1600" dirty="0" smtClean="0"/>
              <a:t> JUB </a:t>
            </a:r>
            <a:r>
              <a:rPr lang="en-US" sz="1600" dirty="0" err="1" smtClean="0"/>
              <a:t>dianggap</a:t>
            </a:r>
            <a:r>
              <a:rPr lang="en-US" sz="1600" dirty="0" smtClean="0"/>
              <a:t> </a:t>
            </a:r>
            <a:r>
              <a:rPr lang="en-US" sz="1600" dirty="0" err="1" smtClean="0"/>
              <a:t>kurang</a:t>
            </a:r>
            <a:r>
              <a:rPr lang="en-US" sz="1600" dirty="0" smtClean="0"/>
              <a:t>, </a:t>
            </a:r>
            <a:r>
              <a:rPr lang="en-US" sz="1600" dirty="0" err="1" smtClean="0"/>
              <a:t>maka</a:t>
            </a:r>
            <a:r>
              <a:rPr lang="en-US" sz="1600" dirty="0" smtClean="0"/>
              <a:t> Bank </a:t>
            </a:r>
            <a:r>
              <a:rPr lang="en-US" sz="1600" dirty="0" err="1" smtClean="0"/>
              <a:t>sentral</a:t>
            </a:r>
            <a:r>
              <a:rPr lang="en-US" sz="1600" dirty="0" smtClean="0"/>
              <a:t> </a:t>
            </a:r>
            <a:r>
              <a:rPr lang="en-US" sz="1600" dirty="0" err="1" smtClean="0"/>
              <a:t>akan</a:t>
            </a:r>
            <a:r>
              <a:rPr lang="en-US" sz="1600" dirty="0" smtClean="0"/>
              <a:t> </a:t>
            </a:r>
            <a:r>
              <a:rPr lang="en-US" sz="1600" dirty="0" err="1" smtClean="0"/>
              <a:t>menurunkan</a:t>
            </a:r>
            <a:r>
              <a:rPr lang="en-US" sz="1600" dirty="0" smtClean="0"/>
              <a:t> </a:t>
            </a:r>
            <a:r>
              <a:rPr lang="en-US" sz="1600" dirty="0" err="1" smtClean="0"/>
              <a:t>suku</a:t>
            </a:r>
            <a:r>
              <a:rPr lang="en-US" sz="1600" dirty="0" smtClean="0"/>
              <a:t> </a:t>
            </a:r>
            <a:r>
              <a:rPr lang="en-US" sz="1600" dirty="0" err="1" smtClean="0"/>
              <a:t>bunga</a:t>
            </a:r>
            <a:r>
              <a:rPr lang="en-US" sz="1600" dirty="0" smtClean="0"/>
              <a:t> </a:t>
            </a:r>
            <a:r>
              <a:rPr lang="en-US" sz="1600" dirty="0" err="1" smtClean="0"/>
              <a:t>dan</a:t>
            </a:r>
            <a:r>
              <a:rPr lang="en-US" sz="1600" dirty="0" smtClean="0"/>
              <a:t> </a:t>
            </a:r>
            <a:r>
              <a:rPr lang="en-US" sz="1600" dirty="0" err="1" smtClean="0"/>
              <a:t>masyarakat</a:t>
            </a:r>
            <a:r>
              <a:rPr lang="en-US" sz="1600" dirty="0" smtClean="0"/>
              <a:t> </a:t>
            </a:r>
            <a:r>
              <a:rPr lang="en-US" sz="1600" dirty="0" err="1" smtClean="0"/>
              <a:t>akan</a:t>
            </a:r>
            <a:r>
              <a:rPr lang="en-US" sz="1600" dirty="0" smtClean="0"/>
              <a:t> </a:t>
            </a:r>
            <a:r>
              <a:rPr lang="en-US" sz="1600" dirty="0" err="1" smtClean="0"/>
              <a:t>mencairkan</a:t>
            </a:r>
            <a:r>
              <a:rPr lang="en-US" sz="1600" dirty="0" smtClean="0"/>
              <a:t> </a:t>
            </a:r>
            <a:r>
              <a:rPr lang="en-US" sz="1600" dirty="0" err="1" smtClean="0"/>
              <a:t>simpanannya</a:t>
            </a:r>
            <a:r>
              <a:rPr lang="en-US" sz="1600" dirty="0" smtClean="0"/>
              <a:t>.</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4773576" cy="435407"/>
          </a:xfrm>
        </p:spPr>
        <p:txBody>
          <a:bodyPr>
            <a:noAutofit/>
          </a:bodyPr>
          <a:lstStyle/>
          <a:p>
            <a:pPr algn="l"/>
            <a:r>
              <a:rPr lang="en-US" sz="2400" b="1" dirty="0" smtClean="0"/>
              <a:t>PROSES KLIRING</a:t>
            </a:r>
            <a:endParaRPr lang="en-US" sz="2400" b="1" dirty="0"/>
          </a:p>
        </p:txBody>
      </p:sp>
      <p:sp>
        <p:nvSpPr>
          <p:cNvPr id="3" name="Content Placeholder 2"/>
          <p:cNvSpPr>
            <a:spLocks noGrp="1"/>
          </p:cNvSpPr>
          <p:nvPr>
            <p:ph sz="half" idx="1"/>
          </p:nvPr>
        </p:nvSpPr>
        <p:spPr>
          <a:xfrm>
            <a:off x="1" y="526122"/>
            <a:ext cx="4975151" cy="6331877"/>
          </a:xfrm>
        </p:spPr>
        <p:txBody>
          <a:bodyPr>
            <a:normAutofit/>
          </a:bodyPr>
          <a:lstStyle/>
          <a:p>
            <a:pPr>
              <a:buNone/>
            </a:pPr>
            <a:r>
              <a:rPr lang="en-US" sz="1800" b="1" dirty="0" smtClean="0"/>
              <a:t>GAMBAR</a:t>
            </a:r>
            <a:endParaRPr lang="en-US" sz="1800" b="1" dirty="0"/>
          </a:p>
        </p:txBody>
      </p:sp>
      <p:sp>
        <p:nvSpPr>
          <p:cNvPr id="4" name="Content Placeholder 3"/>
          <p:cNvSpPr>
            <a:spLocks noGrp="1"/>
          </p:cNvSpPr>
          <p:nvPr>
            <p:ph sz="half" idx="2"/>
          </p:nvPr>
        </p:nvSpPr>
        <p:spPr>
          <a:xfrm>
            <a:off x="4975152" y="1"/>
            <a:ext cx="4168849" cy="6857999"/>
          </a:xfrm>
        </p:spPr>
        <p:txBody>
          <a:bodyPr>
            <a:normAutofit/>
          </a:bodyPr>
          <a:lstStyle/>
          <a:p>
            <a:pPr>
              <a:buNone/>
            </a:pPr>
            <a:r>
              <a:rPr lang="en-US" sz="1400" b="1" dirty="0" smtClean="0"/>
              <a:t>1.TRANSAKSI ANTARA PAK ALI DAN PAK AMRAN, DAN </a:t>
            </a:r>
          </a:p>
          <a:p>
            <a:pPr>
              <a:buNone/>
            </a:pPr>
            <a:r>
              <a:rPr lang="en-US" sz="1400" b="1" dirty="0" smtClean="0"/>
              <a:t>    PAK ALI MENERBITKAN CEK DISERAHKAN KE PAK</a:t>
            </a:r>
          </a:p>
          <a:p>
            <a:pPr>
              <a:buNone/>
            </a:pPr>
            <a:r>
              <a:rPr lang="en-US" sz="1400" b="1" dirty="0" smtClean="0"/>
              <a:t>    AMRAN.</a:t>
            </a:r>
          </a:p>
          <a:p>
            <a:pPr>
              <a:buNone/>
            </a:pPr>
            <a:r>
              <a:rPr lang="en-US" sz="1400" b="1" dirty="0" smtClean="0"/>
              <a:t>2.PAK AMRAN NASABAH BANK ASIA CAB.JAKARTA </a:t>
            </a:r>
          </a:p>
          <a:p>
            <a:pPr>
              <a:buNone/>
            </a:pPr>
            <a:r>
              <a:rPr lang="en-US" sz="1400" b="1" dirty="0" smtClean="0"/>
              <a:t>    MENYERAHKAN CEK KE BANK ASIA UNTUK </a:t>
            </a:r>
          </a:p>
          <a:p>
            <a:pPr>
              <a:buNone/>
            </a:pPr>
            <a:r>
              <a:rPr lang="en-US" sz="1400" b="1" dirty="0" smtClean="0"/>
              <a:t>    DIKLIRINGKAN.</a:t>
            </a:r>
          </a:p>
          <a:p>
            <a:pPr>
              <a:buNone/>
            </a:pPr>
            <a:r>
              <a:rPr lang="en-US" sz="1400" b="1" dirty="0" smtClean="0"/>
              <a:t>3.BANK ASIA MENYERAHKAN WARKAT </a:t>
            </a:r>
          </a:p>
          <a:p>
            <a:pPr>
              <a:buNone/>
            </a:pPr>
            <a:r>
              <a:rPr lang="en-US" sz="1400" b="1" dirty="0" smtClean="0"/>
              <a:t>    TERSEBUTKEPADA   BANK CORP. YANG DILAKUKAN </a:t>
            </a:r>
          </a:p>
          <a:p>
            <a:pPr>
              <a:buNone/>
            </a:pPr>
            <a:r>
              <a:rPr lang="en-US" sz="1400" b="1" dirty="0" smtClean="0"/>
              <a:t>    OLEH BANK INDONESIA SEBAGAI </a:t>
            </a:r>
            <a:r>
              <a:rPr lang="en-US" sz="1400" b="1" smtClean="0"/>
              <a:t>LEMBAGA    </a:t>
            </a:r>
            <a:r>
              <a:rPr lang="en-US" sz="1400" b="1" dirty="0" smtClean="0"/>
              <a:t>KLIRING.</a:t>
            </a:r>
          </a:p>
          <a:p>
            <a:pPr>
              <a:buNone/>
            </a:pPr>
            <a:r>
              <a:rPr lang="en-US" sz="1400" b="1" dirty="0" smtClean="0"/>
              <a:t>4.BANK CORP.MEMERIKSA KEABSAHAN WARKAT </a:t>
            </a:r>
          </a:p>
          <a:p>
            <a:pPr>
              <a:buNone/>
            </a:pPr>
            <a:r>
              <a:rPr lang="en-US" sz="1400" b="1" dirty="0" smtClean="0"/>
              <a:t>    SB.DAN   MEMERIKSA SALDO NASABAH,BILA </a:t>
            </a:r>
          </a:p>
          <a:p>
            <a:pPr>
              <a:buNone/>
            </a:pPr>
            <a:r>
              <a:rPr lang="en-US" sz="1400" b="1" dirty="0" smtClean="0"/>
              <a:t>    BENAR DAN SALDO MENCUKUPI, MAKA REKENING </a:t>
            </a:r>
          </a:p>
          <a:p>
            <a:pPr>
              <a:buNone/>
            </a:pPr>
            <a:r>
              <a:rPr lang="en-US" sz="1400" b="1" dirty="0" smtClean="0"/>
              <a:t>    PAK ALI PADA BANK  CORP.AKAN DIDEBET SEBASAR </a:t>
            </a:r>
          </a:p>
          <a:p>
            <a:pPr>
              <a:buNone/>
            </a:pPr>
            <a:r>
              <a:rPr lang="en-US" sz="1400" b="1" dirty="0" smtClean="0"/>
              <a:t>    NILAI YANG TERTERA PADA CEK/BG YANG </a:t>
            </a:r>
          </a:p>
          <a:p>
            <a:pPr>
              <a:buNone/>
            </a:pPr>
            <a:r>
              <a:rPr lang="en-US" sz="1400" b="1" dirty="0" smtClean="0"/>
              <a:t>    DITARIKNYA. DENGAN DEMIKIAN  SALDO PAK ALI </a:t>
            </a:r>
          </a:p>
          <a:p>
            <a:pPr>
              <a:buNone/>
            </a:pPr>
            <a:r>
              <a:rPr lang="en-US" sz="1400" b="1" dirty="0" smtClean="0"/>
              <a:t>    AKAN BERKURANG.</a:t>
            </a:r>
          </a:p>
          <a:p>
            <a:pPr>
              <a:buNone/>
            </a:pPr>
            <a:r>
              <a:rPr lang="en-US" sz="1400" b="1" dirty="0" smtClean="0"/>
              <a:t>5.BILA TIDAK ADA TOLAKAN BANK CORP, MAKA AKAN </a:t>
            </a:r>
          </a:p>
          <a:p>
            <a:pPr>
              <a:buNone/>
            </a:pPr>
            <a:r>
              <a:rPr lang="en-US" sz="1400" b="1" dirty="0" smtClean="0"/>
              <a:t>    MENGKREDIRKAN REKENING BANK ASIA DI BANK </a:t>
            </a:r>
          </a:p>
          <a:p>
            <a:pPr>
              <a:buNone/>
            </a:pPr>
            <a:r>
              <a:rPr lang="en-US" sz="1400" b="1" dirty="0" smtClean="0"/>
              <a:t>    INDONESIA. </a:t>
            </a:r>
          </a:p>
          <a:p>
            <a:pPr>
              <a:buNone/>
            </a:pPr>
            <a:r>
              <a:rPr lang="en-US" sz="1400" b="1" dirty="0" smtClean="0"/>
              <a:t>6.BANK ASIA MEMBERITAHU HASIL KLIRINGNYA PADA </a:t>
            </a:r>
          </a:p>
          <a:p>
            <a:pPr>
              <a:buNone/>
            </a:pPr>
            <a:r>
              <a:rPr lang="en-US" sz="1400" b="1" dirty="0" smtClean="0"/>
              <a:t>    PAK AMRAN SEKALIGUS MENKREDIT REKENING</a:t>
            </a:r>
          </a:p>
          <a:p>
            <a:pPr>
              <a:buNone/>
            </a:pPr>
            <a:r>
              <a:rPr lang="en-US" sz="1400" b="1" dirty="0" smtClean="0"/>
              <a:t>    PAK  AMRAN.</a:t>
            </a:r>
          </a:p>
          <a:p>
            <a:pPr>
              <a:buNone/>
            </a:pPr>
            <a:endParaRPr lang="en-US" sz="1400" dirty="0"/>
          </a:p>
        </p:txBody>
      </p:sp>
      <p:sp>
        <p:nvSpPr>
          <p:cNvPr id="5" name="Rectangle 4"/>
          <p:cNvSpPr/>
          <p:nvPr/>
        </p:nvSpPr>
        <p:spPr>
          <a:xfrm>
            <a:off x="1884326" y="1523986"/>
            <a:ext cx="1545413" cy="362860"/>
          </a:xfrm>
          <a:prstGeom prst="rect">
            <a:avLst/>
          </a:prstGeom>
          <a:solidFill>
            <a:srgbClr val="FF00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BANK INDONESIA</a:t>
            </a:r>
            <a:endParaRPr lang="en-US" sz="1400" b="1" dirty="0">
              <a:solidFill>
                <a:schemeClr val="tx1"/>
              </a:solidFill>
            </a:endParaRPr>
          </a:p>
        </p:txBody>
      </p:sp>
      <p:sp>
        <p:nvSpPr>
          <p:cNvPr id="12" name="Rectangle 11"/>
          <p:cNvSpPr/>
          <p:nvPr/>
        </p:nvSpPr>
        <p:spPr>
          <a:xfrm>
            <a:off x="137338" y="3247569"/>
            <a:ext cx="1612604" cy="544290"/>
          </a:xfrm>
          <a:prstGeom prst="rect">
            <a:avLst/>
          </a:prstGeom>
          <a:solidFill>
            <a:srgbClr val="00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BANK</a:t>
            </a:r>
          </a:p>
          <a:p>
            <a:pPr algn="ctr"/>
            <a:r>
              <a:rPr lang="en-US" sz="1400" b="1" dirty="0" smtClean="0">
                <a:solidFill>
                  <a:schemeClr val="tx1"/>
                </a:solidFill>
              </a:rPr>
              <a:t>ASIA CAB.JAKARTA</a:t>
            </a:r>
            <a:endParaRPr lang="en-US" sz="1400" b="1" dirty="0">
              <a:solidFill>
                <a:schemeClr val="tx1"/>
              </a:solidFill>
            </a:endParaRPr>
          </a:p>
        </p:txBody>
      </p:sp>
      <p:sp>
        <p:nvSpPr>
          <p:cNvPr id="13" name="Rectangle 12"/>
          <p:cNvSpPr/>
          <p:nvPr/>
        </p:nvSpPr>
        <p:spPr>
          <a:xfrm>
            <a:off x="3093779" y="3247569"/>
            <a:ext cx="1679796" cy="544290"/>
          </a:xfrm>
          <a:prstGeom prst="rect">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BANK CORP</a:t>
            </a:r>
          </a:p>
          <a:p>
            <a:pPr algn="ctr"/>
            <a:r>
              <a:rPr lang="en-US" sz="1600" b="1" dirty="0" smtClean="0">
                <a:solidFill>
                  <a:schemeClr val="tx1"/>
                </a:solidFill>
              </a:rPr>
              <a:t>CAB.JAKARTA</a:t>
            </a:r>
            <a:endParaRPr lang="en-US" sz="1600" b="1" dirty="0">
              <a:solidFill>
                <a:schemeClr val="tx1"/>
              </a:solidFill>
            </a:endParaRPr>
          </a:p>
        </p:txBody>
      </p:sp>
      <p:sp>
        <p:nvSpPr>
          <p:cNvPr id="14" name="Rectangle 13"/>
          <p:cNvSpPr/>
          <p:nvPr/>
        </p:nvSpPr>
        <p:spPr>
          <a:xfrm>
            <a:off x="3496930" y="5696872"/>
            <a:ext cx="1276645" cy="544290"/>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PAK ALI </a:t>
            </a:r>
            <a:endParaRPr lang="en-US" sz="1600" b="1" dirty="0">
              <a:solidFill>
                <a:schemeClr val="tx1"/>
              </a:solidFill>
            </a:endParaRPr>
          </a:p>
        </p:txBody>
      </p:sp>
      <p:sp>
        <p:nvSpPr>
          <p:cNvPr id="15" name="Rectangle 14"/>
          <p:cNvSpPr/>
          <p:nvPr/>
        </p:nvSpPr>
        <p:spPr>
          <a:xfrm>
            <a:off x="473297" y="5696872"/>
            <a:ext cx="1478221" cy="544290"/>
          </a:xfrm>
          <a:prstGeom prst="rect">
            <a:avLst/>
          </a:prstGeom>
          <a:solidFill>
            <a:schemeClr val="tx2">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PAK AMRAN</a:t>
            </a:r>
            <a:endParaRPr lang="en-US" sz="1600" b="1" dirty="0">
              <a:solidFill>
                <a:schemeClr val="tx1"/>
              </a:solidFill>
            </a:endParaRPr>
          </a:p>
        </p:txBody>
      </p:sp>
      <p:cxnSp>
        <p:nvCxnSpPr>
          <p:cNvPr id="19" name="Straight Arrow Connector 18"/>
          <p:cNvCxnSpPr/>
          <p:nvPr/>
        </p:nvCxnSpPr>
        <p:spPr>
          <a:xfrm rot="5400000" flipH="1" flipV="1">
            <a:off x="215486" y="4744627"/>
            <a:ext cx="1723583" cy="14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0800000">
            <a:off x="3026587" y="2158990"/>
            <a:ext cx="604727" cy="20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3241554" y="2431396"/>
            <a:ext cx="1451439" cy="14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078024" y="1705416"/>
            <a:ext cx="739110" cy="20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a:off x="2018710" y="5969017"/>
            <a:ext cx="1411029" cy="20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6200000" flipH="1">
            <a:off x="3060871" y="4788976"/>
            <a:ext cx="1814298" cy="14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flipH="1" flipV="1">
            <a:off x="2768775" y="4743619"/>
            <a:ext cx="1723583" cy="14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1384647" y="5106478"/>
            <a:ext cx="997864" cy="14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5400000">
            <a:off x="976299" y="3066270"/>
            <a:ext cx="1815307" cy="74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351054" y="2430892"/>
            <a:ext cx="1452447" cy="1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0800000">
            <a:off x="1884326" y="2158990"/>
            <a:ext cx="1075070" cy="20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3132384" y="2657924"/>
            <a:ext cx="997862" cy="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496930" y="1705416"/>
            <a:ext cx="470343" cy="20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0" y="1977560"/>
            <a:ext cx="1010832" cy="54429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MENAGIH</a:t>
            </a:r>
            <a:endParaRPr lang="en-US" sz="1400" b="1" dirty="0">
              <a:solidFill>
                <a:schemeClr val="tx1"/>
              </a:solidFill>
            </a:endParaRPr>
          </a:p>
        </p:txBody>
      </p:sp>
      <p:sp>
        <p:nvSpPr>
          <p:cNvPr id="83" name="Rectangle 82"/>
          <p:cNvSpPr/>
          <p:nvPr/>
        </p:nvSpPr>
        <p:spPr>
          <a:xfrm>
            <a:off x="4034464" y="2068275"/>
            <a:ext cx="1037601" cy="45357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MENAGIH</a:t>
            </a:r>
            <a:endParaRPr lang="en-US" sz="1400" b="1" dirty="0">
              <a:solidFill>
                <a:schemeClr val="tx1"/>
              </a:solidFill>
            </a:endParaRPr>
          </a:p>
        </p:txBody>
      </p:sp>
      <p:sp>
        <p:nvSpPr>
          <p:cNvPr id="84" name="Rectangle 83"/>
          <p:cNvSpPr/>
          <p:nvPr/>
        </p:nvSpPr>
        <p:spPr>
          <a:xfrm>
            <a:off x="1548367" y="3973289"/>
            <a:ext cx="1545413" cy="54429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MENYETORKAN</a:t>
            </a:r>
          </a:p>
          <a:p>
            <a:pPr algn="ctr"/>
            <a:r>
              <a:rPr lang="en-US" sz="1400" b="1" dirty="0" smtClean="0">
                <a:solidFill>
                  <a:schemeClr val="tx1"/>
                </a:solidFill>
              </a:rPr>
              <a:t> CEK</a:t>
            </a:r>
            <a:endParaRPr lang="en-US" sz="1400" b="1" dirty="0">
              <a:solidFill>
                <a:schemeClr val="tx1"/>
              </a:solidFill>
            </a:endParaRPr>
          </a:p>
        </p:txBody>
      </p:sp>
      <p:sp>
        <p:nvSpPr>
          <p:cNvPr id="85" name="Rectangle 84"/>
          <p:cNvSpPr/>
          <p:nvPr/>
        </p:nvSpPr>
        <p:spPr>
          <a:xfrm>
            <a:off x="4034465" y="4336149"/>
            <a:ext cx="940686" cy="72571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MEMBEBANI NASABAH</a:t>
            </a:r>
            <a:endParaRPr lang="en-US" sz="1100" b="1" dirty="0">
              <a:solidFill>
                <a:schemeClr val="tx1"/>
              </a:solidFill>
            </a:endParaRPr>
          </a:p>
        </p:txBody>
      </p:sp>
      <p:sp>
        <p:nvSpPr>
          <p:cNvPr id="86" name="Rectangle 85"/>
          <p:cNvSpPr/>
          <p:nvPr/>
        </p:nvSpPr>
        <p:spPr>
          <a:xfrm>
            <a:off x="2296435" y="5515442"/>
            <a:ext cx="998920" cy="36286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TRANSAKSI</a:t>
            </a:r>
            <a:endParaRPr lang="en-US" sz="1200" b="1" dirty="0">
              <a:solidFill>
                <a:schemeClr val="tx1"/>
              </a:solidFill>
            </a:endParaRPr>
          </a:p>
        </p:txBody>
      </p:sp>
      <p:sp>
        <p:nvSpPr>
          <p:cNvPr id="88" name="Oval 87"/>
          <p:cNvSpPr/>
          <p:nvPr/>
        </p:nvSpPr>
        <p:spPr>
          <a:xfrm>
            <a:off x="2623436" y="5152583"/>
            <a:ext cx="201576" cy="36286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1</a:t>
            </a:r>
            <a:endParaRPr lang="en-US" sz="1600" dirty="0"/>
          </a:p>
        </p:txBody>
      </p:sp>
      <p:sp>
        <p:nvSpPr>
          <p:cNvPr id="89" name="Oval 88"/>
          <p:cNvSpPr/>
          <p:nvPr/>
        </p:nvSpPr>
        <p:spPr>
          <a:xfrm>
            <a:off x="1951518" y="4336148"/>
            <a:ext cx="201576" cy="27214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6</a:t>
            </a:r>
            <a:endParaRPr lang="en-US" sz="1600" dirty="0"/>
          </a:p>
        </p:txBody>
      </p:sp>
      <p:sp>
        <p:nvSpPr>
          <p:cNvPr id="90" name="Oval 89"/>
          <p:cNvSpPr/>
          <p:nvPr/>
        </p:nvSpPr>
        <p:spPr>
          <a:xfrm>
            <a:off x="2018710" y="2340420"/>
            <a:ext cx="201576" cy="36286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5</a:t>
            </a:r>
            <a:endParaRPr lang="en-US" sz="1600" dirty="0"/>
          </a:p>
        </p:txBody>
      </p:sp>
      <p:sp>
        <p:nvSpPr>
          <p:cNvPr id="91" name="Oval 90"/>
          <p:cNvSpPr/>
          <p:nvPr/>
        </p:nvSpPr>
        <p:spPr>
          <a:xfrm>
            <a:off x="3295355" y="2249705"/>
            <a:ext cx="201576" cy="36286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4</a:t>
            </a:r>
            <a:endParaRPr lang="en-US" sz="1600" dirty="0"/>
          </a:p>
        </p:txBody>
      </p:sp>
      <p:sp>
        <p:nvSpPr>
          <p:cNvPr id="92" name="Oval 91"/>
          <p:cNvSpPr/>
          <p:nvPr/>
        </p:nvSpPr>
        <p:spPr>
          <a:xfrm>
            <a:off x="1212407" y="1886846"/>
            <a:ext cx="201576" cy="36286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3</a:t>
            </a:r>
            <a:endParaRPr lang="en-US" sz="1600" dirty="0"/>
          </a:p>
        </p:txBody>
      </p:sp>
      <p:sp>
        <p:nvSpPr>
          <p:cNvPr id="93" name="Oval 92"/>
          <p:cNvSpPr/>
          <p:nvPr/>
        </p:nvSpPr>
        <p:spPr>
          <a:xfrm>
            <a:off x="809256" y="5061868"/>
            <a:ext cx="201576" cy="36286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2</a:t>
            </a:r>
            <a:endParaRPr lang="en-US" sz="1600" dirty="0"/>
          </a:p>
        </p:txBody>
      </p:sp>
      <p:sp>
        <p:nvSpPr>
          <p:cNvPr id="94" name="Rectangle 93"/>
          <p:cNvSpPr/>
          <p:nvPr/>
        </p:nvSpPr>
        <p:spPr>
          <a:xfrm>
            <a:off x="2085902" y="6059732"/>
            <a:ext cx="1276645" cy="27214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PENYERAHAN CEK </a:t>
            </a:r>
            <a:endParaRPr lang="en-US" sz="1200" b="1" dirty="0">
              <a:solidFill>
                <a:schemeClr val="tx1"/>
              </a:solidFill>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64" y="274639"/>
            <a:ext cx="4714876" cy="582593"/>
          </a:xfrm>
          <a:solidFill>
            <a:srgbClr val="00B050"/>
          </a:solidFill>
          <a:ln w="28575">
            <a:solidFill>
              <a:srgbClr val="FF0000"/>
            </a:solidFill>
          </a:ln>
        </p:spPr>
        <p:txBody>
          <a:bodyPr>
            <a:noAutofit/>
          </a:bodyPr>
          <a:lstStyle/>
          <a:p>
            <a:pPr algn="l"/>
            <a:r>
              <a:rPr lang="en-US" sz="2800" b="1" dirty="0" smtClean="0"/>
              <a:t>8.AKUNTANSI UNIT TRANSFER</a:t>
            </a:r>
            <a:endParaRPr lang="en-US" sz="2800" b="1" dirty="0"/>
          </a:p>
        </p:txBody>
      </p:sp>
      <p:sp>
        <p:nvSpPr>
          <p:cNvPr id="3" name="Content Placeholder 2"/>
          <p:cNvSpPr>
            <a:spLocks noGrp="1"/>
          </p:cNvSpPr>
          <p:nvPr>
            <p:ph idx="1"/>
          </p:nvPr>
        </p:nvSpPr>
        <p:spPr>
          <a:xfrm>
            <a:off x="142844" y="1071546"/>
            <a:ext cx="8786874" cy="4857784"/>
          </a:xfrm>
          <a:ln w="12700">
            <a:solidFill>
              <a:srgbClr val="FF0000"/>
            </a:solidFill>
          </a:ln>
        </p:spPr>
        <p:txBody>
          <a:bodyPr>
            <a:normAutofit/>
          </a:bodyPr>
          <a:lstStyle/>
          <a:p>
            <a:pPr>
              <a:buNone/>
            </a:pPr>
            <a:endParaRPr lang="en-US" sz="2000" b="1" dirty="0" smtClean="0"/>
          </a:p>
          <a:p>
            <a:pPr>
              <a:buNone/>
            </a:pPr>
            <a:r>
              <a:rPr lang="en-US" sz="2000" b="1" dirty="0" smtClean="0"/>
              <a:t>A.PENGERTIAN TRANSFER</a:t>
            </a:r>
          </a:p>
          <a:p>
            <a:pPr>
              <a:buNone/>
            </a:pPr>
            <a:r>
              <a:rPr lang="en-US" sz="2000" dirty="0" smtClean="0"/>
              <a:t>	</a:t>
            </a:r>
            <a:r>
              <a:rPr lang="en-US" sz="2000" b="1" dirty="0" smtClean="0"/>
              <a:t>TRANSFER</a:t>
            </a:r>
            <a:r>
              <a:rPr lang="en-US" sz="2000" dirty="0" smtClean="0"/>
              <a:t> ADALAH SALAH SATU JASA YANG DIBERIKAN OLEH BANK UMUM UNTUK MELAYANI PENGIRIMAM UANG DARI SATU TEMPAT KE TEMPAT LAIN.</a:t>
            </a:r>
          </a:p>
          <a:p>
            <a:pPr>
              <a:buNone/>
            </a:pPr>
            <a:r>
              <a:rPr lang="en-US" sz="2000" dirty="0" smtClean="0"/>
              <a:t>	DALAM UU NO.10 TAHUN 1998 BPR TIDAK DIPERKENANKAN MELAKSANAKAN LALU LINTAS GIRAL. PEMINDAHAN DANA SECARA GIRAL HANYA DAPAT DILAKUKAN OLEH BANK UMUM.</a:t>
            </a:r>
          </a:p>
          <a:p>
            <a:pPr>
              <a:buNone/>
            </a:pPr>
            <a:r>
              <a:rPr lang="en-US" sz="2000" dirty="0" smtClean="0"/>
              <a:t>	</a:t>
            </a:r>
          </a:p>
          <a:p>
            <a:pPr>
              <a:buNone/>
            </a:pPr>
            <a:r>
              <a:rPr lang="en-US" sz="2000" b="1" dirty="0" smtClean="0"/>
              <a:t>	PENGIRIMAN UANG </a:t>
            </a:r>
            <a:r>
              <a:rPr lang="en-US" sz="2000" dirty="0" smtClean="0"/>
              <a:t>ADALAH PERPINDAHAN DANA ANTAR REKENING DARI SUATU TEMPAT (BANK) KE TEMPAT LAIN (CABANG BANK SENDIRI/BANK LAIN) BAIK UNTUK KEPENTINGAN PERORANGAN, BADAN HUKUM ATAU BADAN USAHA YANG TIDAK BERBADAN HUKUM ATAU UNTUK KEPENTINGAN BANK ITU SENDIRI.</a:t>
            </a:r>
          </a:p>
          <a:p>
            <a:pPr>
              <a:buNone/>
            </a:pP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0" y="214290"/>
            <a:ext cx="7072330" cy="432913"/>
          </a:xfrm>
          <a:solidFill>
            <a:srgbClr val="FFFF00"/>
          </a:solidFill>
          <a:ln w="19050">
            <a:solidFill>
              <a:schemeClr val="tx1"/>
            </a:solidFill>
          </a:ln>
        </p:spPr>
        <p:txBody>
          <a:bodyPr>
            <a:noAutofit/>
          </a:bodyPr>
          <a:lstStyle/>
          <a:p>
            <a:pPr algn="l"/>
            <a:r>
              <a:rPr lang="en-US" sz="2400" b="1" dirty="0" smtClean="0"/>
              <a:t>B.PIHAK YANG TERLIBAT DALAM KEGIATAN TRANSFER</a:t>
            </a:r>
            <a:endParaRPr lang="en-US" sz="2400" b="1" dirty="0"/>
          </a:p>
        </p:txBody>
      </p:sp>
      <p:sp>
        <p:nvSpPr>
          <p:cNvPr id="3" name="Content Placeholder 2"/>
          <p:cNvSpPr>
            <a:spLocks noGrp="1"/>
          </p:cNvSpPr>
          <p:nvPr>
            <p:ph idx="1"/>
          </p:nvPr>
        </p:nvSpPr>
        <p:spPr>
          <a:xfrm>
            <a:off x="1" y="707552"/>
            <a:ext cx="9143999" cy="6150448"/>
          </a:xfrm>
        </p:spPr>
        <p:txBody>
          <a:bodyPr>
            <a:normAutofit/>
          </a:bodyPr>
          <a:lstStyle/>
          <a:p>
            <a:pPr>
              <a:buNone/>
            </a:pPr>
            <a:r>
              <a:rPr lang="en-US" sz="2000" b="1" dirty="0" smtClean="0"/>
              <a:t>1.NASABAH</a:t>
            </a:r>
            <a:r>
              <a:rPr lang="en-US" sz="2000" dirty="0" smtClean="0"/>
              <a:t>, YAITU SEBAGAI PIHAK PEMILIK(PENGIRIM) ATAU PENERIMA DANA.</a:t>
            </a:r>
          </a:p>
          <a:p>
            <a:pPr>
              <a:buNone/>
            </a:pPr>
            <a:r>
              <a:rPr lang="en-US" sz="2000" b="1" dirty="0" smtClean="0"/>
              <a:t>2.BANK PENARIK(DRAWER BANK)</a:t>
            </a:r>
            <a:r>
              <a:rPr lang="en-US" sz="2000" dirty="0" smtClean="0"/>
              <a:t> YAITU BANK PELAKU TRANSFER ATAU BANK YANG</a:t>
            </a:r>
          </a:p>
          <a:p>
            <a:pPr>
              <a:buNone/>
            </a:pPr>
            <a:r>
              <a:rPr lang="en-US" sz="2000" dirty="0" smtClean="0"/>
              <a:t>   MENERIMA DANA DAN AMANAT DARI NASABAH UNTUK DITRANSFER .</a:t>
            </a:r>
          </a:p>
          <a:p>
            <a:pPr>
              <a:buNone/>
            </a:pPr>
            <a:r>
              <a:rPr lang="en-US" sz="2000" b="1" dirty="0" smtClean="0"/>
              <a:t>3.BANK TERTARIK(DRAWEE BANK),</a:t>
            </a:r>
            <a:r>
              <a:rPr lang="en-US" sz="2000" dirty="0" smtClean="0"/>
              <a:t> YAITU BANK YANG MENERIMA TRANSFER MASUK DARI DRAWER BANK UNTUK DITERUSKAN KEPADA PENERIMA.</a:t>
            </a:r>
          </a:p>
          <a:p>
            <a:pPr>
              <a:buNone/>
            </a:pPr>
            <a:r>
              <a:rPr lang="en-US" sz="2000" b="1" dirty="0" smtClean="0"/>
              <a:t>4.PIHAK AKHIR YANG BERHAK MENERIMA </a:t>
            </a:r>
            <a:r>
              <a:rPr lang="en-US" sz="2000" dirty="0" smtClean="0"/>
              <a:t>DANA TRANSFER DARI DRAWEE BANK</a:t>
            </a:r>
          </a:p>
          <a:p>
            <a:pPr>
              <a:buNone/>
            </a:pPr>
            <a:r>
              <a:rPr lang="en-US" sz="2000" dirty="0" smtClean="0"/>
              <a:t>   (BENEFICIARY). </a:t>
            </a:r>
          </a:p>
          <a:p>
            <a:pPr>
              <a:buNone/>
            </a:pPr>
            <a:endParaRPr lang="en-US" sz="2000" dirty="0" smtClean="0"/>
          </a:p>
          <a:p>
            <a:pPr>
              <a:buNone/>
            </a:pPr>
            <a:r>
              <a:rPr lang="en-US" sz="2400" b="1" dirty="0" smtClean="0">
                <a:latin typeface="Algerian" pitchFamily="82" charset="0"/>
              </a:rPr>
              <a:t>C.JENIS TRANSFER(SIFAT TRANSFER)</a:t>
            </a:r>
          </a:p>
          <a:p>
            <a:pPr>
              <a:buNone/>
            </a:pPr>
            <a:endParaRPr lang="en-US" sz="2400" b="1" dirty="0" smtClean="0">
              <a:latin typeface="Algerian" pitchFamily="82" charset="0"/>
            </a:endParaRPr>
          </a:p>
          <a:p>
            <a:pPr>
              <a:buNone/>
            </a:pPr>
            <a:r>
              <a:rPr lang="en-US" sz="2000" b="1" i="1" dirty="0" smtClean="0"/>
              <a:t>1.TRANSFER KELUAR(OUTGOING TRANSFER</a:t>
            </a:r>
            <a:r>
              <a:rPr lang="en-US" sz="2000" dirty="0" smtClean="0"/>
              <a:t>), YAITU PENGIRIMAN UANG ATAS PERINTAH NASABAH BANK TERTENTU UNTUK KEUNTUNGAN PIHAK LAIN PADA BANK LAIN ATAU CABANG BANK SENDIRI. </a:t>
            </a:r>
          </a:p>
          <a:p>
            <a:pPr>
              <a:buNone/>
            </a:pPr>
            <a:r>
              <a:rPr lang="en-US" sz="2000" dirty="0" smtClean="0"/>
              <a:t>              BANK PENGIRIM YANG MENERIMA DANA LANGSUNG DARI NASABAH.</a:t>
            </a:r>
          </a:p>
          <a:p>
            <a:pPr>
              <a:buNone/>
            </a:pPr>
            <a:endParaRPr lang="en-US" sz="2000" dirty="0" smtClean="0"/>
          </a:p>
        </p:txBody>
      </p:sp>
      <p:cxnSp>
        <p:nvCxnSpPr>
          <p:cNvPr id="5" name="Straight Arrow Connector 4"/>
          <p:cNvCxnSpPr/>
          <p:nvPr/>
        </p:nvCxnSpPr>
        <p:spPr>
          <a:xfrm>
            <a:off x="428596" y="5643578"/>
            <a:ext cx="335959" cy="201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432913"/>
          </a:xfrm>
        </p:spPr>
        <p:txBody>
          <a:bodyPr>
            <a:noAutofit/>
          </a:bodyPr>
          <a:lstStyle/>
          <a:p>
            <a:pPr algn="l"/>
            <a:r>
              <a:rPr lang="en-US" sz="2400" b="1" i="1" dirty="0" smtClean="0"/>
              <a:t>2.TRANSFER MASUK(INCOMING TRANSAFER)</a:t>
            </a:r>
            <a:endParaRPr lang="en-US" sz="2400" b="1" dirty="0"/>
          </a:p>
        </p:txBody>
      </p:sp>
      <p:sp>
        <p:nvSpPr>
          <p:cNvPr id="3" name="Content Placeholder 2"/>
          <p:cNvSpPr>
            <a:spLocks noGrp="1"/>
          </p:cNvSpPr>
          <p:nvPr>
            <p:ph idx="1"/>
          </p:nvPr>
        </p:nvSpPr>
        <p:spPr>
          <a:xfrm>
            <a:off x="0" y="707552"/>
            <a:ext cx="9144000" cy="6150448"/>
          </a:xfrm>
        </p:spPr>
        <p:txBody>
          <a:bodyPr>
            <a:normAutofit lnSpcReduction="10000"/>
          </a:bodyPr>
          <a:lstStyle/>
          <a:p>
            <a:pPr>
              <a:buNone/>
            </a:pPr>
            <a:r>
              <a:rPr lang="en-US" sz="2000" dirty="0" smtClean="0"/>
              <a:t>	</a:t>
            </a:r>
            <a:r>
              <a:rPr lang="en-US" sz="2400" dirty="0" smtClean="0"/>
              <a:t>YAITU PENGIRIMAN UANG YANG DITERIMA DARI CABANG LAIN BANK SENDIRI ATAU DARI BANK LAIN UNTUK KEUNTUNGAN NASABAH SENDIRI ATAU PENERIMA DANA PADA BANK SENDIRI.          </a:t>
            </a:r>
          </a:p>
          <a:p>
            <a:pPr>
              <a:buNone/>
            </a:pPr>
            <a:r>
              <a:rPr lang="en-US" sz="2400" dirty="0" smtClean="0"/>
              <a:t>		BANK PENERIMA BERKEWAJIBAN MEMBAYAR TRANSFER    </a:t>
            </a:r>
          </a:p>
          <a:p>
            <a:pPr>
              <a:buNone/>
            </a:pPr>
            <a:r>
              <a:rPr lang="en-US" sz="2400" dirty="0" smtClean="0"/>
              <a:t>             TERSEBUT KEPADA NASABAH.		</a:t>
            </a:r>
          </a:p>
          <a:p>
            <a:pPr>
              <a:buNone/>
            </a:pPr>
            <a:endParaRPr lang="en-US" sz="2400" b="1" dirty="0" smtClean="0"/>
          </a:p>
          <a:p>
            <a:pPr>
              <a:buNone/>
            </a:pPr>
            <a:r>
              <a:rPr lang="en-US" sz="2400" b="1" dirty="0" smtClean="0"/>
              <a:t>D.JENIS MATA UANG</a:t>
            </a:r>
          </a:p>
          <a:p>
            <a:pPr>
              <a:buNone/>
            </a:pPr>
            <a:r>
              <a:rPr lang="en-US" sz="2400" dirty="0" smtClean="0"/>
              <a:t>	PENGIRIMAN UANG DAPAT DILAKUKAN DENGAN MATA UANG RUPIAH MAUPUN MATA UANG ASING. </a:t>
            </a:r>
          </a:p>
          <a:p>
            <a:pPr>
              <a:buNone/>
            </a:pPr>
            <a:r>
              <a:rPr lang="en-US" sz="2400" dirty="0" smtClean="0"/>
              <a:t>     TRANSFER DALAM VALUTA ASING HANYA DAPAT DILAKUKAN OLEH BANK DEVISA. </a:t>
            </a:r>
          </a:p>
          <a:p>
            <a:pPr>
              <a:buNone/>
            </a:pPr>
            <a:r>
              <a:rPr lang="en-US" sz="2400" dirty="0" smtClean="0"/>
              <a:t>     TRANSFER VALAS HANYA DIPERKENANKAN KHUSUS KE LUAR NEGERI ATAU DARI LUAR NEGERI. </a:t>
            </a:r>
          </a:p>
          <a:p>
            <a:pPr>
              <a:buNone/>
            </a:pPr>
            <a:r>
              <a:rPr lang="en-US" sz="2400" dirty="0" smtClean="0"/>
              <a:t>     LALU LINTAS VALAS DI DALAM NEGERI TIDAK DIPERKENANKAN.</a:t>
            </a:r>
          </a:p>
          <a:p>
            <a:pPr>
              <a:buNone/>
            </a:pPr>
            <a:endParaRPr lang="en-US" sz="2400" dirty="0" smtClean="0"/>
          </a:p>
          <a:p>
            <a:pPr>
              <a:buNone/>
            </a:pPr>
            <a:r>
              <a:rPr lang="en-US" sz="2400" b="1" dirty="0" smtClean="0"/>
              <a:t>		</a:t>
            </a:r>
          </a:p>
          <a:p>
            <a:pPr>
              <a:buNone/>
            </a:pPr>
            <a:endParaRPr lang="en-US" sz="2000" dirty="0"/>
          </a:p>
        </p:txBody>
      </p:sp>
      <p:cxnSp>
        <p:nvCxnSpPr>
          <p:cNvPr id="5" name="Straight Arrow Connector 4"/>
          <p:cNvCxnSpPr/>
          <p:nvPr/>
        </p:nvCxnSpPr>
        <p:spPr>
          <a:xfrm>
            <a:off x="473297" y="2031990"/>
            <a:ext cx="335959" cy="201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E.SARANA TRANSFER</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000" dirty="0" smtClean="0"/>
              <a:t>MEDIA YANG DIGUNAKAN UNTUK TRANSFER:</a:t>
            </a:r>
          </a:p>
          <a:p>
            <a:pPr>
              <a:buNone/>
            </a:pPr>
            <a:r>
              <a:rPr lang="en-US" sz="2000" b="1" dirty="0" smtClean="0"/>
              <a:t>1.TELEKS;</a:t>
            </a:r>
            <a:r>
              <a:rPr lang="en-US" sz="2000" dirty="0" smtClean="0"/>
              <a:t> YAITU ADA KOMUNIKASI PENGIRIMAN ANTAR BANK PENGIRIM DENGAN</a:t>
            </a:r>
          </a:p>
          <a:p>
            <a:pPr>
              <a:buNone/>
            </a:pPr>
            <a:r>
              <a:rPr lang="en-US" sz="2000" dirty="0" smtClean="0"/>
              <a:t>    BANK PEMBAYAR.PADA SAAT BANK PENGIRIM MELAKUKAN PENGIRIMAN BERITA,PADA SAAT YANG SAMA TERJADI PEMINDAHAN DANA.</a:t>
            </a:r>
          </a:p>
          <a:p>
            <a:pPr>
              <a:buNone/>
            </a:pPr>
            <a:endParaRPr lang="en-US" sz="2000" dirty="0" smtClean="0"/>
          </a:p>
          <a:p>
            <a:pPr>
              <a:buNone/>
            </a:pPr>
            <a:r>
              <a:rPr lang="en-US" sz="2000" b="1" dirty="0" smtClean="0"/>
              <a:t>2.TELEPON/FAX;</a:t>
            </a:r>
            <a:r>
              <a:rPr lang="en-US" sz="2000" dirty="0" smtClean="0"/>
              <a:t> YAITU PEMINDAHAN DANA DAPAT DILAKUKAN APABILA TELAH TERJADI KOMUNIKASI ANTAR BANK.</a:t>
            </a:r>
          </a:p>
          <a:p>
            <a:pPr>
              <a:buNone/>
            </a:pPr>
            <a:endParaRPr lang="en-US" sz="2000" dirty="0" smtClean="0"/>
          </a:p>
          <a:p>
            <a:pPr>
              <a:buNone/>
            </a:pPr>
            <a:r>
              <a:rPr lang="en-US" sz="2000" b="1" dirty="0" smtClean="0"/>
              <a:t>3.WESEL(DRAFT);</a:t>
            </a:r>
            <a:r>
              <a:rPr lang="en-US" sz="2000" dirty="0" smtClean="0"/>
              <a:t>YAITU WESEL DITERBITKAN OLEH BANK PENGIRIM, DAN PENERIMA DAPAT MENARIK DANA KIRIMAN DARI BANK DENGAN MENGGUNAKAN WESEL.SELANJUTNYA WESEL DIKIRIM  BANK PENERIMA KE ALAMAT NASABAH, ATAU NATAU NASABAH MEMBAWA SENDIRI.</a:t>
            </a:r>
          </a:p>
          <a:p>
            <a:pPr>
              <a:buNone/>
            </a:pPr>
            <a:endParaRPr lang="en-US" sz="2000" dirty="0" smtClean="0"/>
          </a:p>
          <a:p>
            <a:pPr>
              <a:buNone/>
            </a:pPr>
            <a:r>
              <a:rPr lang="en-US" sz="2000" b="1" dirty="0" smtClean="0"/>
              <a:t>4.SURAT;</a:t>
            </a:r>
            <a:r>
              <a:rPr lang="en-US" sz="2000" dirty="0" smtClean="0"/>
              <a:t> YAITU SURAT PEMBERITAHUAN PENGIRIMAN AKAN DIKIRIM OLEH BANK, LANGSUNG KE BANK PEMBAYAR BUKAN KEPADA PENERIMA ATAU KE NASABAH.</a:t>
            </a:r>
            <a:endParaRPr lang="en-US" sz="2000"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68" y="214290"/>
            <a:ext cx="3857620" cy="432913"/>
          </a:xfrm>
          <a:solidFill>
            <a:srgbClr val="FF00FF"/>
          </a:solidFill>
        </p:spPr>
        <p:txBody>
          <a:bodyPr>
            <a:noAutofit/>
          </a:bodyPr>
          <a:lstStyle/>
          <a:p>
            <a:pPr algn="l"/>
            <a:r>
              <a:rPr lang="en-US" sz="2000" b="1" dirty="0" smtClean="0"/>
              <a:t>F.MANFAAT LAYANAN TRANSFER.</a:t>
            </a:r>
            <a:endParaRPr lang="en-US" sz="2000" b="1" dirty="0"/>
          </a:p>
        </p:txBody>
      </p:sp>
      <p:sp>
        <p:nvSpPr>
          <p:cNvPr id="3" name="Content Placeholder 2"/>
          <p:cNvSpPr>
            <a:spLocks noGrp="1"/>
          </p:cNvSpPr>
          <p:nvPr>
            <p:ph idx="1"/>
          </p:nvPr>
        </p:nvSpPr>
        <p:spPr>
          <a:xfrm>
            <a:off x="214282" y="707552"/>
            <a:ext cx="8786874" cy="4793150"/>
          </a:xfrm>
          <a:solidFill>
            <a:srgbClr val="00B0F0"/>
          </a:solidFill>
          <a:ln w="28575">
            <a:solidFill>
              <a:srgbClr val="FF0000"/>
            </a:solidFill>
          </a:ln>
        </p:spPr>
        <p:txBody>
          <a:bodyPr>
            <a:normAutofit/>
          </a:bodyPr>
          <a:lstStyle/>
          <a:p>
            <a:pPr>
              <a:buNone/>
            </a:pPr>
            <a:endParaRPr lang="en-US" sz="2000" b="1" dirty="0" smtClean="0"/>
          </a:p>
          <a:p>
            <a:pPr>
              <a:buNone/>
            </a:pPr>
            <a:r>
              <a:rPr lang="en-US" sz="2000" b="1" dirty="0" smtClean="0"/>
              <a:t>1.SUMBER DANA BANK</a:t>
            </a:r>
            <a:r>
              <a:rPr lang="en-US" sz="2000" dirty="0" smtClean="0"/>
              <a:t>, YAITU PENGENDAPAN DANA YANG DITEMPATKAN OLEH NASABAH SAMPAI DENGAN DITARIKNYA DANA TERSEBUT. JIKA PELAYANAN TRANSFER MAKIN MENINGKAT MAKA JASA YANG DIPEROLEH MAKIN MENINGKAT.</a:t>
            </a:r>
          </a:p>
          <a:p>
            <a:pPr>
              <a:buNone/>
            </a:pPr>
            <a:endParaRPr lang="en-US" sz="2000" dirty="0" smtClean="0"/>
          </a:p>
          <a:p>
            <a:pPr>
              <a:buNone/>
            </a:pPr>
            <a:r>
              <a:rPr lang="en-US" sz="2000" b="1" dirty="0" smtClean="0"/>
              <a:t>2.SUMBER PANDAPATAN</a:t>
            </a:r>
            <a:r>
              <a:rPr lang="en-US" sz="2000" dirty="0" smtClean="0"/>
              <a:t>, YAITU BIAYA YANG DIBEBANKAN KEPADA NASABAH YANG MELAKUKAN LAYANAN TRANSFER YAITU BIAYA PROVISI/KOMISI , BIAYA TELEPON, DAN TELEKS MERUPAKAN PENDAPATAN BANK. JIKA MISALNYA BIAYA TRANSFER </a:t>
            </a:r>
            <a:r>
              <a:rPr lang="en-US" sz="2000" dirty="0" err="1" smtClean="0"/>
              <a:t>Rp</a:t>
            </a:r>
            <a:r>
              <a:rPr lang="en-US" sz="2000" dirty="0" smtClean="0"/>
              <a:t> 10.000 PER NASABAH DIKALI 50 ORANG NASABAH ,MAKA PENDAPATAN BANK DARI TRANSFER SEBESAR </a:t>
            </a:r>
            <a:r>
              <a:rPr lang="en-US" sz="2000" dirty="0" err="1" smtClean="0"/>
              <a:t>Rp</a:t>
            </a:r>
            <a:r>
              <a:rPr lang="en-US" sz="2000" dirty="0" smtClean="0"/>
              <a:t> 500.000 PER HARI.</a:t>
            </a:r>
          </a:p>
          <a:p>
            <a:pPr>
              <a:buNone/>
            </a:pPr>
            <a:endParaRPr lang="en-US" sz="2000" dirty="0" smtClean="0"/>
          </a:p>
          <a:p>
            <a:pPr>
              <a:buNone/>
            </a:pPr>
            <a:r>
              <a:rPr lang="en-US" sz="2000" b="1" dirty="0" smtClean="0"/>
              <a:t>LAYANAN TRANSFER JUGA DAPAT SEBAGAI SARANA PROMOSI.</a:t>
            </a:r>
          </a:p>
          <a:p>
            <a:pPr>
              <a:buNone/>
            </a:pPr>
            <a:endParaRPr lang="en-US" sz="2000" b="1"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G.PENGGUNAAN TRANSFER.</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000" dirty="0" smtClean="0"/>
              <a:t>BANK MENGGUNAKAN SARANA TELEKOMUNIKASI BERUPA TELEKS,TELEPON, SURAT</a:t>
            </a:r>
          </a:p>
          <a:p>
            <a:pPr>
              <a:buNone/>
            </a:pPr>
            <a:r>
              <a:rPr lang="en-US" sz="2000" dirty="0" smtClean="0"/>
              <a:t>ATAU WESEL. UNTUK KEAMAAN TRANSAKSI, BANK MENGGUNAKAN BERBAGAI </a:t>
            </a:r>
          </a:p>
          <a:p>
            <a:pPr>
              <a:buNone/>
            </a:pPr>
            <a:r>
              <a:rPr lang="en-US" sz="2000" dirty="0" smtClean="0"/>
              <a:t>BENTUK  VERIFIKASI KEBENARAN TRANSAKSI BERUPA SANDI (TEST KEY) SERTA </a:t>
            </a:r>
          </a:p>
          <a:p>
            <a:pPr>
              <a:buNone/>
            </a:pPr>
            <a:r>
              <a:rPr lang="en-US" sz="2000" dirty="0" smtClean="0"/>
              <a:t>VERIFIKASI TANDA TANGAN PEJABAT BANK. BANK JUGA MELAKUKAN KONFIRMASI </a:t>
            </a:r>
          </a:p>
          <a:p>
            <a:pPr>
              <a:buNone/>
            </a:pPr>
            <a:r>
              <a:rPr lang="en-US" sz="2000" dirty="0" smtClean="0"/>
              <a:t>KEMBALI KE KANTOR PENGIRIM TERHADAP TRANSAKSI TRANSFER TERTENTU YANG </a:t>
            </a:r>
          </a:p>
          <a:p>
            <a:pPr>
              <a:buNone/>
            </a:pPr>
            <a:r>
              <a:rPr lang="en-US" sz="2000" dirty="0" smtClean="0"/>
              <a:t>DIANGGAP PERLU.</a:t>
            </a:r>
          </a:p>
          <a:p>
            <a:pPr>
              <a:buNone/>
            </a:pPr>
            <a:endParaRPr lang="en-US" sz="2000" dirty="0" smtClean="0"/>
          </a:p>
          <a:p>
            <a:pPr>
              <a:buNone/>
            </a:pPr>
            <a:r>
              <a:rPr lang="en-US" sz="2000" b="1" dirty="0" smtClean="0"/>
              <a:t>H.MEDIA ATAU FORMULIR DALAM TRANSAKSI TRANSFER.</a:t>
            </a:r>
          </a:p>
          <a:p>
            <a:pPr>
              <a:buNone/>
            </a:pPr>
            <a:r>
              <a:rPr lang="en-US" sz="2000" b="1" dirty="0" smtClean="0"/>
              <a:t>    </a:t>
            </a:r>
            <a:r>
              <a:rPr lang="en-US" sz="2000" dirty="0" smtClean="0"/>
              <a:t>FORM YANG DIGUNAKAN DALAM TRANSAKSI TRANSFER ADALAH:</a:t>
            </a:r>
          </a:p>
          <a:p>
            <a:pPr>
              <a:buNone/>
            </a:pPr>
            <a:r>
              <a:rPr lang="en-US" sz="2000" dirty="0" smtClean="0"/>
              <a:t>	1.PERMOHONAN TRANSFER  	5.NOTA TRANSFER DENGAN TELEPON</a:t>
            </a:r>
          </a:p>
          <a:p>
            <a:pPr>
              <a:buNone/>
            </a:pPr>
            <a:r>
              <a:rPr lang="en-US" sz="2000" dirty="0" smtClean="0"/>
              <a:t>	2.TELEKS TRANSFER                 	6. GIRO ORDER</a:t>
            </a:r>
          </a:p>
          <a:p>
            <a:pPr>
              <a:buNone/>
            </a:pPr>
            <a:r>
              <a:rPr lang="en-US" sz="2000" dirty="0" smtClean="0"/>
              <a:t>	3.SURAT TRANSFER	          	7. PEMBERITAHUAN KIRIMAN UANG</a:t>
            </a:r>
          </a:p>
          <a:p>
            <a:pPr>
              <a:buNone/>
            </a:pPr>
            <a:r>
              <a:rPr lang="en-US" sz="2000" dirty="0" smtClean="0"/>
              <a:t>	4.WESEL		          	8. NOTA DEBET</a:t>
            </a:r>
            <a:endParaRPr lang="en-US" sz="2000"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432913"/>
          </a:xfrm>
        </p:spPr>
        <p:txBody>
          <a:bodyPr>
            <a:noAutofit/>
          </a:bodyPr>
          <a:lstStyle/>
          <a:p>
            <a:pPr algn="l"/>
            <a:r>
              <a:rPr lang="en-US" sz="2000" b="1" dirty="0" smtClean="0"/>
              <a:t>CONTOH AKUNTANSI TRANSFER KELUAR (ALUR TRANSFER KELUAR)</a:t>
            </a:r>
            <a:endParaRPr lang="en-US" sz="2000" b="1" dirty="0"/>
          </a:p>
        </p:txBody>
      </p:sp>
      <p:sp>
        <p:nvSpPr>
          <p:cNvPr id="3" name="Content Placeholder 2"/>
          <p:cNvSpPr>
            <a:spLocks noGrp="1"/>
          </p:cNvSpPr>
          <p:nvPr>
            <p:ph idx="1"/>
          </p:nvPr>
        </p:nvSpPr>
        <p:spPr>
          <a:xfrm>
            <a:off x="0" y="707552"/>
            <a:ext cx="9144000" cy="6150448"/>
          </a:xfrm>
        </p:spPr>
        <p:txBody>
          <a:bodyPr>
            <a:normAutofit/>
          </a:bodyPr>
          <a:lstStyle/>
          <a:p>
            <a:pPr>
              <a:buNone/>
            </a:pPr>
            <a:r>
              <a:rPr lang="en-US" sz="1800" dirty="0" smtClean="0"/>
              <a:t>1.TANGGAL 5 MEI 2009 BANK MITRA NIAGA SEMARANG MENSTRANSFER DANA SEBESAR</a:t>
            </a:r>
          </a:p>
          <a:p>
            <a:pPr>
              <a:buNone/>
            </a:pPr>
            <a:r>
              <a:rPr lang="en-US" sz="1800" dirty="0" smtClean="0"/>
              <a:t>   </a:t>
            </a:r>
            <a:r>
              <a:rPr lang="en-US" sz="1800" dirty="0" err="1" smtClean="0"/>
              <a:t>Rp</a:t>
            </a:r>
            <a:r>
              <a:rPr lang="en-US" sz="1800" dirty="0" smtClean="0"/>
              <a:t> 10.000.000 KE CABANG SOLO SEBAGAI PELIMPAHAN LIKUIDITAS MELALUI BANK INDONESIA </a:t>
            </a:r>
          </a:p>
          <a:p>
            <a:pPr>
              <a:buNone/>
            </a:pPr>
            <a:r>
              <a:rPr lang="en-US" sz="1800" dirty="0" smtClean="0"/>
              <a:t>   CABANG SEMARANG.</a:t>
            </a:r>
            <a:endParaRPr lang="en-US" sz="1800" dirty="0"/>
          </a:p>
        </p:txBody>
      </p:sp>
      <p:sp>
        <p:nvSpPr>
          <p:cNvPr id="4" name="Oval 3"/>
          <p:cNvSpPr/>
          <p:nvPr/>
        </p:nvSpPr>
        <p:spPr>
          <a:xfrm>
            <a:off x="1279599" y="2249705"/>
            <a:ext cx="1746988" cy="997864"/>
          </a:xfrm>
          <a:prstGeom prst="ellipse">
            <a:avLst/>
          </a:prstGeom>
          <a:solidFill>
            <a:srgbClr val="FF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BANK INDONESIA SEMARANG</a:t>
            </a:r>
            <a:endParaRPr lang="en-US" sz="1600" b="1" dirty="0">
              <a:solidFill>
                <a:schemeClr val="tx1"/>
              </a:solidFill>
            </a:endParaRPr>
          </a:p>
        </p:txBody>
      </p:sp>
      <p:sp>
        <p:nvSpPr>
          <p:cNvPr id="5" name="Oval 4"/>
          <p:cNvSpPr/>
          <p:nvPr/>
        </p:nvSpPr>
        <p:spPr>
          <a:xfrm>
            <a:off x="5090544" y="4983627"/>
            <a:ext cx="2481852" cy="1088579"/>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BANK MITRA NIAGA SOLO</a:t>
            </a:r>
            <a:endParaRPr lang="en-US" sz="1600" b="1" dirty="0">
              <a:solidFill>
                <a:schemeClr val="tx1"/>
              </a:solidFill>
            </a:endParaRPr>
          </a:p>
        </p:txBody>
      </p:sp>
      <p:sp>
        <p:nvSpPr>
          <p:cNvPr id="6" name="Oval 5"/>
          <p:cNvSpPr/>
          <p:nvPr/>
        </p:nvSpPr>
        <p:spPr>
          <a:xfrm>
            <a:off x="973877" y="4983627"/>
            <a:ext cx="2455115" cy="1088579"/>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BANK MITRA NIAGA SEMARANG</a:t>
            </a:r>
            <a:endParaRPr lang="en-US" sz="1600" b="1" dirty="0">
              <a:solidFill>
                <a:schemeClr val="tx1"/>
              </a:solidFill>
            </a:endParaRPr>
          </a:p>
        </p:txBody>
      </p:sp>
      <p:sp>
        <p:nvSpPr>
          <p:cNvPr id="7" name="Oval 6"/>
          <p:cNvSpPr/>
          <p:nvPr/>
        </p:nvSpPr>
        <p:spPr>
          <a:xfrm>
            <a:off x="5378302" y="2249705"/>
            <a:ext cx="1679796" cy="108857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BANK INDONESIA SOLO</a:t>
            </a:r>
            <a:endParaRPr lang="en-US" sz="1600" b="1" dirty="0">
              <a:solidFill>
                <a:schemeClr val="tx1"/>
              </a:solidFill>
            </a:endParaRPr>
          </a:p>
        </p:txBody>
      </p:sp>
      <p:sp>
        <p:nvSpPr>
          <p:cNvPr id="12" name="Up Arrow 11"/>
          <p:cNvSpPr/>
          <p:nvPr/>
        </p:nvSpPr>
        <p:spPr>
          <a:xfrm>
            <a:off x="1857356" y="3357562"/>
            <a:ext cx="484632" cy="14287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 Arrow 12"/>
          <p:cNvSpPr/>
          <p:nvPr/>
        </p:nvSpPr>
        <p:spPr>
          <a:xfrm rot="5400000">
            <a:off x="4008213" y="1706771"/>
            <a:ext cx="484632" cy="207170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p:cNvSpPr/>
          <p:nvPr/>
        </p:nvSpPr>
        <p:spPr>
          <a:xfrm rot="10800000">
            <a:off x="6000760" y="3429000"/>
            <a:ext cx="484632" cy="14287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1143001"/>
          </a:xfrm>
        </p:spPr>
        <p:txBody>
          <a:bodyPr>
            <a:normAutofit/>
          </a:bodyPr>
          <a:lstStyle/>
          <a:p>
            <a:pPr algn="l"/>
            <a:r>
              <a:rPr lang="en-US" sz="2000" dirty="0" smtClean="0"/>
              <a:t>2.TANGGAL 1 JUNI 2009 BANK MITRA NIAGA SEMARANG MENERIMA AMANAT DARI </a:t>
            </a:r>
            <a:br>
              <a:rPr lang="en-US" sz="2000" dirty="0" smtClean="0"/>
            </a:br>
            <a:r>
              <a:rPr lang="en-US" sz="2000" dirty="0" smtClean="0"/>
              <a:t>   NASABAH GIRO TUAN AMRI UNTUK MENTRANSFER DANANYA SEBESAR </a:t>
            </a:r>
            <a:br>
              <a:rPr lang="en-US" sz="2000" dirty="0" smtClean="0"/>
            </a:br>
            <a:r>
              <a:rPr lang="en-US" sz="2000" dirty="0" smtClean="0"/>
              <a:t>   </a:t>
            </a:r>
            <a:r>
              <a:rPr lang="en-US" sz="2000" dirty="0" err="1" smtClean="0"/>
              <a:t>Rp</a:t>
            </a:r>
            <a:r>
              <a:rPr lang="en-US" sz="2000" dirty="0" smtClean="0"/>
              <a:t> 20.000.000KE BANK BAHANA CABANG    BANDUNG.</a:t>
            </a:r>
            <a:endParaRPr lang="en-US" sz="2000" dirty="0"/>
          </a:p>
        </p:txBody>
      </p:sp>
      <p:sp>
        <p:nvSpPr>
          <p:cNvPr id="3" name="Content Placeholder 2"/>
          <p:cNvSpPr>
            <a:spLocks noGrp="1"/>
          </p:cNvSpPr>
          <p:nvPr>
            <p:ph idx="1"/>
          </p:nvPr>
        </p:nvSpPr>
        <p:spPr>
          <a:xfrm>
            <a:off x="0" y="1433271"/>
            <a:ext cx="9144000" cy="5424729"/>
          </a:xfrm>
        </p:spPr>
        <p:txBody>
          <a:bodyPr>
            <a:normAutofit/>
          </a:bodyPr>
          <a:lstStyle/>
          <a:p>
            <a:pPr>
              <a:buNone/>
            </a:pPr>
            <a:endParaRPr lang="en-US" sz="2000" dirty="0"/>
          </a:p>
        </p:txBody>
      </p:sp>
      <p:sp>
        <p:nvSpPr>
          <p:cNvPr id="4" name="Flowchart: Preparation 3"/>
          <p:cNvSpPr/>
          <p:nvPr/>
        </p:nvSpPr>
        <p:spPr>
          <a:xfrm>
            <a:off x="5357818" y="4880438"/>
            <a:ext cx="3000396" cy="977454"/>
          </a:xfrm>
          <a:prstGeom prst="flowChartPrepa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BANK BAHANA BANDUNG</a:t>
            </a:r>
            <a:endParaRPr lang="en-US" sz="2000" b="1" dirty="0">
              <a:solidFill>
                <a:schemeClr val="tx1"/>
              </a:solidFill>
            </a:endParaRPr>
          </a:p>
        </p:txBody>
      </p:sp>
      <p:sp>
        <p:nvSpPr>
          <p:cNvPr id="5" name="Flowchart: Preparation 4"/>
          <p:cNvSpPr/>
          <p:nvPr/>
        </p:nvSpPr>
        <p:spPr>
          <a:xfrm>
            <a:off x="571472" y="2071678"/>
            <a:ext cx="2656691" cy="1017142"/>
          </a:xfrm>
          <a:prstGeom prst="flowChartPrepa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BANK MITRA NIAGA SEMARANG</a:t>
            </a:r>
            <a:endParaRPr lang="en-US" sz="2000" b="1" dirty="0">
              <a:solidFill>
                <a:schemeClr val="tx1"/>
              </a:solidFill>
            </a:endParaRPr>
          </a:p>
        </p:txBody>
      </p:sp>
      <p:sp>
        <p:nvSpPr>
          <p:cNvPr id="6" name="Flowchart: Preparation 5"/>
          <p:cNvSpPr/>
          <p:nvPr/>
        </p:nvSpPr>
        <p:spPr>
          <a:xfrm>
            <a:off x="5445494" y="2071678"/>
            <a:ext cx="2698406" cy="942300"/>
          </a:xfrm>
          <a:prstGeom prst="flowChartPrepa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BANK MITRA NIAGA BANDUNG</a:t>
            </a:r>
            <a:endParaRPr lang="en-US" sz="2000" b="1" dirty="0">
              <a:solidFill>
                <a:schemeClr val="tx1"/>
              </a:solidFill>
            </a:endParaRPr>
          </a:p>
        </p:txBody>
      </p:sp>
      <p:sp>
        <p:nvSpPr>
          <p:cNvPr id="8" name="Rectangle 7"/>
          <p:cNvSpPr/>
          <p:nvPr/>
        </p:nvSpPr>
        <p:spPr>
          <a:xfrm>
            <a:off x="5152743" y="3643314"/>
            <a:ext cx="776579" cy="7313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BI</a:t>
            </a:r>
            <a:endParaRPr lang="en-US" sz="2800" b="1" dirty="0">
              <a:solidFill>
                <a:schemeClr val="tx1"/>
              </a:solidFill>
            </a:endParaRPr>
          </a:p>
        </p:txBody>
      </p:sp>
      <p:cxnSp>
        <p:nvCxnSpPr>
          <p:cNvPr id="12" name="Straight Arrow Connector 11"/>
          <p:cNvCxnSpPr/>
          <p:nvPr/>
        </p:nvCxnSpPr>
        <p:spPr>
          <a:xfrm>
            <a:off x="5971784" y="4000504"/>
            <a:ext cx="671918" cy="20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ight Arrow 14"/>
          <p:cNvSpPr/>
          <p:nvPr/>
        </p:nvSpPr>
        <p:spPr>
          <a:xfrm>
            <a:off x="3357554" y="2301426"/>
            <a:ext cx="2000264" cy="4846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643702" y="3071810"/>
            <a:ext cx="357190" cy="1714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tx1"/>
            </a:solidFill>
          </a:ln>
        </p:spPr>
        <p:txBody>
          <a:bodyPr/>
          <a:lstStyle/>
          <a:p>
            <a:r>
              <a:rPr lang="en-US" dirty="0" smtClean="0"/>
              <a:t>TABUNGAN (SAVING)</a:t>
            </a:r>
            <a:endParaRPr lang="en-US" dirty="0"/>
          </a:p>
        </p:txBody>
      </p:sp>
      <p:pic>
        <p:nvPicPr>
          <p:cNvPr id="4" name="Content Placeholder 3" descr="http://zevnugr.files.wordpress.com/2011/01/buku-tabungan-copy.jpg?w=497&amp;h=380"/>
          <p:cNvPicPr>
            <a:picLocks noGrp="1"/>
          </p:cNvPicPr>
          <p:nvPr>
            <p:ph idx="1"/>
          </p:nvPr>
        </p:nvPicPr>
        <p:blipFill>
          <a:blip r:embed="rId2"/>
          <a:srcRect/>
          <a:stretch>
            <a:fillRect/>
          </a:stretch>
        </p:blipFill>
        <p:spPr bwMode="auto">
          <a:xfrm>
            <a:off x="357158" y="1643050"/>
            <a:ext cx="3786214" cy="4786346"/>
          </a:xfrm>
          <a:prstGeom prst="rect">
            <a:avLst/>
          </a:prstGeom>
          <a:noFill/>
          <a:ln w="9525">
            <a:noFill/>
            <a:miter lim="800000"/>
            <a:headEnd/>
            <a:tailEnd/>
          </a:ln>
        </p:spPr>
      </p:pic>
      <p:pic>
        <p:nvPicPr>
          <p:cNvPr id="5" name="Picture 4" descr="http://manfaatasuransi.net/wp-content/uploads/2012/12/tabungan-pendidikan.jpg"/>
          <p:cNvPicPr/>
          <p:nvPr/>
        </p:nvPicPr>
        <p:blipFill>
          <a:blip r:embed="rId3"/>
          <a:srcRect/>
          <a:stretch>
            <a:fillRect/>
          </a:stretch>
        </p:blipFill>
        <p:spPr bwMode="auto">
          <a:xfrm>
            <a:off x="4429125" y="1643050"/>
            <a:ext cx="4357717" cy="4857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715436" cy="6357982"/>
          </a:xfrm>
          <a:ln w="19050">
            <a:solidFill>
              <a:schemeClr val="tx1"/>
            </a:solidFill>
          </a:ln>
        </p:spPr>
        <p:txBody>
          <a:bodyPr>
            <a:normAutofit/>
          </a:bodyPr>
          <a:lstStyle/>
          <a:p>
            <a:pPr>
              <a:buNone/>
            </a:pPr>
            <a:r>
              <a:rPr lang="en-US" sz="1600" b="1" dirty="0" smtClean="0"/>
              <a:t>3.Kebijakan </a:t>
            </a:r>
            <a:r>
              <a:rPr lang="en-US" sz="1600" b="1" dirty="0" err="1" smtClean="0"/>
              <a:t>Cadangan</a:t>
            </a:r>
            <a:r>
              <a:rPr lang="en-US" sz="1600" b="1" dirty="0" smtClean="0"/>
              <a:t> </a:t>
            </a:r>
            <a:r>
              <a:rPr lang="en-US" sz="1600" b="1" dirty="0" err="1" smtClean="0"/>
              <a:t>Kas</a:t>
            </a:r>
            <a:r>
              <a:rPr lang="en-US" sz="1600" b="1" dirty="0" smtClean="0"/>
              <a:t> (Cash Ratio), </a:t>
            </a:r>
            <a:r>
              <a:rPr lang="en-US" sz="1600" dirty="0" err="1" smtClean="0"/>
              <a:t>Kebijakan</a:t>
            </a:r>
            <a:r>
              <a:rPr lang="en-US" sz="1600" dirty="0" smtClean="0"/>
              <a:t> bank </a:t>
            </a:r>
            <a:r>
              <a:rPr lang="en-US" sz="1600" dirty="0" err="1" smtClean="0"/>
              <a:t>sentral</a:t>
            </a:r>
            <a:r>
              <a:rPr lang="en-US" sz="1600" dirty="0" smtClean="0"/>
              <a:t> </a:t>
            </a:r>
            <a:r>
              <a:rPr lang="en-US" sz="1600" dirty="0" err="1" smtClean="0"/>
              <a:t>untuk</a:t>
            </a:r>
            <a:r>
              <a:rPr lang="en-US" sz="1600" dirty="0" smtClean="0"/>
              <a:t> </a:t>
            </a:r>
            <a:r>
              <a:rPr lang="en-US" sz="1600" dirty="0" err="1" smtClean="0"/>
              <a:t>menambah</a:t>
            </a:r>
            <a:r>
              <a:rPr lang="en-US" sz="1600" dirty="0" smtClean="0"/>
              <a:t> </a:t>
            </a:r>
            <a:r>
              <a:rPr lang="en-US" sz="1600" dirty="0" err="1" smtClean="0"/>
              <a:t>atau</a:t>
            </a:r>
            <a:r>
              <a:rPr lang="en-US" sz="1600" dirty="0" smtClean="0"/>
              <a:t> </a:t>
            </a:r>
            <a:r>
              <a:rPr lang="en-US" sz="1600" dirty="0" err="1" smtClean="0"/>
              <a:t>mengurangi</a:t>
            </a:r>
            <a:r>
              <a:rPr lang="en-US" sz="1600" dirty="0" smtClean="0"/>
              <a:t> </a:t>
            </a:r>
            <a:r>
              <a:rPr lang="en-US" sz="1600" dirty="0" err="1" smtClean="0"/>
              <a:t>jumlah</a:t>
            </a:r>
            <a:r>
              <a:rPr lang="en-US" sz="1600" dirty="0" smtClean="0"/>
              <a:t> </a:t>
            </a:r>
            <a:r>
              <a:rPr lang="en-US" sz="1600" dirty="0" err="1" smtClean="0"/>
              <a:t>uang</a:t>
            </a:r>
            <a:r>
              <a:rPr lang="en-US" sz="1600" dirty="0" smtClean="0"/>
              <a:t> yang </a:t>
            </a:r>
            <a:r>
              <a:rPr lang="en-US" sz="1600" dirty="0" err="1" smtClean="0"/>
              <a:t>beredar</a:t>
            </a:r>
            <a:r>
              <a:rPr lang="en-US" sz="1600" dirty="0" smtClean="0"/>
              <a:t> </a:t>
            </a:r>
            <a:r>
              <a:rPr lang="en-US" sz="1600" dirty="0" err="1" smtClean="0"/>
              <a:t>dengan</a:t>
            </a:r>
            <a:r>
              <a:rPr lang="en-US" sz="1600" dirty="0" smtClean="0"/>
              <a:t> </a:t>
            </a:r>
            <a:r>
              <a:rPr lang="en-US" sz="1600" dirty="0" err="1" smtClean="0"/>
              <a:t>cara</a:t>
            </a:r>
            <a:r>
              <a:rPr lang="en-US" sz="1600" dirty="0" smtClean="0"/>
              <a:t> </a:t>
            </a:r>
            <a:r>
              <a:rPr lang="en-US" sz="1600" dirty="0" err="1" smtClean="0"/>
              <a:t>menaikan</a:t>
            </a:r>
            <a:r>
              <a:rPr lang="en-US" sz="1600" dirty="0" smtClean="0"/>
              <a:t> </a:t>
            </a:r>
            <a:r>
              <a:rPr lang="en-US" sz="1600" dirty="0" err="1" smtClean="0"/>
              <a:t>atau</a:t>
            </a:r>
            <a:r>
              <a:rPr lang="en-US" sz="1600" dirty="0" smtClean="0"/>
              <a:t> </a:t>
            </a:r>
            <a:r>
              <a:rPr lang="en-US" sz="1600" dirty="0" err="1" smtClean="0"/>
              <a:t>menurunkan</a:t>
            </a:r>
            <a:r>
              <a:rPr lang="en-US" sz="1600" dirty="0" smtClean="0"/>
              <a:t> </a:t>
            </a:r>
            <a:r>
              <a:rPr lang="en-US" sz="1600" dirty="0" err="1" smtClean="0"/>
              <a:t>cadangan</a:t>
            </a:r>
            <a:r>
              <a:rPr lang="en-US" sz="1600" dirty="0" smtClean="0"/>
              <a:t> minimum yang </a:t>
            </a:r>
            <a:r>
              <a:rPr lang="en-US" sz="1600" dirty="0" err="1" smtClean="0"/>
              <a:t>harus</a:t>
            </a:r>
            <a:r>
              <a:rPr lang="en-US" sz="1600" dirty="0" smtClean="0"/>
              <a:t> </a:t>
            </a:r>
            <a:r>
              <a:rPr lang="en-US" sz="1600" dirty="0" err="1" smtClean="0"/>
              <a:t>dipenuhi</a:t>
            </a:r>
            <a:r>
              <a:rPr lang="en-US" sz="1600" dirty="0" smtClean="0"/>
              <a:t> </a:t>
            </a:r>
            <a:r>
              <a:rPr lang="en-US" sz="1600" dirty="0" err="1" smtClean="0"/>
              <a:t>oleh</a:t>
            </a:r>
            <a:r>
              <a:rPr lang="en-US" sz="1600" dirty="0" smtClean="0"/>
              <a:t> bank </a:t>
            </a:r>
            <a:r>
              <a:rPr lang="en-US" sz="1600" dirty="0" err="1" smtClean="0"/>
              <a:t>umum</a:t>
            </a:r>
            <a:r>
              <a:rPr lang="en-US" sz="1600" dirty="0" smtClean="0"/>
              <a:t>, </a:t>
            </a:r>
            <a:r>
              <a:rPr lang="en-US" sz="1600" dirty="0" err="1" smtClean="0"/>
              <a:t>dalam</a:t>
            </a:r>
            <a:r>
              <a:rPr lang="en-US" sz="1600" dirty="0" smtClean="0"/>
              <a:t> </a:t>
            </a:r>
            <a:r>
              <a:rPr lang="en-US" sz="1600" dirty="0" err="1" smtClean="0"/>
              <a:t>mengedarkan</a:t>
            </a:r>
            <a:r>
              <a:rPr lang="en-US" sz="1600" dirty="0" smtClean="0"/>
              <a:t> </a:t>
            </a:r>
            <a:r>
              <a:rPr lang="en-US" sz="1600" dirty="0" err="1" smtClean="0"/>
              <a:t>atau</a:t>
            </a:r>
            <a:r>
              <a:rPr lang="en-US" sz="1600" dirty="0" smtClean="0"/>
              <a:t> </a:t>
            </a:r>
            <a:r>
              <a:rPr lang="en-US" sz="1600" dirty="0" err="1" smtClean="0"/>
              <a:t>memberikan</a:t>
            </a:r>
            <a:r>
              <a:rPr lang="en-US" sz="1600" dirty="0" smtClean="0"/>
              <a:t>  </a:t>
            </a:r>
            <a:r>
              <a:rPr lang="en-US" sz="1600" dirty="0" err="1" smtClean="0"/>
              <a:t>kredit</a:t>
            </a:r>
            <a:r>
              <a:rPr lang="en-US" sz="1600" dirty="0" smtClean="0"/>
              <a:t> </a:t>
            </a:r>
            <a:r>
              <a:rPr lang="en-US" sz="1600" dirty="0" err="1" smtClean="0"/>
              <a:t>kepada</a:t>
            </a:r>
            <a:r>
              <a:rPr lang="en-US" sz="1600" dirty="0" smtClean="0"/>
              <a:t> </a:t>
            </a:r>
            <a:r>
              <a:rPr lang="en-US" sz="1600" dirty="0" err="1" smtClean="0"/>
              <a:t>masyarakat</a:t>
            </a:r>
            <a:r>
              <a:rPr lang="en-US" sz="1600" dirty="0" smtClean="0"/>
              <a:t>.</a:t>
            </a:r>
          </a:p>
          <a:p>
            <a:r>
              <a:rPr lang="en-US" sz="1600" dirty="0" err="1" smtClean="0"/>
              <a:t>Jika</a:t>
            </a:r>
            <a:r>
              <a:rPr lang="en-US" sz="1600" dirty="0" smtClean="0"/>
              <a:t> bank </a:t>
            </a:r>
            <a:r>
              <a:rPr lang="en-US" sz="1600" dirty="0" err="1" smtClean="0"/>
              <a:t>sentral</a:t>
            </a:r>
            <a:r>
              <a:rPr lang="en-US" sz="1600" dirty="0" smtClean="0"/>
              <a:t> </a:t>
            </a:r>
            <a:r>
              <a:rPr lang="en-US" sz="1600" dirty="0" err="1" smtClean="0"/>
              <a:t>menaikkan</a:t>
            </a:r>
            <a:r>
              <a:rPr lang="en-US" sz="1600" dirty="0" smtClean="0"/>
              <a:t> </a:t>
            </a:r>
            <a:r>
              <a:rPr lang="en-US" sz="1600" dirty="0" err="1" smtClean="0"/>
              <a:t>cadangan</a:t>
            </a:r>
            <a:r>
              <a:rPr lang="en-US" sz="1600" dirty="0" smtClean="0"/>
              <a:t> </a:t>
            </a:r>
            <a:r>
              <a:rPr lang="en-US" sz="1600" dirty="0" err="1" smtClean="0"/>
              <a:t>kas</a:t>
            </a:r>
            <a:r>
              <a:rPr lang="en-US" sz="1600" dirty="0" smtClean="0"/>
              <a:t> </a:t>
            </a:r>
            <a:r>
              <a:rPr lang="en-US" sz="1600" dirty="0" err="1" smtClean="0"/>
              <a:t>berarti</a:t>
            </a:r>
            <a:r>
              <a:rPr lang="en-US" sz="1600" dirty="0" smtClean="0"/>
              <a:t> bank </a:t>
            </a:r>
            <a:r>
              <a:rPr lang="en-US" sz="1600" dirty="0" err="1" smtClean="0"/>
              <a:t>sentral</a:t>
            </a:r>
            <a:r>
              <a:rPr lang="en-US" sz="1600" dirty="0" smtClean="0"/>
              <a:t> </a:t>
            </a:r>
            <a:r>
              <a:rPr lang="en-US" sz="1600" dirty="0" err="1" smtClean="0"/>
              <a:t>ingin</a:t>
            </a:r>
            <a:r>
              <a:rPr lang="en-US" sz="1600" dirty="0" smtClean="0"/>
              <a:t> </a:t>
            </a:r>
            <a:r>
              <a:rPr lang="en-US" sz="1600" dirty="0" err="1" smtClean="0"/>
              <a:t>mengurangi</a:t>
            </a:r>
            <a:r>
              <a:rPr lang="en-US" sz="1600" dirty="0" smtClean="0"/>
              <a:t> </a:t>
            </a:r>
            <a:r>
              <a:rPr lang="en-US" sz="1600" dirty="0" err="1" smtClean="0"/>
              <a:t>jumlah</a:t>
            </a:r>
            <a:r>
              <a:rPr lang="en-US" sz="1600" dirty="0" smtClean="0"/>
              <a:t> </a:t>
            </a:r>
            <a:r>
              <a:rPr lang="en-US" sz="1600" dirty="0" err="1" smtClean="0"/>
              <a:t>uang</a:t>
            </a:r>
            <a:r>
              <a:rPr lang="en-US" sz="1600" dirty="0" smtClean="0"/>
              <a:t> </a:t>
            </a:r>
            <a:r>
              <a:rPr lang="en-US" sz="1600" dirty="0" err="1" smtClean="0"/>
              <a:t>beredar</a:t>
            </a:r>
            <a:r>
              <a:rPr lang="en-US" sz="1600" dirty="0" smtClean="0"/>
              <a:t>. Hal </a:t>
            </a:r>
            <a:r>
              <a:rPr lang="en-US" sz="1600" dirty="0" err="1" smtClean="0"/>
              <a:t>ini</a:t>
            </a:r>
            <a:r>
              <a:rPr lang="en-US" sz="1600" dirty="0" smtClean="0"/>
              <a:t> </a:t>
            </a:r>
            <a:r>
              <a:rPr lang="en-US" sz="1600" dirty="0" err="1" smtClean="0"/>
              <a:t>terjadi</a:t>
            </a:r>
            <a:r>
              <a:rPr lang="en-US" sz="1600" dirty="0" smtClean="0"/>
              <a:t> </a:t>
            </a:r>
            <a:r>
              <a:rPr lang="en-US" sz="1600" dirty="0" err="1" smtClean="0"/>
              <a:t>karena</a:t>
            </a:r>
            <a:r>
              <a:rPr lang="en-US" sz="1600" dirty="0" smtClean="0"/>
              <a:t> </a:t>
            </a:r>
            <a:r>
              <a:rPr lang="en-US" sz="1600" dirty="0" err="1" smtClean="0"/>
              <a:t>dengan</a:t>
            </a:r>
            <a:r>
              <a:rPr lang="en-US" sz="1600" dirty="0" smtClean="0"/>
              <a:t> </a:t>
            </a:r>
            <a:r>
              <a:rPr lang="en-US" sz="1600" dirty="0" err="1" smtClean="0"/>
              <a:t>naiknya</a:t>
            </a:r>
            <a:r>
              <a:rPr lang="en-US" sz="1600" dirty="0" smtClean="0"/>
              <a:t> </a:t>
            </a:r>
            <a:r>
              <a:rPr lang="en-US" sz="1600" dirty="0" err="1" smtClean="0"/>
              <a:t>cadangan</a:t>
            </a:r>
            <a:r>
              <a:rPr lang="en-US" sz="1600" dirty="0" smtClean="0"/>
              <a:t> </a:t>
            </a:r>
            <a:r>
              <a:rPr lang="en-US" sz="1600" dirty="0" err="1" smtClean="0"/>
              <a:t>kas</a:t>
            </a:r>
            <a:r>
              <a:rPr lang="en-US" sz="1600" dirty="0" smtClean="0"/>
              <a:t> </a:t>
            </a:r>
            <a:r>
              <a:rPr lang="en-US" sz="1600" dirty="0" err="1" smtClean="0"/>
              <a:t>berarti</a:t>
            </a:r>
            <a:r>
              <a:rPr lang="en-US" sz="1600" dirty="0" smtClean="0"/>
              <a:t> bank </a:t>
            </a:r>
            <a:r>
              <a:rPr lang="en-US" sz="1600" dirty="0" err="1" smtClean="0"/>
              <a:t>umum</a:t>
            </a:r>
            <a:r>
              <a:rPr lang="en-US" sz="1600" dirty="0" smtClean="0"/>
              <a:t> </a:t>
            </a:r>
            <a:r>
              <a:rPr lang="en-US" sz="1600" dirty="0" err="1" smtClean="0"/>
              <a:t>harus</a:t>
            </a:r>
            <a:r>
              <a:rPr lang="en-US" sz="1600" dirty="0" smtClean="0"/>
              <a:t> </a:t>
            </a:r>
            <a:r>
              <a:rPr lang="en-US" sz="1600" dirty="0" err="1" smtClean="0"/>
              <a:t>lebih</a:t>
            </a:r>
            <a:r>
              <a:rPr lang="en-US" sz="1600" dirty="0" smtClean="0"/>
              <a:t> </a:t>
            </a:r>
            <a:r>
              <a:rPr lang="en-US" sz="1600" dirty="0" err="1" smtClean="0"/>
              <a:t>banyak</a:t>
            </a:r>
            <a:r>
              <a:rPr lang="en-US" sz="1600" dirty="0" smtClean="0"/>
              <a:t> </a:t>
            </a:r>
            <a:r>
              <a:rPr lang="en-US" sz="1600" dirty="0" err="1" smtClean="0"/>
              <a:t>menahan</a:t>
            </a:r>
            <a:r>
              <a:rPr lang="en-US" sz="1600" dirty="0" smtClean="0"/>
              <a:t> </a:t>
            </a:r>
            <a:r>
              <a:rPr lang="en-US" sz="1600" dirty="0" err="1" smtClean="0"/>
              <a:t>uang</a:t>
            </a:r>
            <a:r>
              <a:rPr lang="en-US" sz="1600" dirty="0" smtClean="0"/>
              <a:t> </a:t>
            </a:r>
            <a:r>
              <a:rPr lang="en-US" sz="1600" dirty="0" err="1" smtClean="0"/>
              <a:t>tunai</a:t>
            </a:r>
            <a:r>
              <a:rPr lang="en-US" sz="1600" dirty="0" smtClean="0"/>
              <a:t> </a:t>
            </a:r>
            <a:r>
              <a:rPr lang="en-US" sz="1600" dirty="0" err="1" smtClean="0"/>
              <a:t>untuk</a:t>
            </a:r>
            <a:r>
              <a:rPr lang="en-US" sz="1600" dirty="0" smtClean="0"/>
              <a:t> </a:t>
            </a:r>
            <a:r>
              <a:rPr lang="en-US" sz="1600" dirty="0" err="1" smtClean="0"/>
              <a:t>tidak</a:t>
            </a:r>
            <a:r>
              <a:rPr lang="en-US" sz="1600" dirty="0" smtClean="0"/>
              <a:t> </a:t>
            </a:r>
            <a:r>
              <a:rPr lang="en-US" sz="1600" dirty="0" err="1" smtClean="0"/>
              <a:t>diedarkan</a:t>
            </a:r>
            <a:r>
              <a:rPr lang="en-US" sz="1600" dirty="0" smtClean="0"/>
              <a:t>.  </a:t>
            </a:r>
            <a:r>
              <a:rPr lang="en-US" sz="1600" dirty="0" err="1" smtClean="0"/>
              <a:t>Jika</a:t>
            </a:r>
            <a:r>
              <a:rPr lang="en-US" sz="1600" dirty="0" smtClean="0"/>
              <a:t> bank </a:t>
            </a:r>
            <a:r>
              <a:rPr lang="en-US" sz="1600" dirty="0" err="1" smtClean="0"/>
              <a:t>sentral</a:t>
            </a:r>
            <a:r>
              <a:rPr lang="en-US" sz="1600" dirty="0" smtClean="0"/>
              <a:t> </a:t>
            </a:r>
            <a:r>
              <a:rPr lang="en-US" sz="1600" dirty="0" err="1" smtClean="0"/>
              <a:t>menurunkan</a:t>
            </a:r>
            <a:r>
              <a:rPr lang="en-US" sz="1600" dirty="0" smtClean="0"/>
              <a:t> </a:t>
            </a:r>
            <a:r>
              <a:rPr lang="en-US" sz="1600" dirty="0" err="1" smtClean="0"/>
              <a:t>cadangan</a:t>
            </a:r>
            <a:r>
              <a:rPr lang="en-US" sz="1600" dirty="0" smtClean="0"/>
              <a:t> </a:t>
            </a:r>
            <a:r>
              <a:rPr lang="en-US" sz="1600" dirty="0" err="1" smtClean="0"/>
              <a:t>kas</a:t>
            </a:r>
            <a:r>
              <a:rPr lang="en-US" sz="1600" dirty="0" smtClean="0"/>
              <a:t>, </a:t>
            </a:r>
            <a:r>
              <a:rPr lang="en-US" sz="1600" dirty="0" err="1" smtClean="0"/>
              <a:t>berarti</a:t>
            </a:r>
            <a:r>
              <a:rPr lang="en-US" sz="1600" dirty="0" smtClean="0"/>
              <a:t> bank </a:t>
            </a:r>
            <a:r>
              <a:rPr lang="en-US" sz="1600" dirty="0" err="1" smtClean="0"/>
              <a:t>sentral</a:t>
            </a:r>
            <a:r>
              <a:rPr lang="en-US" sz="1600" dirty="0" smtClean="0"/>
              <a:t> </a:t>
            </a:r>
            <a:r>
              <a:rPr lang="en-US" sz="1600" dirty="0" err="1" smtClean="0"/>
              <a:t>ingin</a:t>
            </a:r>
            <a:r>
              <a:rPr lang="en-US" sz="1600" dirty="0" smtClean="0"/>
              <a:t> </a:t>
            </a:r>
            <a:r>
              <a:rPr lang="en-US" sz="1600" dirty="0" err="1" smtClean="0"/>
              <a:t>menambah</a:t>
            </a:r>
            <a:r>
              <a:rPr lang="en-US" sz="1600" dirty="0" smtClean="0"/>
              <a:t> </a:t>
            </a:r>
            <a:r>
              <a:rPr lang="en-US" sz="1600" dirty="0" err="1" smtClean="0"/>
              <a:t>jumlah</a:t>
            </a:r>
            <a:r>
              <a:rPr lang="en-US" sz="1600" dirty="0" smtClean="0"/>
              <a:t> </a:t>
            </a:r>
            <a:r>
              <a:rPr lang="en-US" sz="1600" dirty="0" err="1" smtClean="0"/>
              <a:t>uang</a:t>
            </a:r>
            <a:r>
              <a:rPr lang="en-US" sz="1600" dirty="0" smtClean="0"/>
              <a:t> yang </a:t>
            </a:r>
            <a:r>
              <a:rPr lang="en-US" sz="1600" dirty="0" err="1" smtClean="0"/>
              <a:t>beredar</a:t>
            </a:r>
            <a:r>
              <a:rPr lang="en-US" sz="1600" dirty="0" smtClean="0"/>
              <a:t>. </a:t>
            </a:r>
            <a:r>
              <a:rPr lang="en-US" sz="1600" dirty="0" err="1" smtClean="0"/>
              <a:t>Dalam</a:t>
            </a:r>
            <a:r>
              <a:rPr lang="en-US" sz="1600" dirty="0" smtClean="0"/>
              <a:t> </a:t>
            </a:r>
            <a:r>
              <a:rPr lang="en-US" sz="1600" dirty="0" err="1" smtClean="0"/>
              <a:t>hal</a:t>
            </a:r>
            <a:r>
              <a:rPr lang="en-US" sz="1600" dirty="0" smtClean="0"/>
              <a:t> </a:t>
            </a:r>
            <a:r>
              <a:rPr lang="en-US" sz="1600" dirty="0" err="1" smtClean="0"/>
              <a:t>ini</a:t>
            </a:r>
            <a:r>
              <a:rPr lang="en-US" sz="1600" dirty="0" smtClean="0"/>
              <a:t> bank-bank </a:t>
            </a:r>
            <a:r>
              <a:rPr lang="en-US" sz="1600" dirty="0" err="1" smtClean="0"/>
              <a:t>umum</a:t>
            </a:r>
            <a:r>
              <a:rPr lang="en-US" sz="1600" dirty="0" smtClean="0"/>
              <a:t> </a:t>
            </a:r>
            <a:r>
              <a:rPr lang="en-US" sz="1600" dirty="0" err="1" smtClean="0"/>
              <a:t>diberi</a:t>
            </a:r>
            <a:r>
              <a:rPr lang="en-US" sz="1600" dirty="0" smtClean="0"/>
              <a:t> </a:t>
            </a:r>
            <a:r>
              <a:rPr lang="en-US" sz="1600" dirty="0" err="1" smtClean="0"/>
              <a:t>kesempatan</a:t>
            </a:r>
            <a:r>
              <a:rPr lang="en-US" sz="1600" dirty="0" smtClean="0"/>
              <a:t> </a:t>
            </a:r>
            <a:r>
              <a:rPr lang="en-US" sz="1600" dirty="0" err="1" smtClean="0"/>
              <a:t>untuk</a:t>
            </a:r>
            <a:r>
              <a:rPr lang="en-US" sz="1600" dirty="0" smtClean="0"/>
              <a:t> </a:t>
            </a:r>
            <a:r>
              <a:rPr lang="en-US" sz="1600" dirty="0" err="1" smtClean="0"/>
              <a:t>dapat</a:t>
            </a:r>
            <a:r>
              <a:rPr lang="en-US" sz="1600" dirty="0" smtClean="0"/>
              <a:t> </a:t>
            </a:r>
            <a:r>
              <a:rPr lang="en-US" sz="1600" dirty="0" err="1" smtClean="0"/>
              <a:t>mengedarkan</a:t>
            </a:r>
            <a:r>
              <a:rPr lang="en-US" sz="1600" dirty="0" smtClean="0"/>
              <a:t> </a:t>
            </a:r>
            <a:r>
              <a:rPr lang="en-US" sz="1600" dirty="0" err="1" smtClean="0"/>
              <a:t>uang</a:t>
            </a:r>
            <a:r>
              <a:rPr lang="en-US" sz="1600" dirty="0" smtClean="0"/>
              <a:t> </a:t>
            </a:r>
            <a:r>
              <a:rPr lang="en-US" sz="1600" dirty="0" err="1" smtClean="0"/>
              <a:t>lebih</a:t>
            </a:r>
            <a:r>
              <a:rPr lang="en-US" sz="1600" dirty="0" smtClean="0"/>
              <a:t> </a:t>
            </a:r>
            <a:r>
              <a:rPr lang="en-US" sz="1600" dirty="0" err="1" smtClean="0"/>
              <a:t>banyak</a:t>
            </a:r>
            <a:r>
              <a:rPr lang="en-US" sz="1600" dirty="0" smtClean="0"/>
              <a:t>.</a:t>
            </a:r>
          </a:p>
          <a:p>
            <a:pPr>
              <a:buNone/>
            </a:pPr>
            <a:r>
              <a:rPr lang="en-US" sz="1600" b="1" dirty="0" smtClean="0"/>
              <a:t>4. </a:t>
            </a:r>
            <a:r>
              <a:rPr lang="en-US" sz="1600" b="1" dirty="0" err="1" smtClean="0"/>
              <a:t>Kebijakan</a:t>
            </a:r>
            <a:r>
              <a:rPr lang="en-US" sz="1600" b="1" dirty="0" smtClean="0"/>
              <a:t> </a:t>
            </a:r>
            <a:r>
              <a:rPr lang="en-US" sz="1600" b="1" dirty="0" err="1" smtClean="0"/>
              <a:t>Kredit</a:t>
            </a:r>
            <a:r>
              <a:rPr lang="en-US" sz="1600" b="1" dirty="0" smtClean="0"/>
              <a:t> </a:t>
            </a:r>
            <a:r>
              <a:rPr lang="en-US" sz="1600" b="1" dirty="0" err="1" smtClean="0"/>
              <a:t>Selektif</a:t>
            </a:r>
            <a:endParaRPr lang="en-US" sz="1600" b="1" dirty="0" smtClean="0"/>
          </a:p>
          <a:p>
            <a:r>
              <a:rPr lang="en-US" sz="1600" dirty="0" err="1" smtClean="0"/>
              <a:t>Kebijakan</a:t>
            </a:r>
            <a:r>
              <a:rPr lang="en-US" sz="1600" dirty="0" smtClean="0"/>
              <a:t> </a:t>
            </a:r>
            <a:r>
              <a:rPr lang="en-US" sz="1600" dirty="0" err="1" smtClean="0"/>
              <a:t>kredit</a:t>
            </a:r>
            <a:r>
              <a:rPr lang="en-US" sz="1600" dirty="0" smtClean="0"/>
              <a:t> </a:t>
            </a:r>
            <a:r>
              <a:rPr lang="en-US" sz="1600" dirty="0" err="1" smtClean="0"/>
              <a:t>selektif</a:t>
            </a:r>
            <a:r>
              <a:rPr lang="en-US" sz="1600" dirty="0" smtClean="0"/>
              <a:t> </a:t>
            </a:r>
            <a:r>
              <a:rPr lang="en-US" sz="1600" dirty="0" err="1" smtClean="0"/>
              <a:t>adalah</a:t>
            </a:r>
            <a:r>
              <a:rPr lang="en-US" sz="1600" dirty="0" smtClean="0"/>
              <a:t> </a:t>
            </a:r>
            <a:r>
              <a:rPr lang="en-US" sz="1600" dirty="0" err="1" smtClean="0"/>
              <a:t>kebijakan</a:t>
            </a:r>
            <a:r>
              <a:rPr lang="en-US" sz="1600" dirty="0" smtClean="0"/>
              <a:t> </a:t>
            </a:r>
            <a:r>
              <a:rPr lang="en-US" sz="1600" dirty="0" err="1" smtClean="0"/>
              <a:t>pengetahuan</a:t>
            </a:r>
            <a:r>
              <a:rPr lang="en-US" sz="1600" dirty="0" smtClean="0"/>
              <a:t> </a:t>
            </a:r>
            <a:r>
              <a:rPr lang="en-US" sz="1600" dirty="0" err="1" smtClean="0"/>
              <a:t>jumlah</a:t>
            </a:r>
            <a:r>
              <a:rPr lang="en-US" sz="1600" dirty="0" smtClean="0"/>
              <a:t> </a:t>
            </a:r>
            <a:r>
              <a:rPr lang="en-US" sz="1600" dirty="0" err="1" smtClean="0"/>
              <a:t>uang</a:t>
            </a:r>
            <a:r>
              <a:rPr lang="en-US" sz="1600" dirty="0" smtClean="0"/>
              <a:t> yang </a:t>
            </a:r>
            <a:r>
              <a:rPr lang="en-US" sz="1600" dirty="0" err="1" smtClean="0"/>
              <a:t>beredar</a:t>
            </a:r>
            <a:r>
              <a:rPr lang="en-US" sz="1600" dirty="0" smtClean="0"/>
              <a:t>. </a:t>
            </a:r>
            <a:r>
              <a:rPr lang="en-US" sz="1600" dirty="0" err="1" smtClean="0"/>
              <a:t>Kredit</a:t>
            </a:r>
            <a:r>
              <a:rPr lang="en-US" sz="1600" dirty="0" smtClean="0"/>
              <a:t> </a:t>
            </a:r>
            <a:r>
              <a:rPr lang="en-US" sz="1600" dirty="0" err="1" smtClean="0"/>
              <a:t>selektif</a:t>
            </a:r>
            <a:r>
              <a:rPr lang="en-US" sz="1600" dirty="0" smtClean="0"/>
              <a:t> </a:t>
            </a:r>
            <a:r>
              <a:rPr lang="en-US" sz="1600" dirty="0" err="1" smtClean="0"/>
              <a:t>ini</a:t>
            </a:r>
            <a:r>
              <a:rPr lang="en-US" sz="1600" dirty="0" smtClean="0"/>
              <a:t> </a:t>
            </a:r>
            <a:r>
              <a:rPr lang="en-US" sz="1600" dirty="0" err="1" smtClean="0"/>
              <a:t>dilakukan</a:t>
            </a:r>
            <a:r>
              <a:rPr lang="en-US" sz="1600" dirty="0" smtClean="0"/>
              <a:t> </a:t>
            </a:r>
            <a:r>
              <a:rPr lang="en-US" sz="1600" dirty="0" err="1" smtClean="0"/>
              <a:t>dengan</a:t>
            </a:r>
            <a:r>
              <a:rPr lang="en-US" sz="1600" dirty="0" smtClean="0"/>
              <a:t> </a:t>
            </a:r>
            <a:r>
              <a:rPr lang="en-US" sz="1600" dirty="0" err="1" smtClean="0"/>
              <a:t>cara</a:t>
            </a:r>
            <a:r>
              <a:rPr lang="en-US" sz="1600" dirty="0" smtClean="0"/>
              <a:t> </a:t>
            </a:r>
            <a:r>
              <a:rPr lang="en-US" sz="1600" dirty="0" err="1" smtClean="0"/>
              <a:t>menentukan</a:t>
            </a:r>
            <a:r>
              <a:rPr lang="en-US" sz="1600" dirty="0" smtClean="0"/>
              <a:t> </a:t>
            </a:r>
            <a:r>
              <a:rPr lang="en-US" sz="1600" dirty="0" err="1" smtClean="0"/>
              <a:t>syarat-syarat</a:t>
            </a:r>
            <a:r>
              <a:rPr lang="en-US" sz="1600" dirty="0" smtClean="0"/>
              <a:t> </a:t>
            </a:r>
            <a:r>
              <a:rPr lang="en-US" sz="1600" dirty="0" err="1" smtClean="0"/>
              <a:t>kredit</a:t>
            </a:r>
            <a:r>
              <a:rPr lang="en-US" sz="1600" dirty="0" smtClean="0"/>
              <a:t> yang </a:t>
            </a:r>
            <a:r>
              <a:rPr lang="en-US" sz="1600" dirty="0" err="1" smtClean="0"/>
              <a:t>dikenal</a:t>
            </a:r>
            <a:r>
              <a:rPr lang="en-US" sz="1600" dirty="0" smtClean="0"/>
              <a:t> </a:t>
            </a:r>
            <a:r>
              <a:rPr lang="en-US" sz="1600" dirty="0" err="1" smtClean="0"/>
              <a:t>dengan</a:t>
            </a:r>
            <a:r>
              <a:rPr lang="en-US" sz="1600" dirty="0" smtClean="0"/>
              <a:t> 5C. </a:t>
            </a:r>
          </a:p>
          <a:p>
            <a:pPr>
              <a:buNone/>
            </a:pPr>
            <a:endParaRPr lang="en-US" sz="1600" dirty="0" smtClean="0"/>
          </a:p>
          <a:p>
            <a:pPr>
              <a:buNone/>
            </a:pPr>
            <a:r>
              <a:rPr lang="en-US" sz="1600" dirty="0" err="1" smtClean="0"/>
              <a:t>Selain</a:t>
            </a:r>
            <a:r>
              <a:rPr lang="en-US" sz="1600" dirty="0" smtClean="0"/>
              <a:t> </a:t>
            </a:r>
            <a:r>
              <a:rPr lang="en-US" sz="1600" dirty="0" err="1" smtClean="0"/>
              <a:t>kebijakan</a:t>
            </a:r>
            <a:r>
              <a:rPr lang="en-US" sz="1600" dirty="0" smtClean="0"/>
              <a:t> </a:t>
            </a:r>
            <a:r>
              <a:rPr lang="en-US" sz="1600" dirty="0" err="1" smtClean="0"/>
              <a:t>di</a:t>
            </a:r>
            <a:r>
              <a:rPr lang="en-US" sz="1600" dirty="0" smtClean="0"/>
              <a:t> </a:t>
            </a:r>
            <a:r>
              <a:rPr lang="en-US" sz="1600" dirty="0" err="1" smtClean="0"/>
              <a:t>atas</a:t>
            </a:r>
            <a:r>
              <a:rPr lang="en-US" sz="1600" dirty="0" smtClean="0"/>
              <a:t> </a:t>
            </a:r>
            <a:r>
              <a:rPr lang="en-US" sz="1600" dirty="0" err="1" smtClean="0"/>
              <a:t>ada</a:t>
            </a:r>
            <a:r>
              <a:rPr lang="en-US" sz="1600" dirty="0" smtClean="0"/>
              <a:t> </a:t>
            </a:r>
            <a:r>
              <a:rPr lang="en-US" sz="1600" dirty="0" err="1" smtClean="0"/>
              <a:t>beberapa</a:t>
            </a:r>
            <a:r>
              <a:rPr lang="en-US" sz="1600" dirty="0" smtClean="0"/>
              <a:t> </a:t>
            </a:r>
            <a:r>
              <a:rPr lang="en-US" sz="1600" dirty="0" err="1" smtClean="0"/>
              <a:t>kebijakan</a:t>
            </a:r>
            <a:r>
              <a:rPr lang="en-US" sz="1600" dirty="0" smtClean="0"/>
              <a:t> </a:t>
            </a:r>
            <a:r>
              <a:rPr lang="en-US" sz="1600" dirty="0" err="1" smtClean="0"/>
              <a:t>moneter</a:t>
            </a:r>
            <a:r>
              <a:rPr lang="en-US" sz="1600" dirty="0" smtClean="0"/>
              <a:t> yang </a:t>
            </a:r>
            <a:r>
              <a:rPr lang="en-US" sz="1600" dirty="0" err="1" smtClean="0"/>
              <a:t>dapat</a:t>
            </a:r>
            <a:r>
              <a:rPr lang="en-US" sz="1600" dirty="0" smtClean="0"/>
              <a:t> </a:t>
            </a:r>
            <a:r>
              <a:rPr lang="en-US" sz="1600" dirty="0" err="1" smtClean="0"/>
              <a:t>dilakukan</a:t>
            </a:r>
            <a:r>
              <a:rPr lang="en-US" sz="1600" dirty="0" smtClean="0"/>
              <a:t> </a:t>
            </a:r>
            <a:r>
              <a:rPr lang="en-US" sz="1600" dirty="0" err="1" smtClean="0"/>
              <a:t>pemerintah</a:t>
            </a:r>
            <a:r>
              <a:rPr lang="en-US" sz="1600" dirty="0" smtClean="0"/>
              <a:t> </a:t>
            </a:r>
            <a:r>
              <a:rPr lang="en-US" sz="1600" dirty="0" err="1" smtClean="0"/>
              <a:t>seperti</a:t>
            </a:r>
            <a:r>
              <a:rPr lang="en-US" sz="1600" dirty="0" smtClean="0"/>
              <a:t>: </a:t>
            </a:r>
          </a:p>
          <a:p>
            <a:pPr>
              <a:buNone/>
            </a:pPr>
            <a:r>
              <a:rPr lang="en-US" sz="1600" dirty="0" smtClean="0"/>
              <a:t>a. </a:t>
            </a:r>
            <a:r>
              <a:rPr lang="en-US" sz="1600" dirty="0" err="1" smtClean="0"/>
              <a:t>Devaluasi</a:t>
            </a:r>
            <a:r>
              <a:rPr lang="en-US" sz="1600" dirty="0" smtClean="0"/>
              <a:t> </a:t>
            </a:r>
            <a:r>
              <a:rPr lang="en-US" sz="1600" dirty="0" err="1" smtClean="0"/>
              <a:t>adalah</a:t>
            </a:r>
            <a:r>
              <a:rPr lang="en-US" sz="1600" dirty="0" smtClean="0"/>
              <a:t> </a:t>
            </a:r>
            <a:r>
              <a:rPr lang="en-US" sz="1600" dirty="0" err="1" smtClean="0"/>
              <a:t>kebijakan</a:t>
            </a:r>
            <a:r>
              <a:rPr lang="en-US" sz="1600" dirty="0" smtClean="0"/>
              <a:t> bank </a:t>
            </a:r>
            <a:r>
              <a:rPr lang="en-US" sz="1600" dirty="0" err="1" smtClean="0"/>
              <a:t>sentral</a:t>
            </a:r>
            <a:r>
              <a:rPr lang="en-US" sz="1600" dirty="0" smtClean="0"/>
              <a:t> </a:t>
            </a:r>
            <a:r>
              <a:rPr lang="en-US" sz="1600" dirty="0" err="1" smtClean="0"/>
              <a:t>untuk</a:t>
            </a:r>
            <a:r>
              <a:rPr lang="en-US" sz="1600" dirty="0" smtClean="0"/>
              <a:t> </a:t>
            </a:r>
            <a:r>
              <a:rPr lang="en-US" sz="1600" dirty="0" err="1" smtClean="0"/>
              <a:t>menurunkan</a:t>
            </a:r>
            <a:r>
              <a:rPr lang="en-US" sz="1600" dirty="0" smtClean="0"/>
              <a:t> </a:t>
            </a:r>
            <a:r>
              <a:rPr lang="en-US" sz="1600" dirty="0" err="1" smtClean="0"/>
              <a:t>nilai</a:t>
            </a:r>
            <a:r>
              <a:rPr lang="en-US" sz="1600" dirty="0" smtClean="0"/>
              <a:t> rupiah </a:t>
            </a:r>
            <a:r>
              <a:rPr lang="en-US" sz="1600" dirty="0" err="1" smtClean="0"/>
              <a:t>terhadap</a:t>
            </a:r>
            <a:r>
              <a:rPr lang="en-US" sz="1600" dirty="0" smtClean="0"/>
              <a:t> </a:t>
            </a:r>
            <a:r>
              <a:rPr lang="en-US" sz="1600" dirty="0" err="1" smtClean="0"/>
              <a:t>mata</a:t>
            </a:r>
            <a:r>
              <a:rPr lang="en-US" sz="1600" dirty="0" smtClean="0"/>
              <a:t> </a:t>
            </a:r>
            <a:r>
              <a:rPr lang="en-US" sz="1600" dirty="0" err="1" smtClean="0"/>
              <a:t>uang</a:t>
            </a:r>
            <a:r>
              <a:rPr lang="en-US" sz="1600" dirty="0" smtClean="0"/>
              <a:t> </a:t>
            </a:r>
            <a:r>
              <a:rPr lang="en-US" sz="1600" dirty="0" err="1" smtClean="0"/>
              <a:t>asing</a:t>
            </a:r>
            <a:r>
              <a:rPr lang="en-US" sz="1600" dirty="0" smtClean="0"/>
              <a:t>.</a:t>
            </a:r>
          </a:p>
          <a:p>
            <a:pPr>
              <a:buNone/>
            </a:pPr>
            <a:r>
              <a:rPr lang="en-US" sz="1600" dirty="0" err="1" smtClean="0"/>
              <a:t>b.Revaluasi</a:t>
            </a:r>
            <a:r>
              <a:rPr lang="en-US" sz="1600" dirty="0" smtClean="0"/>
              <a:t> </a:t>
            </a:r>
            <a:r>
              <a:rPr lang="en-US" sz="1600" dirty="0" err="1" smtClean="0"/>
              <a:t>adalah</a:t>
            </a:r>
            <a:r>
              <a:rPr lang="en-US" sz="1600" dirty="0" smtClean="0"/>
              <a:t> </a:t>
            </a:r>
            <a:r>
              <a:rPr lang="en-US" sz="1600" dirty="0" err="1" smtClean="0"/>
              <a:t>kebijakan</a:t>
            </a:r>
            <a:r>
              <a:rPr lang="en-US" sz="1600" dirty="0" smtClean="0"/>
              <a:t> bank </a:t>
            </a:r>
            <a:r>
              <a:rPr lang="en-US" sz="1600" dirty="0" err="1" smtClean="0"/>
              <a:t>sentral</a:t>
            </a:r>
            <a:r>
              <a:rPr lang="en-US" sz="1600" dirty="0" smtClean="0"/>
              <a:t> </a:t>
            </a:r>
            <a:r>
              <a:rPr lang="en-US" sz="1600" dirty="0" err="1" smtClean="0"/>
              <a:t>untuk</a:t>
            </a:r>
            <a:r>
              <a:rPr lang="en-US" sz="1600" dirty="0" smtClean="0"/>
              <a:t> </a:t>
            </a:r>
            <a:r>
              <a:rPr lang="en-US" sz="1600" dirty="0" err="1" smtClean="0"/>
              <a:t>menaikkan</a:t>
            </a:r>
            <a:r>
              <a:rPr lang="en-US" sz="1600" dirty="0" smtClean="0"/>
              <a:t> </a:t>
            </a:r>
            <a:r>
              <a:rPr lang="en-US" sz="1600" dirty="0" err="1" smtClean="0"/>
              <a:t>nilai</a:t>
            </a:r>
            <a:r>
              <a:rPr lang="en-US" sz="1600" dirty="0" smtClean="0"/>
              <a:t> </a:t>
            </a:r>
            <a:r>
              <a:rPr lang="en-US" sz="1600" dirty="0" err="1" smtClean="0"/>
              <a:t>mata</a:t>
            </a:r>
            <a:r>
              <a:rPr lang="en-US" sz="1600" dirty="0" smtClean="0"/>
              <a:t> </a:t>
            </a:r>
            <a:r>
              <a:rPr lang="en-US" sz="1600" dirty="0" err="1" smtClean="0"/>
              <a:t>uang</a:t>
            </a:r>
            <a:r>
              <a:rPr lang="en-US" sz="1600" dirty="0" smtClean="0"/>
              <a:t> </a:t>
            </a:r>
            <a:r>
              <a:rPr lang="en-US" sz="1600" dirty="0" err="1" smtClean="0"/>
              <a:t>dalam</a:t>
            </a:r>
            <a:r>
              <a:rPr lang="en-US" sz="1600" dirty="0" smtClean="0"/>
              <a:t> </a:t>
            </a:r>
            <a:r>
              <a:rPr lang="en-US" sz="1600" dirty="0" err="1" smtClean="0"/>
              <a:t>negeri</a:t>
            </a:r>
            <a:r>
              <a:rPr lang="en-US" sz="1600" dirty="0" smtClean="0"/>
              <a:t> </a:t>
            </a:r>
            <a:r>
              <a:rPr lang="en-US" sz="1600" dirty="0" err="1" smtClean="0"/>
              <a:t>terhadap</a:t>
            </a:r>
            <a:r>
              <a:rPr lang="en-US" sz="1600" dirty="0" smtClean="0"/>
              <a:t> </a:t>
            </a:r>
          </a:p>
          <a:p>
            <a:pPr>
              <a:buNone/>
            </a:pPr>
            <a:r>
              <a:rPr lang="en-US" sz="1600" dirty="0" smtClean="0"/>
              <a:t>    </a:t>
            </a:r>
            <a:r>
              <a:rPr lang="en-US" sz="1600" dirty="0" err="1" smtClean="0"/>
              <a:t>mata</a:t>
            </a:r>
            <a:r>
              <a:rPr lang="en-US" sz="1600" dirty="0" smtClean="0"/>
              <a:t> </a:t>
            </a:r>
            <a:r>
              <a:rPr lang="en-US" sz="1600" dirty="0" err="1" smtClean="0"/>
              <a:t>uang</a:t>
            </a:r>
            <a:r>
              <a:rPr lang="en-US" sz="1600" dirty="0" smtClean="0"/>
              <a:t> </a:t>
            </a:r>
            <a:r>
              <a:rPr lang="en-US" sz="1600" dirty="0" err="1" smtClean="0"/>
              <a:t>asing</a:t>
            </a:r>
            <a:r>
              <a:rPr lang="en-US" sz="1600" dirty="0" smtClean="0"/>
              <a:t>.</a:t>
            </a:r>
          </a:p>
          <a:p>
            <a:pPr>
              <a:buNone/>
            </a:pPr>
            <a:r>
              <a:rPr lang="en-US" sz="1600" dirty="0" err="1" smtClean="0"/>
              <a:t>c.Sanering</a:t>
            </a:r>
            <a:r>
              <a:rPr lang="en-US" sz="1600" dirty="0" smtClean="0"/>
              <a:t> </a:t>
            </a:r>
            <a:r>
              <a:rPr lang="en-US" sz="1600" dirty="0" err="1" smtClean="0"/>
              <a:t>adalah</a:t>
            </a:r>
            <a:r>
              <a:rPr lang="en-US" sz="1600" dirty="0" smtClean="0"/>
              <a:t> </a:t>
            </a:r>
            <a:r>
              <a:rPr lang="en-US" sz="1600" dirty="0" err="1" smtClean="0"/>
              <a:t>kebijakan</a:t>
            </a:r>
            <a:r>
              <a:rPr lang="en-US" sz="1600" dirty="0" smtClean="0"/>
              <a:t> </a:t>
            </a:r>
            <a:r>
              <a:rPr lang="en-US" sz="1600" dirty="0" err="1" smtClean="0"/>
              <a:t>moneter</a:t>
            </a:r>
            <a:r>
              <a:rPr lang="en-US" sz="1600" dirty="0" smtClean="0"/>
              <a:t> yang </a:t>
            </a:r>
            <a:r>
              <a:rPr lang="en-US" sz="1600" dirty="0" err="1" smtClean="0"/>
              <a:t>dilakukan</a:t>
            </a:r>
            <a:r>
              <a:rPr lang="en-US" sz="1600" dirty="0" smtClean="0"/>
              <a:t> </a:t>
            </a:r>
            <a:r>
              <a:rPr lang="en-US" sz="1600" dirty="0" err="1" smtClean="0"/>
              <a:t>oleh</a:t>
            </a:r>
            <a:r>
              <a:rPr lang="en-US" sz="1600" dirty="0" smtClean="0"/>
              <a:t> bank </a:t>
            </a:r>
            <a:r>
              <a:rPr lang="en-US" sz="1600" dirty="0" err="1" smtClean="0"/>
              <a:t>sentral</a:t>
            </a:r>
            <a:r>
              <a:rPr lang="en-US" sz="1600" dirty="0" smtClean="0"/>
              <a:t> </a:t>
            </a:r>
            <a:r>
              <a:rPr lang="en-US" sz="1600" dirty="0" err="1" smtClean="0"/>
              <a:t>dengan</a:t>
            </a:r>
            <a:r>
              <a:rPr lang="en-US" sz="1600" dirty="0" smtClean="0"/>
              <a:t> </a:t>
            </a:r>
            <a:r>
              <a:rPr lang="en-US" sz="1600" dirty="0" err="1" smtClean="0"/>
              <a:t>cara</a:t>
            </a:r>
            <a:r>
              <a:rPr lang="en-US" sz="1600" dirty="0" smtClean="0"/>
              <a:t> </a:t>
            </a:r>
            <a:r>
              <a:rPr lang="en-US" sz="1600" dirty="0" err="1" smtClean="0"/>
              <a:t>pengguntingan</a:t>
            </a:r>
            <a:r>
              <a:rPr lang="en-US" sz="1600" dirty="0" smtClean="0"/>
              <a:t> </a:t>
            </a:r>
          </a:p>
          <a:p>
            <a:pPr>
              <a:buNone/>
            </a:pPr>
            <a:r>
              <a:rPr lang="en-US" sz="1600" dirty="0" smtClean="0"/>
              <a:t>   (</a:t>
            </a:r>
            <a:r>
              <a:rPr lang="en-US" sz="1600" dirty="0" err="1" smtClean="0"/>
              <a:t>pemotongan</a:t>
            </a:r>
            <a:r>
              <a:rPr lang="en-US" sz="1600" dirty="0" smtClean="0"/>
              <a:t>) </a:t>
            </a:r>
            <a:r>
              <a:rPr lang="en-US" sz="1600" dirty="0" err="1" smtClean="0"/>
              <a:t>uang</a:t>
            </a:r>
            <a:r>
              <a:rPr lang="en-US" sz="1600" dirty="0" smtClean="0"/>
              <a:t>. Hal </a:t>
            </a:r>
            <a:r>
              <a:rPr lang="en-US" sz="1600" dirty="0" err="1" smtClean="0"/>
              <a:t>ini</a:t>
            </a:r>
            <a:r>
              <a:rPr lang="en-US" sz="1600" dirty="0" smtClean="0"/>
              <a:t> </a:t>
            </a:r>
            <a:r>
              <a:rPr lang="en-US" sz="1600" dirty="0" err="1" smtClean="0"/>
              <a:t>dilakukan</a:t>
            </a:r>
            <a:r>
              <a:rPr lang="en-US" sz="1600" dirty="0" smtClean="0"/>
              <a:t> </a:t>
            </a:r>
            <a:r>
              <a:rPr lang="en-US" sz="1600" dirty="0" err="1" smtClean="0"/>
              <a:t>untuk</a:t>
            </a:r>
            <a:r>
              <a:rPr lang="en-US" sz="1600" dirty="0" smtClean="0"/>
              <a:t> </a:t>
            </a:r>
            <a:r>
              <a:rPr lang="en-US" sz="1600" dirty="0" err="1" smtClean="0"/>
              <a:t>menyehatkan</a:t>
            </a:r>
            <a:r>
              <a:rPr lang="en-US" sz="1600" dirty="0" smtClean="0"/>
              <a:t> </a:t>
            </a:r>
            <a:r>
              <a:rPr lang="en-US" sz="1600" dirty="0" err="1" smtClean="0"/>
              <a:t>kembali</a:t>
            </a:r>
            <a:r>
              <a:rPr lang="en-US" sz="1600" dirty="0" smtClean="0"/>
              <a:t> </a:t>
            </a:r>
            <a:r>
              <a:rPr lang="en-US" sz="1600" dirty="0" err="1" smtClean="0"/>
              <a:t>nilai</a:t>
            </a:r>
            <a:r>
              <a:rPr lang="en-US" sz="1600" dirty="0" smtClean="0"/>
              <a:t> </a:t>
            </a:r>
            <a:r>
              <a:rPr lang="en-US" sz="1600" dirty="0" err="1" smtClean="0"/>
              <a:t>uang</a:t>
            </a:r>
            <a:r>
              <a:rPr lang="en-US" sz="1600" dirty="0" smtClean="0"/>
              <a:t> yang </a:t>
            </a:r>
            <a:r>
              <a:rPr lang="en-US" sz="1600" dirty="0" err="1" smtClean="0"/>
              <a:t>sudah</a:t>
            </a:r>
            <a:r>
              <a:rPr lang="en-US" sz="1600" dirty="0" smtClean="0"/>
              <a:t> </a:t>
            </a:r>
            <a:r>
              <a:rPr lang="en-US" sz="1600" dirty="0" err="1" smtClean="0"/>
              <a:t>jatuh</a:t>
            </a:r>
            <a:r>
              <a:rPr lang="en-US" sz="1600" dirty="0" smtClean="0"/>
              <a:t>. </a:t>
            </a:r>
          </a:p>
          <a:p>
            <a:pPr>
              <a:buNone/>
            </a:pPr>
            <a:r>
              <a:rPr lang="en-US" sz="1600" dirty="0" smtClean="0"/>
              <a:t>   </a:t>
            </a:r>
            <a:r>
              <a:rPr lang="en-US" sz="1600" dirty="0" err="1" smtClean="0"/>
              <a:t>Pemerintah</a:t>
            </a:r>
            <a:r>
              <a:rPr lang="en-US" sz="1600" dirty="0" smtClean="0"/>
              <a:t> Indonesia </a:t>
            </a:r>
            <a:r>
              <a:rPr lang="en-US" sz="1600" dirty="0" err="1" smtClean="0"/>
              <a:t>pernah</a:t>
            </a:r>
            <a:r>
              <a:rPr lang="en-US" sz="1600" dirty="0" smtClean="0"/>
              <a:t> </a:t>
            </a:r>
            <a:r>
              <a:rPr lang="en-US" sz="1600" dirty="0" err="1" smtClean="0"/>
              <a:t>melakukan</a:t>
            </a:r>
            <a:r>
              <a:rPr lang="en-US" sz="1600" dirty="0" smtClean="0"/>
              <a:t> </a:t>
            </a:r>
            <a:r>
              <a:rPr lang="en-US" sz="1600" dirty="0" err="1" smtClean="0"/>
              <a:t>kebijakan</a:t>
            </a:r>
            <a:r>
              <a:rPr lang="en-US" sz="1600" dirty="0" smtClean="0"/>
              <a:t> </a:t>
            </a:r>
            <a:r>
              <a:rPr lang="en-US" sz="1600" dirty="0" err="1" smtClean="0"/>
              <a:t>sanering</a:t>
            </a:r>
            <a:r>
              <a:rPr lang="en-US" sz="1600" dirty="0" smtClean="0"/>
              <a:t> </a:t>
            </a:r>
            <a:r>
              <a:rPr lang="en-US" sz="1600" dirty="0" err="1" smtClean="0"/>
              <a:t>pada</a:t>
            </a:r>
            <a:r>
              <a:rPr lang="en-US" sz="1600" dirty="0" smtClean="0"/>
              <a:t> </a:t>
            </a:r>
            <a:r>
              <a:rPr lang="en-US" sz="1600" dirty="0" err="1" smtClean="0"/>
              <a:t>tahun</a:t>
            </a:r>
            <a:r>
              <a:rPr lang="en-US" sz="1600" dirty="0" smtClean="0"/>
              <a:t> 1950an.</a:t>
            </a:r>
          </a:p>
          <a:p>
            <a:pPr>
              <a:buNone/>
            </a:pPr>
            <a:endParaRPr lang="en-US" sz="2400" dirty="0" smtClean="0"/>
          </a:p>
          <a:p>
            <a:pPr>
              <a:buNone/>
            </a:pPr>
            <a:endParaRPr lang="en-US" sz="2400" dirty="0" smtClean="0">
              <a:latin typeface="Times New Roman" pitchFamily="18" charset="0"/>
              <a:cs typeface="Times New Roman" pitchFamily="18" charset="0"/>
            </a:endParaRPr>
          </a:p>
          <a:p>
            <a:pPr>
              <a:buNone/>
            </a:pPr>
            <a:endParaRPr lang="en-US" sz="2400"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4614864" cy="582593"/>
          </a:xfrm>
          <a:ln w="38100">
            <a:solidFill>
              <a:schemeClr val="tx1"/>
            </a:solidFill>
          </a:ln>
        </p:spPr>
        <p:txBody>
          <a:bodyPr>
            <a:normAutofit/>
          </a:bodyPr>
          <a:lstStyle/>
          <a:p>
            <a:pPr algn="l"/>
            <a:r>
              <a:rPr lang="en-US" sz="2400" b="1" dirty="0" smtClean="0"/>
              <a:t>1.PENGERTIAN TABUNGAN</a:t>
            </a:r>
            <a:endParaRPr lang="en-US" sz="2400" b="1" dirty="0"/>
          </a:p>
        </p:txBody>
      </p:sp>
      <p:sp>
        <p:nvSpPr>
          <p:cNvPr id="3" name="Content Placeholder 2"/>
          <p:cNvSpPr>
            <a:spLocks noGrp="1"/>
          </p:cNvSpPr>
          <p:nvPr>
            <p:ph idx="1"/>
          </p:nvPr>
        </p:nvSpPr>
        <p:spPr>
          <a:xfrm>
            <a:off x="457202" y="1142984"/>
            <a:ext cx="8229600" cy="4929221"/>
          </a:xfrm>
          <a:ln w="28575">
            <a:solidFill>
              <a:schemeClr val="tx1"/>
            </a:solidFill>
          </a:ln>
        </p:spPr>
        <p:txBody>
          <a:bodyPr>
            <a:noAutofit/>
          </a:bodyPr>
          <a:lstStyle/>
          <a:p>
            <a:pPr>
              <a:buNone/>
            </a:pPr>
            <a:r>
              <a:rPr lang="en-US" sz="2000" dirty="0" smtClean="0"/>
              <a:t>UNDANG-UNDANG PERBANKAN NOMOR 10 TAHUN 1998</a:t>
            </a:r>
          </a:p>
          <a:p>
            <a:pPr>
              <a:buNone/>
            </a:pPr>
            <a:r>
              <a:rPr lang="en-US" sz="2000" dirty="0" smtClean="0"/>
              <a:t>SIMPANAN YANG PENERIKANNYA HANYA DAPAT DILAKUKAN </a:t>
            </a:r>
          </a:p>
          <a:p>
            <a:pPr>
              <a:buNone/>
            </a:pPr>
            <a:r>
              <a:rPr lang="en-US" sz="2000" dirty="0" smtClean="0"/>
              <a:t>MENURUT SYARAT-SYARAT TERTENTU.</a:t>
            </a:r>
          </a:p>
          <a:p>
            <a:pPr>
              <a:buNone/>
            </a:pPr>
            <a:r>
              <a:rPr lang="en-US" sz="2000" dirty="0" err="1" smtClean="0"/>
              <a:t>Sarana</a:t>
            </a:r>
            <a:r>
              <a:rPr lang="en-US" sz="2000" dirty="0" smtClean="0"/>
              <a:t> </a:t>
            </a:r>
            <a:r>
              <a:rPr lang="en-US" sz="2000" dirty="0" err="1" smtClean="0"/>
              <a:t>penarikan</a:t>
            </a:r>
            <a:r>
              <a:rPr lang="en-US" sz="2000" dirty="0" smtClean="0"/>
              <a:t>: </a:t>
            </a:r>
          </a:p>
          <a:p>
            <a:pPr>
              <a:buNone/>
            </a:pPr>
            <a:r>
              <a:rPr lang="en-US" sz="2000" dirty="0" smtClean="0"/>
              <a:t>1.BUKU TABUNGAN</a:t>
            </a:r>
          </a:p>
          <a:p>
            <a:pPr>
              <a:buNone/>
            </a:pPr>
            <a:r>
              <a:rPr lang="en-US" sz="2000" dirty="0" smtClean="0"/>
              <a:t>2.SLIP PENARIKAN</a:t>
            </a:r>
          </a:p>
          <a:p>
            <a:pPr>
              <a:buNone/>
            </a:pPr>
            <a:r>
              <a:rPr lang="en-US" sz="2000" dirty="0" smtClean="0"/>
              <a:t>3.KWITANSI</a:t>
            </a:r>
          </a:p>
          <a:p>
            <a:pPr>
              <a:buNone/>
            </a:pPr>
            <a:r>
              <a:rPr lang="en-US" sz="2000" dirty="0" smtClean="0"/>
              <a:t>4.KARTU PLASTIK ( ATM)</a:t>
            </a:r>
          </a:p>
          <a:p>
            <a:pPr>
              <a:buNone/>
            </a:pPr>
            <a:endParaRPr lang="en-US" sz="2000" dirty="0" smtClean="0"/>
          </a:p>
          <a:p>
            <a:pPr>
              <a:buNone/>
            </a:pPr>
            <a:endParaRPr lang="en-US" sz="2000" dirty="0" smtClean="0"/>
          </a:p>
          <a:p>
            <a:pPr>
              <a:buNone/>
            </a:pPr>
            <a:r>
              <a:rPr lang="en-US" sz="2000" dirty="0" smtClean="0"/>
              <a:t>TABUNGAN TIDAK DAPAT DITARIK DENGAN : CEK, BILYET GIRO </a:t>
            </a:r>
            <a:endParaRPr lang="en-US" sz="2000"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4257674" cy="582593"/>
          </a:xfrm>
          <a:solidFill>
            <a:srgbClr val="00B050"/>
          </a:solidFill>
          <a:ln w="28575">
            <a:solidFill>
              <a:schemeClr val="tx1"/>
            </a:solidFill>
          </a:ln>
        </p:spPr>
        <p:txBody>
          <a:bodyPr>
            <a:normAutofit/>
          </a:bodyPr>
          <a:lstStyle/>
          <a:p>
            <a:pPr algn="l"/>
            <a:r>
              <a:rPr lang="en-US" sz="2400" b="1" dirty="0" smtClean="0"/>
              <a:t>2. ALAT PENARIKAN TABUNGAN</a:t>
            </a:r>
            <a:endParaRPr lang="en-US" sz="2400" b="1" dirty="0"/>
          </a:p>
        </p:txBody>
      </p:sp>
      <p:sp>
        <p:nvSpPr>
          <p:cNvPr id="3" name="Content Placeholder 2"/>
          <p:cNvSpPr>
            <a:spLocks noGrp="1"/>
          </p:cNvSpPr>
          <p:nvPr>
            <p:ph idx="1"/>
          </p:nvPr>
        </p:nvSpPr>
        <p:spPr>
          <a:xfrm>
            <a:off x="457202" y="1600203"/>
            <a:ext cx="5686434" cy="2614616"/>
          </a:xfrm>
          <a:noFill/>
          <a:ln w="28575">
            <a:solidFill>
              <a:schemeClr val="tx1"/>
            </a:solidFill>
          </a:ln>
        </p:spPr>
        <p:txBody>
          <a:bodyPr/>
          <a:lstStyle/>
          <a:p>
            <a:pPr>
              <a:buNone/>
            </a:pPr>
            <a:r>
              <a:rPr lang="en-US" dirty="0" smtClean="0"/>
              <a:t>1.BUKU TABUNGAN</a:t>
            </a:r>
          </a:p>
          <a:p>
            <a:pPr>
              <a:buNone/>
            </a:pPr>
            <a:r>
              <a:rPr lang="en-US" dirty="0" smtClean="0"/>
              <a:t>2.SLIP PENARIKAN</a:t>
            </a:r>
          </a:p>
          <a:p>
            <a:pPr>
              <a:buNone/>
            </a:pPr>
            <a:r>
              <a:rPr lang="en-US" dirty="0" smtClean="0"/>
              <a:t>3.KWITANSI</a:t>
            </a:r>
          </a:p>
          <a:p>
            <a:pPr>
              <a:buNone/>
            </a:pPr>
            <a:r>
              <a:rPr lang="en-US" dirty="0" smtClean="0"/>
              <a:t>4.KARTU PLASTIK ( ATM)</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3900484" cy="582593"/>
          </a:xfrm>
          <a:ln w="28575">
            <a:solidFill>
              <a:schemeClr val="tx1"/>
            </a:solidFill>
          </a:ln>
        </p:spPr>
        <p:txBody>
          <a:bodyPr>
            <a:normAutofit/>
          </a:bodyPr>
          <a:lstStyle/>
          <a:p>
            <a:pPr algn="l"/>
            <a:r>
              <a:rPr lang="en-US" sz="2400" b="1" dirty="0" smtClean="0"/>
              <a:t>3. JENIS-JENIS TABUNGAN</a:t>
            </a:r>
            <a:endParaRPr lang="en-US" sz="2400" b="1" dirty="0"/>
          </a:p>
        </p:txBody>
      </p:sp>
      <p:sp>
        <p:nvSpPr>
          <p:cNvPr id="3" name="Content Placeholder 2"/>
          <p:cNvSpPr>
            <a:spLocks noGrp="1"/>
          </p:cNvSpPr>
          <p:nvPr>
            <p:ph idx="1"/>
          </p:nvPr>
        </p:nvSpPr>
        <p:spPr>
          <a:xfrm>
            <a:off x="457202" y="1600203"/>
            <a:ext cx="6972318" cy="2471740"/>
          </a:xfrm>
          <a:ln w="28575">
            <a:solidFill>
              <a:schemeClr val="tx1"/>
            </a:solidFill>
          </a:ln>
        </p:spPr>
        <p:txBody>
          <a:bodyPr>
            <a:normAutofit fontScale="85000" lnSpcReduction="10000"/>
          </a:bodyPr>
          <a:lstStyle/>
          <a:p>
            <a:pPr>
              <a:buNone/>
            </a:pPr>
            <a:r>
              <a:rPr lang="en-US" dirty="0" smtClean="0"/>
              <a:t>1.TABANAS</a:t>
            </a:r>
          </a:p>
          <a:p>
            <a:pPr>
              <a:buNone/>
            </a:pPr>
            <a:r>
              <a:rPr lang="en-US" dirty="0" smtClean="0"/>
              <a:t>2.TASKA</a:t>
            </a:r>
          </a:p>
          <a:p>
            <a:pPr>
              <a:buNone/>
            </a:pPr>
            <a:r>
              <a:rPr lang="en-US" dirty="0" smtClean="0"/>
              <a:t>	</a:t>
            </a:r>
            <a:r>
              <a:rPr lang="en-US" sz="2400" dirty="0" smtClean="0"/>
              <a:t>&gt; TABUNGAN YANG DIKAITKAN  DENGAN ASURANSI JIWA</a:t>
            </a:r>
          </a:p>
          <a:p>
            <a:pPr>
              <a:buNone/>
            </a:pPr>
            <a:r>
              <a:rPr lang="en-US" dirty="0" smtClean="0"/>
              <a:t>3.TABUNGAN LAINNYA</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3543294" cy="582593"/>
          </a:xfrm>
          <a:ln w="28575">
            <a:solidFill>
              <a:schemeClr val="tx1"/>
            </a:solidFill>
          </a:ln>
        </p:spPr>
        <p:txBody>
          <a:bodyPr>
            <a:normAutofit/>
          </a:bodyPr>
          <a:lstStyle/>
          <a:p>
            <a:pPr algn="l"/>
            <a:r>
              <a:rPr lang="en-US" sz="2400" b="1" dirty="0" smtClean="0"/>
              <a:t>4. BUNGAN TABUNGAN</a:t>
            </a:r>
            <a:endParaRPr lang="en-US" sz="2400" b="1" dirty="0"/>
          </a:p>
        </p:txBody>
      </p:sp>
      <p:sp>
        <p:nvSpPr>
          <p:cNvPr id="3" name="Content Placeholder 2"/>
          <p:cNvSpPr>
            <a:spLocks noGrp="1"/>
          </p:cNvSpPr>
          <p:nvPr>
            <p:ph idx="1"/>
          </p:nvPr>
        </p:nvSpPr>
        <p:spPr>
          <a:xfrm>
            <a:off x="457202" y="1071546"/>
            <a:ext cx="8229600" cy="5572164"/>
          </a:xfrm>
          <a:ln w="28575">
            <a:solidFill>
              <a:schemeClr val="tx1"/>
            </a:solidFill>
          </a:ln>
        </p:spPr>
        <p:txBody>
          <a:bodyPr>
            <a:normAutofit fontScale="92500" lnSpcReduction="20000"/>
          </a:bodyPr>
          <a:lstStyle/>
          <a:p>
            <a:pPr marL="514350" indent="-514350">
              <a:buNone/>
            </a:pPr>
            <a:r>
              <a:rPr lang="en-US" sz="2000" b="1" dirty="0" smtClean="0">
                <a:latin typeface="Times New Roman"/>
                <a:cs typeface="Times New Roman"/>
              </a:rPr>
              <a:t>1. BUNGA TUNGGAL</a:t>
            </a:r>
          </a:p>
          <a:p>
            <a:pPr marL="514350" indent="-514350">
              <a:buNone/>
            </a:pPr>
            <a:r>
              <a:rPr lang="en-US" sz="2000" dirty="0" smtClean="0">
                <a:latin typeface="Times New Roman"/>
                <a:cs typeface="Times New Roman"/>
              </a:rPr>
              <a:t>    ■ HARIAN			 </a:t>
            </a:r>
            <a:r>
              <a:rPr lang="en-US" sz="2000" b="1" dirty="0" smtClean="0"/>
              <a:t>B = M x I x T/365</a:t>
            </a:r>
            <a:endParaRPr lang="en-US" sz="2000" dirty="0" smtClean="0">
              <a:latin typeface="Times New Roman"/>
              <a:cs typeface="Times New Roman"/>
            </a:endParaRPr>
          </a:p>
          <a:p>
            <a:pPr marL="514350" indent="-514350">
              <a:buNone/>
            </a:pPr>
            <a:r>
              <a:rPr lang="en-US" sz="2000" dirty="0" smtClean="0">
                <a:latin typeface="Times New Roman"/>
                <a:cs typeface="Times New Roman"/>
              </a:rPr>
              <a:t>    ■ BULANAN			 </a:t>
            </a:r>
            <a:r>
              <a:rPr lang="en-US" sz="2000" b="1" dirty="0" smtClean="0"/>
              <a:t>B = M x I x T/12</a:t>
            </a:r>
          </a:p>
          <a:p>
            <a:pPr marL="514350" indent="-514350">
              <a:buNone/>
            </a:pPr>
            <a:r>
              <a:rPr lang="en-US" sz="2000" dirty="0" smtClean="0">
                <a:latin typeface="Times New Roman"/>
                <a:cs typeface="Times New Roman"/>
              </a:rPr>
              <a:t>    ■ TAHUNAN			 </a:t>
            </a:r>
            <a:r>
              <a:rPr lang="en-US" sz="2000" b="1" dirty="0" smtClean="0"/>
              <a:t>B = M x I x T</a:t>
            </a:r>
          </a:p>
          <a:p>
            <a:pPr marL="514350" indent="-514350">
              <a:buNone/>
            </a:pPr>
            <a:endParaRPr lang="en-US" sz="2000" dirty="0" smtClean="0">
              <a:latin typeface="Times New Roman"/>
              <a:cs typeface="Times New Roman"/>
            </a:endParaRPr>
          </a:p>
          <a:p>
            <a:pPr marL="514350" indent="-514350">
              <a:buNone/>
            </a:pPr>
            <a:r>
              <a:rPr lang="en-US" sz="2000" b="1" dirty="0" smtClean="0">
                <a:latin typeface="Times New Roman"/>
                <a:cs typeface="Times New Roman"/>
              </a:rPr>
              <a:t>2. BUNGA MAJEMUK  (PEMAJEMUKAN  BUNGA)</a:t>
            </a:r>
          </a:p>
          <a:p>
            <a:pPr marL="514350" indent="-514350">
              <a:buNone/>
            </a:pPr>
            <a:r>
              <a:rPr lang="en-US" sz="2000" b="1" dirty="0" smtClean="0">
                <a:latin typeface="Times New Roman"/>
                <a:cs typeface="Times New Roman"/>
              </a:rPr>
              <a:t>    </a:t>
            </a:r>
          </a:p>
          <a:p>
            <a:pPr marL="514350" indent="-514350">
              <a:buNone/>
            </a:pPr>
            <a:r>
              <a:rPr lang="en-US" sz="2200" b="1" dirty="0" smtClean="0">
                <a:latin typeface="Times New Roman"/>
                <a:cs typeface="Times New Roman"/>
              </a:rPr>
              <a:t>    ► TAHUNAN      </a:t>
            </a:r>
            <a:r>
              <a:rPr lang="en-US" sz="2200" b="1" dirty="0" err="1" smtClean="0">
                <a:latin typeface="Times New Roman"/>
                <a:cs typeface="Times New Roman"/>
              </a:rPr>
              <a:t>Mn</a:t>
            </a:r>
            <a:r>
              <a:rPr lang="en-US" sz="2200" b="1" dirty="0" smtClean="0">
                <a:latin typeface="Times New Roman"/>
                <a:cs typeface="Times New Roman"/>
              </a:rPr>
              <a:t> </a:t>
            </a:r>
            <a:r>
              <a:rPr lang="en-US" sz="2200" dirty="0" smtClean="0">
                <a:latin typeface="Times New Roman"/>
                <a:cs typeface="Times New Roman"/>
              </a:rPr>
              <a:t>= M</a:t>
            </a:r>
          </a:p>
          <a:p>
            <a:pPr marL="514350" indent="-514350">
              <a:buNone/>
            </a:pPr>
            <a:endParaRPr lang="en-US" sz="2200" dirty="0" smtClean="0">
              <a:latin typeface="Times New Roman"/>
              <a:cs typeface="Times New Roman"/>
            </a:endParaRPr>
          </a:p>
          <a:p>
            <a:pPr marL="514350" indent="-514350">
              <a:buNone/>
            </a:pPr>
            <a:endParaRPr lang="en-US" sz="2200" dirty="0" smtClean="0">
              <a:latin typeface="Times New Roman"/>
              <a:cs typeface="Times New Roman"/>
            </a:endParaRPr>
          </a:p>
          <a:p>
            <a:pPr marL="514350" indent="-514350">
              <a:buNone/>
            </a:pPr>
            <a:r>
              <a:rPr lang="en-US" sz="2200" dirty="0" smtClean="0">
                <a:latin typeface="Times New Roman"/>
                <a:cs typeface="Times New Roman"/>
              </a:rPr>
              <a:t>    ● BULANAN     </a:t>
            </a:r>
            <a:r>
              <a:rPr lang="en-US" sz="2200" b="1" dirty="0" smtClean="0">
                <a:latin typeface="Times New Roman"/>
                <a:cs typeface="Times New Roman"/>
              </a:rPr>
              <a:t> </a:t>
            </a:r>
            <a:r>
              <a:rPr lang="en-US" sz="3000" b="1" dirty="0" err="1" smtClean="0">
                <a:latin typeface="Times New Roman"/>
                <a:cs typeface="Times New Roman"/>
              </a:rPr>
              <a:t>Mn</a:t>
            </a:r>
            <a:r>
              <a:rPr lang="en-US" sz="3000" b="1" dirty="0" smtClean="0">
                <a:latin typeface="Times New Roman"/>
                <a:cs typeface="Times New Roman"/>
              </a:rPr>
              <a:t> </a:t>
            </a:r>
            <a:r>
              <a:rPr lang="en-US" sz="3000" dirty="0" smtClean="0">
                <a:latin typeface="Times New Roman"/>
                <a:cs typeface="Times New Roman"/>
              </a:rPr>
              <a:t>=  M ( 1 + </a:t>
            </a:r>
            <a:r>
              <a:rPr lang="en-US" sz="3000" dirty="0" err="1" smtClean="0">
                <a:latin typeface="Times New Roman"/>
                <a:cs typeface="Times New Roman"/>
              </a:rPr>
              <a:t>i</a:t>
            </a:r>
            <a:r>
              <a:rPr lang="en-US" sz="3000" dirty="0" smtClean="0">
                <a:latin typeface="Times New Roman"/>
                <a:cs typeface="Times New Roman"/>
              </a:rPr>
              <a:t> x       ) </a:t>
            </a:r>
            <a:r>
              <a:rPr lang="en-US" sz="1700" dirty="0" err="1" smtClean="0">
                <a:latin typeface="Times New Roman"/>
                <a:cs typeface="Times New Roman"/>
              </a:rPr>
              <a:t>misal</a:t>
            </a:r>
            <a:r>
              <a:rPr lang="en-US" sz="1700" dirty="0" smtClean="0">
                <a:latin typeface="Times New Roman"/>
                <a:cs typeface="Times New Roman"/>
              </a:rPr>
              <a:t> : 2 </a:t>
            </a:r>
            <a:r>
              <a:rPr lang="en-US" sz="1700" dirty="0" err="1" smtClean="0">
                <a:latin typeface="Times New Roman"/>
                <a:cs typeface="Times New Roman"/>
              </a:rPr>
              <a:t>atau</a:t>
            </a:r>
            <a:r>
              <a:rPr lang="en-US" sz="1700" dirty="0" smtClean="0">
                <a:latin typeface="Times New Roman"/>
                <a:cs typeface="Times New Roman"/>
              </a:rPr>
              <a:t> 3 </a:t>
            </a:r>
            <a:r>
              <a:rPr lang="en-US" sz="1700" dirty="0" err="1" smtClean="0">
                <a:latin typeface="Times New Roman"/>
                <a:cs typeface="Times New Roman"/>
              </a:rPr>
              <a:t>bulan</a:t>
            </a:r>
            <a:endParaRPr lang="en-US" sz="1700" dirty="0" smtClean="0">
              <a:latin typeface="Times New Roman"/>
              <a:cs typeface="Times New Roman"/>
            </a:endParaRPr>
          </a:p>
          <a:p>
            <a:pPr marL="514350" indent="-514350">
              <a:buNone/>
            </a:pPr>
            <a:endParaRPr lang="en-US" sz="2400" dirty="0" smtClean="0">
              <a:latin typeface="Times New Roman"/>
              <a:cs typeface="Times New Roman"/>
            </a:endParaRPr>
          </a:p>
          <a:p>
            <a:pPr marL="514350" indent="-514350">
              <a:buNone/>
            </a:pPr>
            <a:endParaRPr lang="en-US" sz="2400" dirty="0" smtClean="0">
              <a:latin typeface="Times New Roman"/>
              <a:cs typeface="Times New Roman"/>
            </a:endParaRPr>
          </a:p>
          <a:p>
            <a:pPr marL="514350" indent="-514350">
              <a:buNone/>
            </a:pPr>
            <a:r>
              <a:rPr lang="en-US" dirty="0" smtClean="0">
                <a:latin typeface="Times New Roman"/>
                <a:cs typeface="Times New Roman"/>
              </a:rPr>
              <a:t>  </a:t>
            </a:r>
            <a:r>
              <a:rPr lang="en-US" sz="2200" dirty="0" smtClean="0">
                <a:latin typeface="Times New Roman"/>
                <a:cs typeface="Times New Roman"/>
              </a:rPr>
              <a:t>■NON TAHUNAN     </a:t>
            </a:r>
            <a:r>
              <a:rPr lang="en-US" sz="2200" dirty="0" err="1" smtClean="0">
                <a:latin typeface="Times New Roman"/>
                <a:cs typeface="Times New Roman"/>
              </a:rPr>
              <a:t>Mn</a:t>
            </a:r>
            <a:r>
              <a:rPr lang="en-US" sz="2200" dirty="0" smtClean="0">
                <a:latin typeface="Times New Roman"/>
                <a:cs typeface="Times New Roman"/>
              </a:rPr>
              <a:t> =                                   </a:t>
            </a:r>
            <a:r>
              <a:rPr lang="en-US" sz="2200" dirty="0" err="1" smtClean="0">
                <a:latin typeface="Times New Roman"/>
                <a:cs typeface="Times New Roman"/>
              </a:rPr>
              <a:t>misal</a:t>
            </a:r>
            <a:r>
              <a:rPr lang="en-US" sz="2200" dirty="0" smtClean="0">
                <a:latin typeface="Times New Roman"/>
                <a:cs typeface="Times New Roman"/>
              </a:rPr>
              <a:t> ; 2 kali </a:t>
            </a:r>
            <a:r>
              <a:rPr lang="en-US" sz="2200" dirty="0" err="1" smtClean="0">
                <a:latin typeface="Times New Roman"/>
                <a:cs typeface="Times New Roman"/>
              </a:rPr>
              <a:t>dalam</a:t>
            </a:r>
            <a:r>
              <a:rPr lang="en-US" sz="2200" dirty="0" smtClean="0">
                <a:latin typeface="Times New Roman"/>
                <a:cs typeface="Times New Roman"/>
              </a:rPr>
              <a:t> 1 </a:t>
            </a:r>
            <a:r>
              <a:rPr lang="en-US" sz="2200" dirty="0" err="1" smtClean="0">
                <a:latin typeface="Times New Roman"/>
                <a:cs typeface="Times New Roman"/>
              </a:rPr>
              <a:t>thn</a:t>
            </a:r>
            <a:r>
              <a:rPr lang="en-US" sz="2200" dirty="0" smtClean="0">
                <a:latin typeface="Times New Roman"/>
                <a:cs typeface="Times New Roman"/>
              </a:rPr>
              <a:t>.</a:t>
            </a:r>
          </a:p>
          <a:p>
            <a:pPr marL="514350" indent="-514350">
              <a:buNone/>
            </a:pPr>
            <a:endParaRPr lang="en-US" sz="2400" dirty="0" smtClean="0">
              <a:latin typeface="Times New Roman"/>
              <a:cs typeface="Times New Roman"/>
            </a:endParaRPr>
          </a:p>
          <a:p>
            <a:pPr marL="514350" indent="-514350">
              <a:buNone/>
            </a:pPr>
            <a:r>
              <a:rPr lang="en-US" sz="1500" b="1" dirty="0" smtClean="0">
                <a:cs typeface="Times New Roman"/>
              </a:rPr>
              <a:t> m = 2 kali </a:t>
            </a:r>
            <a:r>
              <a:rPr lang="en-US" sz="1500" b="1" dirty="0" err="1" smtClean="0">
                <a:cs typeface="Times New Roman"/>
              </a:rPr>
              <a:t>dalam</a:t>
            </a:r>
            <a:r>
              <a:rPr lang="en-US" sz="1500" b="1" dirty="0" smtClean="0">
                <a:cs typeface="Times New Roman"/>
              </a:rPr>
              <a:t> </a:t>
            </a:r>
            <a:r>
              <a:rPr lang="en-US" sz="1500" b="1" dirty="0" err="1" smtClean="0">
                <a:cs typeface="Times New Roman"/>
              </a:rPr>
              <a:t>satu</a:t>
            </a:r>
            <a:r>
              <a:rPr lang="en-US" sz="1500" b="1" dirty="0" smtClean="0">
                <a:cs typeface="Times New Roman"/>
              </a:rPr>
              <a:t> </a:t>
            </a:r>
            <a:r>
              <a:rPr lang="en-US" sz="1500" b="1" dirty="0" err="1" smtClean="0">
                <a:cs typeface="Times New Roman"/>
              </a:rPr>
              <a:t>tahun</a:t>
            </a:r>
            <a:r>
              <a:rPr lang="en-US" sz="1500" b="1" dirty="0" smtClean="0">
                <a:cs typeface="Times New Roman"/>
              </a:rPr>
              <a:t> (</a:t>
            </a:r>
            <a:r>
              <a:rPr lang="en-US" sz="1500" b="1" dirty="0" err="1" smtClean="0">
                <a:cs typeface="Times New Roman"/>
              </a:rPr>
              <a:t>berapa</a:t>
            </a:r>
            <a:r>
              <a:rPr lang="en-US" sz="1500" b="1" dirty="0" smtClean="0">
                <a:cs typeface="Times New Roman"/>
              </a:rPr>
              <a:t> kali </a:t>
            </a:r>
            <a:r>
              <a:rPr lang="en-US" sz="1500" b="1" dirty="0" err="1" smtClean="0">
                <a:cs typeface="Times New Roman"/>
              </a:rPr>
              <a:t>dalam</a:t>
            </a:r>
            <a:r>
              <a:rPr lang="en-US" sz="1500" b="1" dirty="0" smtClean="0">
                <a:cs typeface="Times New Roman"/>
              </a:rPr>
              <a:t> </a:t>
            </a:r>
            <a:r>
              <a:rPr lang="en-US" sz="1500" b="1" dirty="0" err="1" smtClean="0">
                <a:cs typeface="Times New Roman"/>
              </a:rPr>
              <a:t>satu</a:t>
            </a:r>
            <a:r>
              <a:rPr lang="en-US" sz="1500" b="1" dirty="0" smtClean="0">
                <a:cs typeface="Times New Roman"/>
              </a:rPr>
              <a:t> </a:t>
            </a:r>
            <a:r>
              <a:rPr lang="en-US" sz="1500" b="1" dirty="0" err="1" smtClean="0">
                <a:cs typeface="Times New Roman"/>
              </a:rPr>
              <a:t>tahun</a:t>
            </a:r>
            <a:r>
              <a:rPr lang="en-US" sz="1500" b="1" dirty="0" smtClean="0">
                <a:cs typeface="Times New Roman"/>
              </a:rPr>
              <a:t>)   </a:t>
            </a:r>
          </a:p>
          <a:p>
            <a:pPr marL="514350" indent="-514350">
              <a:buNone/>
            </a:pPr>
            <a:r>
              <a:rPr lang="en-US" sz="1500" b="1" dirty="0" smtClean="0">
                <a:cs typeface="Times New Roman"/>
              </a:rPr>
              <a:t>  n =  lama </a:t>
            </a:r>
            <a:r>
              <a:rPr lang="en-US" sz="1500" b="1" dirty="0" err="1" smtClean="0">
                <a:cs typeface="Times New Roman"/>
              </a:rPr>
              <a:t>pembunganaan</a:t>
            </a:r>
            <a:r>
              <a:rPr lang="en-US" sz="1500" b="1" dirty="0" smtClean="0">
                <a:cs typeface="Times New Roman"/>
              </a:rPr>
              <a:t>, </a:t>
            </a:r>
            <a:r>
              <a:rPr lang="en-US" sz="1500" b="1" dirty="0" err="1" smtClean="0">
                <a:cs typeface="Times New Roman"/>
              </a:rPr>
              <a:t>misal</a:t>
            </a:r>
            <a:r>
              <a:rPr lang="en-US" sz="1500" b="1" dirty="0" smtClean="0">
                <a:cs typeface="Times New Roman"/>
              </a:rPr>
              <a:t> ; 2 </a:t>
            </a:r>
            <a:r>
              <a:rPr lang="en-US" sz="1500" b="1" dirty="0" err="1" smtClean="0">
                <a:cs typeface="Times New Roman"/>
              </a:rPr>
              <a:t>tahun</a:t>
            </a:r>
            <a:r>
              <a:rPr lang="en-US" sz="1500" b="1" dirty="0" smtClean="0">
                <a:cs typeface="Times New Roman"/>
              </a:rPr>
              <a:t>   </a:t>
            </a:r>
            <a:endParaRPr lang="en-US" sz="1500" b="1" dirty="0"/>
          </a:p>
        </p:txBody>
      </p:sp>
      <p:cxnSp>
        <p:nvCxnSpPr>
          <p:cNvPr id="5" name="Straight Arrow Connector 4"/>
          <p:cNvCxnSpPr/>
          <p:nvPr/>
        </p:nvCxnSpPr>
        <p:spPr>
          <a:xfrm>
            <a:off x="2714612" y="1500174"/>
            <a:ext cx="928694"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2714612" y="1785926"/>
            <a:ext cx="928694" cy="1588"/>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714612" y="2071678"/>
            <a:ext cx="92869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8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811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86182" y="3052761"/>
            <a:ext cx="1343031" cy="447677"/>
          </a:xfrm>
          <a:prstGeom prst="rect">
            <a:avLst/>
          </a:prstGeom>
          <a:noFill/>
        </p:spPr>
      </p:pic>
      <p:sp>
        <p:nvSpPr>
          <p:cNvPr id="218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811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8117"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43530" y="3929066"/>
            <a:ext cx="228602" cy="571504"/>
          </a:xfrm>
          <a:prstGeom prst="rect">
            <a:avLst/>
          </a:prstGeom>
          <a:noFill/>
        </p:spPr>
      </p:pic>
      <p:sp>
        <p:nvSpPr>
          <p:cNvPr id="2181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8119"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786182" y="5072074"/>
            <a:ext cx="1857388" cy="666237"/>
          </a:xfrm>
          <a:prstGeom prst="rect">
            <a:avLst/>
          </a:prstGeom>
          <a:noFill/>
        </p:spPr>
      </p:pic>
      <p:sp>
        <p:nvSpPr>
          <p:cNvPr id="14" name="TextBox 13"/>
          <p:cNvSpPr txBox="1"/>
          <p:nvPr/>
        </p:nvSpPr>
        <p:spPr>
          <a:xfrm>
            <a:off x="7215206" y="3211297"/>
            <a:ext cx="1071570" cy="646331"/>
          </a:xfrm>
          <a:prstGeom prst="rect">
            <a:avLst/>
          </a:prstGeom>
          <a:solidFill>
            <a:srgbClr val="FF00FF"/>
          </a:solidFill>
          <a:ln w="9525">
            <a:solidFill>
              <a:schemeClr val="tx1"/>
            </a:solidFill>
          </a:ln>
        </p:spPr>
        <p:txBody>
          <a:bodyPr wrap="square" rtlCol="0">
            <a:spAutoFit/>
          </a:bodyPr>
          <a:lstStyle/>
          <a:p>
            <a:r>
              <a:rPr lang="en-US" dirty="0" smtClean="0"/>
              <a:t>q=</a:t>
            </a:r>
            <a:r>
              <a:rPr lang="en-US" dirty="0" err="1" smtClean="0"/>
              <a:t>bulan</a:t>
            </a:r>
            <a:endParaRPr lang="en-US" dirty="0" smtClean="0"/>
          </a:p>
          <a:p>
            <a:r>
              <a:rPr lang="en-US" dirty="0" smtClean="0"/>
              <a:t>p=</a:t>
            </a:r>
            <a:r>
              <a:rPr lang="en-US" dirty="0" err="1" smtClean="0"/>
              <a:t>tahun</a:t>
            </a:r>
            <a:endParaRPr lang="en-US"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64" y="214290"/>
            <a:ext cx="5143504" cy="582593"/>
          </a:xfrm>
          <a:ln w="28575">
            <a:solidFill>
              <a:schemeClr val="tx1"/>
            </a:solidFill>
          </a:ln>
        </p:spPr>
        <p:txBody>
          <a:bodyPr>
            <a:normAutofit/>
          </a:bodyPr>
          <a:lstStyle/>
          <a:p>
            <a:pPr algn="l"/>
            <a:r>
              <a:rPr lang="en-US" sz="2400" b="1" dirty="0" smtClean="0"/>
              <a:t>PENCATATAN TRANSAKSI TABUNGAN</a:t>
            </a:r>
            <a:endParaRPr lang="en-US" sz="2400" b="1" dirty="0"/>
          </a:p>
        </p:txBody>
      </p:sp>
      <p:sp>
        <p:nvSpPr>
          <p:cNvPr id="3" name="Content Placeholder 2"/>
          <p:cNvSpPr>
            <a:spLocks noGrp="1"/>
          </p:cNvSpPr>
          <p:nvPr>
            <p:ph idx="1"/>
          </p:nvPr>
        </p:nvSpPr>
        <p:spPr>
          <a:xfrm>
            <a:off x="142844" y="1500175"/>
            <a:ext cx="8715436" cy="4000527"/>
          </a:xfrm>
          <a:ln w="28575">
            <a:solidFill>
              <a:schemeClr val="tx1"/>
            </a:solidFill>
          </a:ln>
        </p:spPr>
        <p:txBody>
          <a:bodyPr>
            <a:normAutofit/>
          </a:bodyPr>
          <a:lstStyle/>
          <a:p>
            <a:pPr marL="457200" indent="-457200">
              <a:buAutoNum type="arabicPeriod"/>
            </a:pPr>
            <a:r>
              <a:rPr lang="en-US" sz="2400" b="1" u="sng" dirty="0" smtClean="0"/>
              <a:t>SETORAN TUNAI</a:t>
            </a:r>
          </a:p>
          <a:p>
            <a:pPr marL="457200" indent="-457200">
              <a:buNone/>
            </a:pPr>
            <a:r>
              <a:rPr lang="en-US" sz="2400" dirty="0" smtClean="0"/>
              <a:t>1/9-2010. </a:t>
            </a:r>
            <a:r>
              <a:rPr lang="en-US" sz="2400" dirty="0" err="1" smtClean="0"/>
              <a:t>Ny.Any</a:t>
            </a:r>
            <a:r>
              <a:rPr lang="en-US" sz="2400" dirty="0" smtClean="0"/>
              <a:t> </a:t>
            </a:r>
            <a:r>
              <a:rPr lang="en-US" sz="2400" dirty="0" err="1" smtClean="0"/>
              <a:t>membuka</a:t>
            </a:r>
            <a:r>
              <a:rPr lang="en-US" sz="2400" dirty="0" smtClean="0"/>
              <a:t> </a:t>
            </a:r>
            <a:r>
              <a:rPr lang="en-US" sz="2400" dirty="0" err="1" smtClean="0"/>
              <a:t>tabungan</a:t>
            </a:r>
            <a:r>
              <a:rPr lang="en-US" sz="2400" dirty="0" smtClean="0"/>
              <a:t> </a:t>
            </a:r>
            <a:r>
              <a:rPr lang="en-US" sz="2400" dirty="0" err="1" smtClean="0"/>
              <a:t>di</a:t>
            </a:r>
            <a:r>
              <a:rPr lang="en-US" sz="2400" dirty="0" smtClean="0"/>
              <a:t> Bank BCA </a:t>
            </a:r>
            <a:r>
              <a:rPr lang="en-US" sz="2400" dirty="0" err="1" smtClean="0"/>
              <a:t>P.Siantar</a:t>
            </a:r>
            <a:r>
              <a:rPr lang="en-US" sz="2400" dirty="0" smtClean="0"/>
              <a:t>, </a:t>
            </a:r>
            <a:r>
              <a:rPr lang="en-US" sz="2400" dirty="0" err="1" smtClean="0"/>
              <a:t>setoran</a:t>
            </a:r>
            <a:r>
              <a:rPr lang="en-US" sz="2400" dirty="0" smtClean="0"/>
              <a:t>   </a:t>
            </a:r>
          </a:p>
          <a:p>
            <a:pPr marL="457200" indent="-457200">
              <a:buNone/>
            </a:pPr>
            <a:r>
              <a:rPr lang="en-US" sz="2400" dirty="0" smtClean="0"/>
              <a:t>                   </a:t>
            </a:r>
            <a:r>
              <a:rPr lang="en-US" sz="2400" dirty="0" err="1" smtClean="0"/>
              <a:t>pertamanya</a:t>
            </a:r>
            <a:r>
              <a:rPr lang="en-US" sz="2400" dirty="0" smtClean="0"/>
              <a:t> </a:t>
            </a:r>
            <a:r>
              <a:rPr lang="en-US" sz="2400" dirty="0" err="1" smtClean="0"/>
              <a:t>sebesar</a:t>
            </a:r>
            <a:r>
              <a:rPr lang="en-US" sz="2400" dirty="0" smtClean="0"/>
              <a:t> </a:t>
            </a:r>
            <a:r>
              <a:rPr lang="en-US" sz="2400" dirty="0" err="1" smtClean="0"/>
              <a:t>Rp</a:t>
            </a:r>
            <a:r>
              <a:rPr lang="en-US" sz="2400" dirty="0" smtClean="0"/>
              <a:t> 1.000.000</a:t>
            </a:r>
          </a:p>
          <a:p>
            <a:pPr marL="457200" indent="-457200">
              <a:buNone/>
            </a:pPr>
            <a:endParaRPr lang="en-US" sz="2400" b="1" dirty="0" smtClean="0"/>
          </a:p>
          <a:p>
            <a:pPr marL="457200" indent="-457200">
              <a:buNone/>
            </a:pPr>
            <a:r>
              <a:rPr lang="en-US" sz="2400" b="1" u="sng" dirty="0" err="1" smtClean="0"/>
              <a:t>Jurnal</a:t>
            </a:r>
            <a:endParaRPr lang="en-US" sz="2400" b="1" u="sng" dirty="0" smtClean="0"/>
          </a:p>
          <a:p>
            <a:pPr marL="457200" indent="-457200">
              <a:buNone/>
            </a:pPr>
            <a:r>
              <a:rPr lang="en-US" sz="2400" b="1" dirty="0" smtClean="0"/>
              <a:t> </a:t>
            </a:r>
            <a:r>
              <a:rPr lang="en-US" sz="2400" b="1" dirty="0" err="1" smtClean="0"/>
              <a:t>Kas</a:t>
            </a:r>
            <a:r>
              <a:rPr lang="en-US" sz="2400" b="1" dirty="0" smtClean="0"/>
              <a:t>		</a:t>
            </a:r>
            <a:r>
              <a:rPr lang="en-US" sz="2400" b="1" dirty="0" err="1" smtClean="0"/>
              <a:t>Rp</a:t>
            </a:r>
            <a:r>
              <a:rPr lang="en-US" sz="2400" b="1" dirty="0" smtClean="0"/>
              <a:t> 1.000.000</a:t>
            </a:r>
          </a:p>
          <a:p>
            <a:pPr marL="457200" indent="-457200">
              <a:buNone/>
            </a:pPr>
            <a:r>
              <a:rPr lang="en-US" sz="2400" b="1" dirty="0" smtClean="0"/>
              <a:t>		Tabungan </a:t>
            </a:r>
            <a:r>
              <a:rPr lang="en-US" sz="2400" b="1" dirty="0" err="1" smtClean="0"/>
              <a:t>Ny</a:t>
            </a:r>
            <a:r>
              <a:rPr lang="en-US" sz="2400" b="1" dirty="0" smtClean="0"/>
              <a:t>. Any	</a:t>
            </a:r>
            <a:r>
              <a:rPr lang="en-US" sz="2400" b="1" dirty="0" err="1" smtClean="0"/>
              <a:t>Rp</a:t>
            </a:r>
            <a:r>
              <a:rPr lang="en-US" sz="2400" b="1" dirty="0" smtClean="0"/>
              <a:t> 1.000.000</a:t>
            </a:r>
          </a:p>
          <a:p>
            <a:pPr marL="457200" indent="-457200">
              <a:buNone/>
            </a:pPr>
            <a:endParaRPr lang="en-US" sz="2400" b="1" dirty="0" smtClean="0"/>
          </a:p>
          <a:p>
            <a:pPr marL="457200" indent="-457200">
              <a:buNone/>
            </a:pPr>
            <a:endParaRPr lang="en-US" sz="2400"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9"/>
            <a:ext cx="8401082" cy="3714776"/>
          </a:xfrm>
          <a:ln w="28575">
            <a:solidFill>
              <a:schemeClr val="tx1"/>
            </a:solidFill>
          </a:ln>
        </p:spPr>
        <p:txBody>
          <a:bodyPr>
            <a:normAutofit/>
          </a:bodyPr>
          <a:lstStyle/>
          <a:p>
            <a:pPr>
              <a:buNone/>
            </a:pPr>
            <a:r>
              <a:rPr lang="en-US" sz="2400" b="1" u="sng" dirty="0" smtClean="0"/>
              <a:t>2.TRANSFER MASUK</a:t>
            </a:r>
          </a:p>
          <a:p>
            <a:pPr>
              <a:buNone/>
            </a:pPr>
            <a:r>
              <a:rPr lang="en-US" sz="2400" dirty="0" smtClean="0"/>
              <a:t>4/9-2010. </a:t>
            </a:r>
            <a:r>
              <a:rPr lang="en-US" sz="2400" dirty="0" err="1" smtClean="0"/>
              <a:t>Ny</a:t>
            </a:r>
            <a:r>
              <a:rPr lang="en-US" sz="2400" dirty="0" smtClean="0"/>
              <a:t>. Any </a:t>
            </a:r>
            <a:r>
              <a:rPr lang="en-US" sz="2400" dirty="0" err="1" smtClean="0"/>
              <a:t>memdapat</a:t>
            </a:r>
            <a:r>
              <a:rPr lang="en-US" sz="2400" dirty="0" smtClean="0"/>
              <a:t> transfer </a:t>
            </a:r>
            <a:r>
              <a:rPr lang="en-US" sz="2400" dirty="0" err="1" smtClean="0"/>
              <a:t>dari</a:t>
            </a:r>
            <a:r>
              <a:rPr lang="en-US" sz="2400" dirty="0" smtClean="0"/>
              <a:t> </a:t>
            </a:r>
            <a:r>
              <a:rPr lang="en-US" sz="2400" dirty="0" err="1" smtClean="0"/>
              <a:t>rekannya</a:t>
            </a:r>
            <a:r>
              <a:rPr lang="en-US" sz="2400" dirty="0" smtClean="0"/>
              <a:t> </a:t>
            </a:r>
            <a:r>
              <a:rPr lang="en-US" sz="2400" dirty="0" err="1" smtClean="0"/>
              <a:t>melalui</a:t>
            </a:r>
            <a:r>
              <a:rPr lang="en-US" sz="2400" dirty="0" smtClean="0"/>
              <a:t> BCA</a:t>
            </a:r>
          </a:p>
          <a:p>
            <a:pPr>
              <a:buNone/>
            </a:pPr>
            <a:r>
              <a:rPr lang="en-US" sz="2400" dirty="0" smtClean="0"/>
              <a:t>                   Medan </a:t>
            </a:r>
            <a:r>
              <a:rPr lang="en-US" sz="2400" dirty="0" err="1" smtClean="0"/>
              <a:t>sebesar</a:t>
            </a:r>
            <a:r>
              <a:rPr lang="en-US" sz="2400" dirty="0" smtClean="0"/>
              <a:t> </a:t>
            </a:r>
            <a:r>
              <a:rPr lang="en-US" sz="2400" dirty="0" err="1" smtClean="0"/>
              <a:t>Rp</a:t>
            </a:r>
            <a:r>
              <a:rPr lang="en-US" sz="2400" dirty="0" smtClean="0"/>
              <a:t> 5.000.000</a:t>
            </a:r>
          </a:p>
          <a:p>
            <a:pPr>
              <a:buNone/>
            </a:pPr>
            <a:endParaRPr lang="en-US" sz="2400" dirty="0" smtClean="0"/>
          </a:p>
          <a:p>
            <a:pPr>
              <a:buNone/>
            </a:pPr>
            <a:r>
              <a:rPr lang="en-US" sz="2400" b="1" u="sng" dirty="0" err="1" smtClean="0"/>
              <a:t>Jurnal</a:t>
            </a:r>
            <a:r>
              <a:rPr lang="en-US" sz="2400" b="1" u="sng" dirty="0" smtClean="0"/>
              <a:t> </a:t>
            </a:r>
          </a:p>
          <a:p>
            <a:pPr>
              <a:buNone/>
            </a:pPr>
            <a:r>
              <a:rPr lang="en-US" sz="2400" dirty="0" smtClean="0"/>
              <a:t>RAK </a:t>
            </a:r>
            <a:r>
              <a:rPr lang="en-US" sz="2400" dirty="0" err="1" smtClean="0"/>
              <a:t>Cabang</a:t>
            </a:r>
            <a:r>
              <a:rPr lang="en-US" sz="2400" dirty="0" smtClean="0"/>
              <a:t> Medan	</a:t>
            </a:r>
            <a:r>
              <a:rPr lang="en-US" sz="2400" dirty="0" err="1" smtClean="0"/>
              <a:t>Rp</a:t>
            </a:r>
            <a:r>
              <a:rPr lang="en-US" sz="2400" dirty="0" smtClean="0"/>
              <a:t> 5.000.000</a:t>
            </a:r>
          </a:p>
          <a:p>
            <a:pPr>
              <a:buNone/>
            </a:pPr>
            <a:r>
              <a:rPr lang="en-US" sz="2400" dirty="0" smtClean="0"/>
              <a:t>		Tabungan </a:t>
            </a:r>
            <a:r>
              <a:rPr lang="en-US" sz="2400" dirty="0" err="1" smtClean="0"/>
              <a:t>Ny.Any</a:t>
            </a:r>
            <a:r>
              <a:rPr lang="en-US" sz="2400" dirty="0" smtClean="0"/>
              <a:t>		</a:t>
            </a:r>
            <a:r>
              <a:rPr lang="en-US" sz="2400" dirty="0" err="1" smtClean="0"/>
              <a:t>Rp</a:t>
            </a:r>
            <a:r>
              <a:rPr lang="en-US" sz="2400" dirty="0" smtClean="0"/>
              <a:t> 5.000.000</a:t>
            </a:r>
          </a:p>
          <a:p>
            <a:pPr>
              <a:buNone/>
            </a:pPr>
            <a:endParaRPr lang="en-US" sz="2400" b="1" dirty="0" smtClean="0"/>
          </a:p>
          <a:p>
            <a:pPr>
              <a:buNone/>
            </a:pPr>
            <a:endParaRPr lang="en-US" sz="2400" b="1"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428604"/>
            <a:ext cx="8472516" cy="4500593"/>
          </a:xfrm>
          <a:ln w="28575">
            <a:solidFill>
              <a:schemeClr val="tx1"/>
            </a:solidFill>
          </a:ln>
        </p:spPr>
        <p:txBody>
          <a:bodyPr>
            <a:normAutofit/>
          </a:bodyPr>
          <a:lstStyle/>
          <a:p>
            <a:pPr>
              <a:buNone/>
            </a:pPr>
            <a:r>
              <a:rPr lang="en-US" sz="2400" b="1" u="sng" dirty="0" smtClean="0"/>
              <a:t>3.PENYETORAN MELALUI CEK</a:t>
            </a:r>
          </a:p>
          <a:p>
            <a:pPr>
              <a:buNone/>
            </a:pPr>
            <a:r>
              <a:rPr lang="en-US" sz="2400" dirty="0" smtClean="0"/>
              <a:t>5/9-2010. </a:t>
            </a:r>
            <a:r>
              <a:rPr lang="en-US" sz="2400" dirty="0" err="1" smtClean="0"/>
              <a:t>Ny.Any</a:t>
            </a:r>
            <a:r>
              <a:rPr lang="en-US" sz="2400" dirty="0" smtClean="0"/>
              <a:t> </a:t>
            </a:r>
            <a:r>
              <a:rPr lang="en-US" sz="2400" dirty="0" err="1" smtClean="0"/>
              <a:t>menyetor</a:t>
            </a:r>
            <a:r>
              <a:rPr lang="en-US" sz="2400" dirty="0" smtClean="0"/>
              <a:t> </a:t>
            </a:r>
            <a:r>
              <a:rPr lang="en-US" sz="2400" dirty="0" err="1" smtClean="0"/>
              <a:t>untuk</a:t>
            </a:r>
            <a:r>
              <a:rPr lang="en-US" sz="2400" dirty="0" smtClean="0"/>
              <a:t> </a:t>
            </a:r>
            <a:r>
              <a:rPr lang="en-US" sz="2400" dirty="0" err="1" smtClean="0"/>
              <a:t>tabungannya</a:t>
            </a:r>
            <a:r>
              <a:rPr lang="en-US" sz="2400" dirty="0" smtClean="0"/>
              <a:t> </a:t>
            </a:r>
            <a:r>
              <a:rPr lang="en-US" sz="2400" dirty="0" err="1" smtClean="0"/>
              <a:t>dengan</a:t>
            </a:r>
            <a:r>
              <a:rPr lang="en-US" sz="2400" dirty="0" smtClean="0"/>
              <a:t>   </a:t>
            </a:r>
          </a:p>
          <a:p>
            <a:pPr>
              <a:buNone/>
            </a:pPr>
            <a:r>
              <a:rPr lang="en-US" sz="2400" dirty="0" smtClean="0"/>
              <a:t>                   </a:t>
            </a:r>
            <a:r>
              <a:rPr lang="en-US" sz="2400" dirty="0" err="1" smtClean="0"/>
              <a:t>menyerahkan</a:t>
            </a:r>
            <a:r>
              <a:rPr lang="en-US" sz="2400" dirty="0" smtClean="0"/>
              <a:t> </a:t>
            </a:r>
            <a:r>
              <a:rPr lang="en-US" sz="2400" dirty="0" err="1" smtClean="0"/>
              <a:t>selembar</a:t>
            </a:r>
            <a:r>
              <a:rPr lang="en-US" sz="2400" dirty="0" smtClean="0"/>
              <a:t> </a:t>
            </a:r>
            <a:r>
              <a:rPr lang="en-US" sz="2400" dirty="0" err="1" smtClean="0"/>
              <a:t>cek</a:t>
            </a:r>
            <a:r>
              <a:rPr lang="en-US" sz="2400" dirty="0" smtClean="0"/>
              <a:t> </a:t>
            </a:r>
            <a:r>
              <a:rPr lang="en-US" sz="2400" dirty="0" err="1" smtClean="0"/>
              <a:t>Rp</a:t>
            </a:r>
            <a:r>
              <a:rPr lang="en-US" sz="2400" dirty="0" smtClean="0"/>
              <a:t> 4.000.000,- </a:t>
            </a:r>
            <a:r>
              <a:rPr lang="en-US" sz="2400" dirty="0" err="1" smtClean="0"/>
              <a:t>dari</a:t>
            </a:r>
            <a:r>
              <a:rPr lang="en-US" sz="2400" dirty="0" smtClean="0"/>
              <a:t> </a:t>
            </a:r>
            <a:r>
              <a:rPr lang="en-US" sz="2400" dirty="0" err="1" smtClean="0"/>
              <a:t>Ny.Rita</a:t>
            </a:r>
            <a:endParaRPr lang="en-US" sz="2400" dirty="0" smtClean="0"/>
          </a:p>
          <a:p>
            <a:pPr>
              <a:buNone/>
            </a:pPr>
            <a:r>
              <a:rPr lang="en-US" sz="2400" dirty="0" smtClean="0"/>
              <a:t>                   </a:t>
            </a:r>
            <a:r>
              <a:rPr lang="en-US" sz="2400" dirty="0" err="1" smtClean="0"/>
              <a:t>nasabah</a:t>
            </a:r>
            <a:r>
              <a:rPr lang="en-US" sz="2400" dirty="0" smtClean="0"/>
              <a:t> Bank BCA </a:t>
            </a:r>
            <a:r>
              <a:rPr lang="en-US" sz="2400" dirty="0" err="1" smtClean="0"/>
              <a:t>P.Siantar</a:t>
            </a:r>
            <a:r>
              <a:rPr lang="en-US" sz="2400" dirty="0" smtClean="0"/>
              <a:t>.</a:t>
            </a:r>
          </a:p>
          <a:p>
            <a:pPr>
              <a:buNone/>
            </a:pPr>
            <a:endParaRPr lang="en-US" sz="2400" dirty="0" smtClean="0"/>
          </a:p>
          <a:p>
            <a:pPr>
              <a:buNone/>
            </a:pPr>
            <a:r>
              <a:rPr lang="en-US" sz="2400" b="1" u="sng" dirty="0" err="1" smtClean="0"/>
              <a:t>Jurnal</a:t>
            </a:r>
            <a:r>
              <a:rPr lang="en-US" sz="2400" b="1" u="sng" dirty="0" smtClean="0"/>
              <a:t> </a:t>
            </a:r>
            <a:endParaRPr lang="en-US" sz="2400" dirty="0" smtClean="0"/>
          </a:p>
          <a:p>
            <a:pPr>
              <a:buNone/>
            </a:pPr>
            <a:r>
              <a:rPr lang="en-US" sz="2400" dirty="0" err="1" smtClean="0"/>
              <a:t>Giro</a:t>
            </a:r>
            <a:r>
              <a:rPr lang="en-US" sz="2400" dirty="0" smtClean="0"/>
              <a:t> </a:t>
            </a:r>
            <a:r>
              <a:rPr lang="en-US" sz="2400" dirty="0" err="1" smtClean="0"/>
              <a:t>Ny</a:t>
            </a:r>
            <a:r>
              <a:rPr lang="en-US" sz="2400" dirty="0" smtClean="0"/>
              <a:t> Rita	</a:t>
            </a:r>
            <a:r>
              <a:rPr lang="en-US" sz="2400" dirty="0" err="1" smtClean="0"/>
              <a:t>Rp</a:t>
            </a:r>
            <a:r>
              <a:rPr lang="en-US" sz="2400" dirty="0" smtClean="0"/>
              <a:t> 4.000.000 </a:t>
            </a:r>
          </a:p>
          <a:p>
            <a:pPr>
              <a:buNone/>
            </a:pPr>
            <a:r>
              <a:rPr lang="en-US" sz="2400" dirty="0" smtClean="0"/>
              <a:t>		Tabungan </a:t>
            </a:r>
            <a:r>
              <a:rPr lang="en-US" sz="2400" dirty="0" err="1" smtClean="0"/>
              <a:t>Ny</a:t>
            </a:r>
            <a:r>
              <a:rPr lang="en-US" sz="2400" dirty="0" smtClean="0"/>
              <a:t>. Any	</a:t>
            </a:r>
            <a:r>
              <a:rPr lang="en-US" sz="2400" dirty="0" err="1" smtClean="0"/>
              <a:t>Rp</a:t>
            </a:r>
            <a:r>
              <a:rPr lang="en-US" sz="2400" dirty="0" smtClean="0"/>
              <a:t> 4.000.000</a:t>
            </a:r>
            <a:endParaRPr lang="en-US" sz="2400"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57166"/>
            <a:ext cx="8643998" cy="6215106"/>
          </a:xfrm>
          <a:ln w="28575">
            <a:solidFill>
              <a:schemeClr val="tx1"/>
            </a:solidFill>
          </a:ln>
        </p:spPr>
        <p:txBody>
          <a:bodyPr>
            <a:normAutofit/>
          </a:bodyPr>
          <a:lstStyle/>
          <a:p>
            <a:pPr>
              <a:buNone/>
            </a:pPr>
            <a:r>
              <a:rPr lang="en-US" sz="2400" b="1" u="sng" dirty="0" smtClean="0"/>
              <a:t>4.PENARIKAN TUNAI </a:t>
            </a:r>
          </a:p>
          <a:p>
            <a:pPr>
              <a:buNone/>
            </a:pPr>
            <a:r>
              <a:rPr lang="en-US" sz="2400" dirty="0" smtClean="0"/>
              <a:t>10/9-2010. </a:t>
            </a:r>
            <a:r>
              <a:rPr lang="en-US" sz="2400" dirty="0" err="1" smtClean="0"/>
              <a:t>Ny</a:t>
            </a:r>
            <a:r>
              <a:rPr lang="en-US" sz="2400" dirty="0" smtClean="0"/>
              <a:t>. Any </a:t>
            </a:r>
            <a:r>
              <a:rPr lang="en-US" sz="2400" dirty="0" err="1" smtClean="0"/>
              <a:t>menarik</a:t>
            </a:r>
            <a:r>
              <a:rPr lang="en-US" sz="2400" dirty="0" smtClean="0"/>
              <a:t> </a:t>
            </a:r>
            <a:r>
              <a:rPr lang="en-US" sz="2400" dirty="0" err="1" smtClean="0"/>
              <a:t>tabungannya</a:t>
            </a:r>
            <a:r>
              <a:rPr lang="en-US" sz="2400" dirty="0" smtClean="0"/>
              <a:t> </a:t>
            </a:r>
            <a:r>
              <a:rPr lang="en-US" sz="2400" dirty="0" err="1" smtClean="0"/>
              <a:t>sebesar</a:t>
            </a:r>
            <a:r>
              <a:rPr lang="en-US" sz="2400" dirty="0" smtClean="0"/>
              <a:t> </a:t>
            </a:r>
            <a:r>
              <a:rPr lang="en-US" sz="2400" dirty="0" err="1" smtClean="0"/>
              <a:t>Rp</a:t>
            </a:r>
            <a:r>
              <a:rPr lang="en-US" sz="2400" dirty="0" smtClean="0"/>
              <a:t> 500.000</a:t>
            </a:r>
          </a:p>
          <a:p>
            <a:pPr>
              <a:buNone/>
            </a:pPr>
            <a:endParaRPr lang="en-US" sz="2400" dirty="0" smtClean="0"/>
          </a:p>
          <a:p>
            <a:pPr>
              <a:buNone/>
            </a:pPr>
            <a:r>
              <a:rPr lang="en-US" sz="2400" b="1" u="sng" dirty="0" err="1" smtClean="0"/>
              <a:t>Jurnal</a:t>
            </a:r>
            <a:r>
              <a:rPr lang="en-US" sz="2400" b="1" u="sng" dirty="0" smtClean="0"/>
              <a:t> </a:t>
            </a:r>
          </a:p>
          <a:p>
            <a:pPr>
              <a:buNone/>
            </a:pPr>
            <a:r>
              <a:rPr lang="en-US" sz="2400" dirty="0" smtClean="0"/>
              <a:t>Tabungan </a:t>
            </a:r>
            <a:r>
              <a:rPr lang="en-US" sz="2400" dirty="0" err="1" smtClean="0"/>
              <a:t>Ny</a:t>
            </a:r>
            <a:r>
              <a:rPr lang="en-US" sz="2400" dirty="0" smtClean="0"/>
              <a:t>. Any	</a:t>
            </a:r>
            <a:r>
              <a:rPr lang="en-US" sz="2400" dirty="0" err="1" smtClean="0"/>
              <a:t>Rp</a:t>
            </a:r>
            <a:r>
              <a:rPr lang="en-US" sz="2400" dirty="0" smtClean="0"/>
              <a:t> 500.000</a:t>
            </a:r>
          </a:p>
          <a:p>
            <a:pPr>
              <a:buNone/>
            </a:pPr>
            <a:r>
              <a:rPr lang="en-US" sz="2400" dirty="0" smtClean="0"/>
              <a:t>		</a:t>
            </a:r>
            <a:r>
              <a:rPr lang="en-US" sz="2400" dirty="0" err="1" smtClean="0"/>
              <a:t>Kas</a:t>
            </a:r>
            <a:r>
              <a:rPr lang="en-US" sz="2400" dirty="0" smtClean="0"/>
              <a:t>			</a:t>
            </a:r>
            <a:r>
              <a:rPr lang="en-US" sz="2400" dirty="0" err="1" smtClean="0"/>
              <a:t>Rp</a:t>
            </a:r>
            <a:r>
              <a:rPr lang="en-US" sz="2400" dirty="0" smtClean="0"/>
              <a:t> 500.000</a:t>
            </a:r>
          </a:p>
          <a:p>
            <a:pPr>
              <a:buNone/>
            </a:pPr>
            <a:endParaRPr lang="en-US" sz="2400" dirty="0" smtClean="0"/>
          </a:p>
          <a:p>
            <a:pPr>
              <a:buNone/>
            </a:pPr>
            <a:r>
              <a:rPr lang="en-US" sz="2400" b="1" u="sng" dirty="0" smtClean="0"/>
              <a:t>5.PENARIKAN MELALUI ATM </a:t>
            </a:r>
          </a:p>
          <a:p>
            <a:pPr>
              <a:buNone/>
            </a:pPr>
            <a:r>
              <a:rPr lang="en-US" sz="2400" dirty="0" smtClean="0"/>
              <a:t>12/9-2010. </a:t>
            </a:r>
            <a:r>
              <a:rPr lang="en-US" sz="2400" dirty="0" err="1" smtClean="0"/>
              <a:t>Ny.Any</a:t>
            </a:r>
            <a:r>
              <a:rPr lang="en-US" sz="2400" dirty="0" smtClean="0"/>
              <a:t> </a:t>
            </a:r>
            <a:r>
              <a:rPr lang="en-US" sz="2400" dirty="0" err="1" smtClean="0"/>
              <a:t>menarik</a:t>
            </a:r>
            <a:r>
              <a:rPr lang="en-US" sz="2400" dirty="0" smtClean="0"/>
              <a:t> </a:t>
            </a:r>
            <a:r>
              <a:rPr lang="en-US" sz="2400" dirty="0" err="1" smtClean="0"/>
              <a:t>dananya</a:t>
            </a:r>
            <a:r>
              <a:rPr lang="en-US" sz="2400" dirty="0" smtClean="0"/>
              <a:t> </a:t>
            </a:r>
            <a:r>
              <a:rPr lang="en-US" sz="2400" dirty="0" err="1" smtClean="0"/>
              <a:t>melalui</a:t>
            </a:r>
            <a:r>
              <a:rPr lang="en-US" sz="2400" dirty="0" smtClean="0"/>
              <a:t> ATM </a:t>
            </a:r>
            <a:r>
              <a:rPr lang="en-US" sz="2400" dirty="0" err="1" smtClean="0"/>
              <a:t>Rp</a:t>
            </a:r>
            <a:r>
              <a:rPr lang="en-US" sz="2400" dirty="0" smtClean="0"/>
              <a:t> 200.000</a:t>
            </a:r>
          </a:p>
          <a:p>
            <a:pPr>
              <a:buNone/>
            </a:pPr>
            <a:endParaRPr lang="en-US" sz="2400" dirty="0" smtClean="0"/>
          </a:p>
          <a:p>
            <a:pPr>
              <a:buNone/>
            </a:pPr>
            <a:r>
              <a:rPr lang="en-US" sz="2400" b="1" u="sng" dirty="0" err="1" smtClean="0"/>
              <a:t>Jurnal</a:t>
            </a:r>
            <a:r>
              <a:rPr lang="en-US" sz="2400" dirty="0" smtClean="0"/>
              <a:t> </a:t>
            </a:r>
          </a:p>
          <a:p>
            <a:pPr>
              <a:buNone/>
            </a:pPr>
            <a:r>
              <a:rPr lang="en-US" sz="2400" dirty="0" smtClean="0"/>
              <a:t>Tabungan </a:t>
            </a:r>
            <a:r>
              <a:rPr lang="en-US" sz="2400" dirty="0" err="1" smtClean="0"/>
              <a:t>Ny.Any</a:t>
            </a:r>
            <a:r>
              <a:rPr lang="en-US" sz="2400" dirty="0" smtClean="0"/>
              <a:t>	</a:t>
            </a:r>
            <a:r>
              <a:rPr lang="en-US" sz="2400" dirty="0" err="1" smtClean="0"/>
              <a:t>Rp</a:t>
            </a:r>
            <a:r>
              <a:rPr lang="en-US" sz="2400" dirty="0" smtClean="0"/>
              <a:t> 200.000</a:t>
            </a:r>
          </a:p>
          <a:p>
            <a:pPr>
              <a:buNone/>
            </a:pPr>
            <a:r>
              <a:rPr lang="en-US" sz="2400" dirty="0" smtClean="0"/>
              <a:t>		</a:t>
            </a:r>
            <a:r>
              <a:rPr lang="en-US" sz="2400" dirty="0" err="1" smtClean="0"/>
              <a:t>Kas</a:t>
            </a:r>
            <a:r>
              <a:rPr lang="en-US" sz="2400" dirty="0" smtClean="0"/>
              <a:t> ATM		</a:t>
            </a:r>
            <a:r>
              <a:rPr lang="en-US" sz="2400" dirty="0" err="1" smtClean="0"/>
              <a:t>Rp</a:t>
            </a:r>
            <a:r>
              <a:rPr lang="en-US" sz="2400" dirty="0" smtClean="0"/>
              <a:t> 200.000</a:t>
            </a:r>
          </a:p>
          <a:p>
            <a:pPr>
              <a:buNone/>
            </a:pPr>
            <a:endParaRPr lang="en-US" sz="2400" b="1"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57166"/>
            <a:ext cx="8643998" cy="6143668"/>
          </a:xfrm>
          <a:ln w="28575">
            <a:solidFill>
              <a:schemeClr val="tx1"/>
            </a:solidFill>
          </a:ln>
        </p:spPr>
        <p:txBody>
          <a:bodyPr>
            <a:normAutofit/>
          </a:bodyPr>
          <a:lstStyle/>
          <a:p>
            <a:pPr>
              <a:buNone/>
            </a:pPr>
            <a:r>
              <a:rPr lang="en-US" sz="2400" b="1" u="sng" dirty="0" smtClean="0"/>
              <a:t>6.PENARIKAN ANTAR CABANG </a:t>
            </a:r>
          </a:p>
          <a:p>
            <a:pPr>
              <a:buNone/>
            </a:pPr>
            <a:r>
              <a:rPr lang="en-US" sz="2400" dirty="0" smtClean="0"/>
              <a:t>15/9-2010. </a:t>
            </a:r>
            <a:r>
              <a:rPr lang="en-US" sz="2400" dirty="0" err="1" smtClean="0"/>
              <a:t>Ny.Any</a:t>
            </a:r>
            <a:r>
              <a:rPr lang="en-US" sz="2400" dirty="0" smtClean="0"/>
              <a:t> </a:t>
            </a:r>
            <a:r>
              <a:rPr lang="en-US" sz="2400" dirty="0" err="1" smtClean="0"/>
              <a:t>menarik</a:t>
            </a:r>
            <a:r>
              <a:rPr lang="en-US" sz="2400" dirty="0" smtClean="0"/>
              <a:t> </a:t>
            </a:r>
            <a:r>
              <a:rPr lang="en-US" sz="2400" dirty="0" err="1" smtClean="0"/>
              <a:t>rekening</a:t>
            </a:r>
            <a:r>
              <a:rPr lang="en-US" sz="2400" dirty="0" smtClean="0"/>
              <a:t> </a:t>
            </a:r>
            <a:r>
              <a:rPr lang="en-US" sz="2400" dirty="0" err="1" smtClean="0"/>
              <a:t>tabungannya</a:t>
            </a:r>
            <a:r>
              <a:rPr lang="en-US" sz="2400" dirty="0" smtClean="0"/>
              <a:t> </a:t>
            </a:r>
            <a:r>
              <a:rPr lang="en-US" sz="2400" dirty="0" err="1" smtClean="0"/>
              <a:t>di</a:t>
            </a:r>
            <a:r>
              <a:rPr lang="en-US" sz="2400" dirty="0" smtClean="0"/>
              <a:t> BCA </a:t>
            </a:r>
            <a:r>
              <a:rPr lang="en-US" sz="2400" dirty="0" err="1" smtClean="0"/>
              <a:t>Cabang</a:t>
            </a:r>
            <a:r>
              <a:rPr lang="en-US" sz="2400" dirty="0" smtClean="0"/>
              <a:t> Medan </a:t>
            </a:r>
            <a:r>
              <a:rPr lang="en-US" sz="2400" dirty="0" err="1" smtClean="0"/>
              <a:t>sebesar</a:t>
            </a:r>
            <a:r>
              <a:rPr lang="en-US" sz="2400" dirty="0" smtClean="0"/>
              <a:t> </a:t>
            </a:r>
            <a:r>
              <a:rPr lang="en-US" sz="2400" dirty="0" err="1" smtClean="0"/>
              <a:t>Rp</a:t>
            </a:r>
            <a:r>
              <a:rPr lang="en-US" sz="2400" dirty="0" smtClean="0"/>
              <a:t> 1.500.000</a:t>
            </a:r>
          </a:p>
          <a:p>
            <a:pPr>
              <a:buNone/>
            </a:pPr>
            <a:endParaRPr lang="en-US" sz="2400" dirty="0" smtClean="0"/>
          </a:p>
          <a:p>
            <a:pPr>
              <a:buNone/>
            </a:pPr>
            <a:r>
              <a:rPr lang="en-US" sz="2400" b="1" u="sng" dirty="0" err="1" smtClean="0"/>
              <a:t>Jurnal</a:t>
            </a:r>
            <a:r>
              <a:rPr lang="en-US" sz="2400" b="1" u="sng" dirty="0" smtClean="0"/>
              <a:t> </a:t>
            </a:r>
          </a:p>
          <a:p>
            <a:pPr>
              <a:buNone/>
            </a:pPr>
            <a:r>
              <a:rPr lang="en-US" sz="2400" u="sng" dirty="0" err="1" smtClean="0">
                <a:solidFill>
                  <a:srgbClr val="C00000"/>
                </a:solidFill>
              </a:rPr>
              <a:t>Pencatatan</a:t>
            </a:r>
            <a:r>
              <a:rPr lang="en-US" sz="2400" u="sng" dirty="0" smtClean="0">
                <a:solidFill>
                  <a:srgbClr val="C00000"/>
                </a:solidFill>
              </a:rPr>
              <a:t> </a:t>
            </a:r>
            <a:r>
              <a:rPr lang="en-US" sz="2400" u="sng" dirty="0" err="1" smtClean="0">
                <a:solidFill>
                  <a:srgbClr val="C00000"/>
                </a:solidFill>
              </a:rPr>
              <a:t>cabang</a:t>
            </a:r>
            <a:r>
              <a:rPr lang="en-US" sz="2400" u="sng" dirty="0" smtClean="0">
                <a:solidFill>
                  <a:srgbClr val="C00000"/>
                </a:solidFill>
              </a:rPr>
              <a:t> </a:t>
            </a:r>
            <a:r>
              <a:rPr lang="en-US" sz="2400" u="sng" dirty="0" err="1" smtClean="0">
                <a:solidFill>
                  <a:srgbClr val="C00000"/>
                </a:solidFill>
              </a:rPr>
              <a:t>medan</a:t>
            </a:r>
            <a:endParaRPr lang="en-US" sz="2400" u="sng" dirty="0" smtClean="0">
              <a:solidFill>
                <a:srgbClr val="C00000"/>
              </a:solidFill>
            </a:endParaRPr>
          </a:p>
          <a:p>
            <a:pPr>
              <a:buNone/>
            </a:pPr>
            <a:r>
              <a:rPr lang="en-US" sz="2400" dirty="0" smtClean="0"/>
              <a:t>RAK </a:t>
            </a:r>
            <a:r>
              <a:rPr lang="en-US" sz="2400" dirty="0" err="1" smtClean="0"/>
              <a:t>Cabang</a:t>
            </a:r>
            <a:r>
              <a:rPr lang="en-US" sz="2400" dirty="0" smtClean="0"/>
              <a:t> </a:t>
            </a:r>
            <a:r>
              <a:rPr lang="en-US" sz="2400" dirty="0" err="1" smtClean="0"/>
              <a:t>P.Siantar</a:t>
            </a:r>
            <a:r>
              <a:rPr lang="en-US" sz="2400" dirty="0" smtClean="0"/>
              <a:t>		</a:t>
            </a:r>
            <a:r>
              <a:rPr lang="en-US" sz="2400" dirty="0" err="1" smtClean="0"/>
              <a:t>Rp</a:t>
            </a:r>
            <a:r>
              <a:rPr lang="en-US" sz="2400" dirty="0" smtClean="0"/>
              <a:t> 1.500.000</a:t>
            </a:r>
          </a:p>
          <a:p>
            <a:pPr>
              <a:buNone/>
            </a:pPr>
            <a:r>
              <a:rPr lang="en-US" sz="2400" dirty="0" smtClean="0"/>
              <a:t>		</a:t>
            </a:r>
            <a:r>
              <a:rPr lang="en-US" sz="2400" dirty="0" err="1" smtClean="0"/>
              <a:t>Kas</a:t>
            </a:r>
            <a:r>
              <a:rPr lang="en-US" sz="2400" dirty="0" smtClean="0"/>
              <a:t>				</a:t>
            </a:r>
            <a:r>
              <a:rPr lang="en-US" sz="2400" dirty="0" err="1" smtClean="0"/>
              <a:t>Rp</a:t>
            </a:r>
            <a:r>
              <a:rPr lang="en-US" sz="2400" dirty="0" smtClean="0"/>
              <a:t> 1.500.000</a:t>
            </a:r>
          </a:p>
          <a:p>
            <a:pPr>
              <a:buNone/>
            </a:pPr>
            <a:endParaRPr lang="en-US" sz="2400" dirty="0" smtClean="0"/>
          </a:p>
          <a:p>
            <a:pPr>
              <a:buNone/>
            </a:pPr>
            <a:r>
              <a:rPr lang="en-US" sz="2400" u="sng" dirty="0" err="1" smtClean="0">
                <a:solidFill>
                  <a:srgbClr val="002060"/>
                </a:solidFill>
              </a:rPr>
              <a:t>Pencatatan</a:t>
            </a:r>
            <a:r>
              <a:rPr lang="en-US" sz="2400" u="sng" dirty="0" smtClean="0">
                <a:solidFill>
                  <a:srgbClr val="002060"/>
                </a:solidFill>
              </a:rPr>
              <a:t> </a:t>
            </a:r>
            <a:r>
              <a:rPr lang="en-US" sz="2400" u="sng" dirty="0" err="1" smtClean="0">
                <a:solidFill>
                  <a:srgbClr val="002060"/>
                </a:solidFill>
              </a:rPr>
              <a:t>Cabang</a:t>
            </a:r>
            <a:r>
              <a:rPr lang="en-US" sz="2400" u="sng" dirty="0" smtClean="0">
                <a:solidFill>
                  <a:srgbClr val="002060"/>
                </a:solidFill>
              </a:rPr>
              <a:t> </a:t>
            </a:r>
            <a:r>
              <a:rPr lang="en-US" sz="2400" u="sng" dirty="0" err="1" smtClean="0">
                <a:solidFill>
                  <a:srgbClr val="002060"/>
                </a:solidFill>
              </a:rPr>
              <a:t>P.Siantar</a:t>
            </a:r>
            <a:r>
              <a:rPr lang="en-US" sz="2400" u="sng" dirty="0" smtClean="0">
                <a:solidFill>
                  <a:srgbClr val="002060"/>
                </a:solidFill>
              </a:rPr>
              <a:t> </a:t>
            </a:r>
          </a:p>
          <a:p>
            <a:pPr>
              <a:buNone/>
            </a:pPr>
            <a:r>
              <a:rPr lang="en-US" sz="2400" dirty="0" smtClean="0">
                <a:solidFill>
                  <a:srgbClr val="002060"/>
                </a:solidFill>
              </a:rPr>
              <a:t>Tabungan </a:t>
            </a:r>
            <a:r>
              <a:rPr lang="en-US" sz="2400" dirty="0" err="1" smtClean="0">
                <a:solidFill>
                  <a:srgbClr val="002060"/>
                </a:solidFill>
              </a:rPr>
              <a:t>Ny</a:t>
            </a:r>
            <a:r>
              <a:rPr lang="en-US" sz="2400" dirty="0" smtClean="0">
                <a:solidFill>
                  <a:srgbClr val="002060"/>
                </a:solidFill>
              </a:rPr>
              <a:t>. Any	</a:t>
            </a:r>
            <a:r>
              <a:rPr lang="en-US" sz="2400" dirty="0" err="1" smtClean="0">
                <a:solidFill>
                  <a:srgbClr val="002060"/>
                </a:solidFill>
              </a:rPr>
              <a:t>Rp</a:t>
            </a:r>
            <a:r>
              <a:rPr lang="en-US" sz="2400" dirty="0" smtClean="0">
                <a:solidFill>
                  <a:srgbClr val="002060"/>
                </a:solidFill>
              </a:rPr>
              <a:t> 1.500.000</a:t>
            </a:r>
          </a:p>
          <a:p>
            <a:pPr>
              <a:buNone/>
            </a:pPr>
            <a:r>
              <a:rPr lang="en-US" sz="2400" dirty="0" smtClean="0">
                <a:solidFill>
                  <a:srgbClr val="002060"/>
                </a:solidFill>
              </a:rPr>
              <a:t>		RAK </a:t>
            </a:r>
            <a:r>
              <a:rPr lang="en-US" sz="2400" dirty="0" err="1" smtClean="0">
                <a:solidFill>
                  <a:srgbClr val="002060"/>
                </a:solidFill>
              </a:rPr>
              <a:t>Cabang</a:t>
            </a:r>
            <a:r>
              <a:rPr lang="en-US" sz="2400" dirty="0" smtClean="0">
                <a:solidFill>
                  <a:srgbClr val="002060"/>
                </a:solidFill>
              </a:rPr>
              <a:t> Medan		</a:t>
            </a:r>
            <a:r>
              <a:rPr lang="en-US" sz="2400" dirty="0" err="1" smtClean="0">
                <a:solidFill>
                  <a:srgbClr val="002060"/>
                </a:solidFill>
              </a:rPr>
              <a:t>Rp</a:t>
            </a:r>
            <a:r>
              <a:rPr lang="en-US" sz="2400" dirty="0" smtClean="0">
                <a:solidFill>
                  <a:srgbClr val="002060"/>
                </a:solidFill>
              </a:rPr>
              <a:t> 1.500.00</a:t>
            </a:r>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285728"/>
            <a:ext cx="8858312" cy="6357982"/>
          </a:xfrm>
          <a:ln w="28575">
            <a:solidFill>
              <a:schemeClr val="tx1"/>
            </a:solidFill>
          </a:ln>
        </p:spPr>
        <p:txBody>
          <a:bodyPr>
            <a:normAutofit/>
          </a:bodyPr>
          <a:lstStyle/>
          <a:p>
            <a:pPr>
              <a:buNone/>
            </a:pPr>
            <a:r>
              <a:rPr lang="en-US" sz="2400" b="1" u="sng" dirty="0" smtClean="0"/>
              <a:t>7.PERHITUNGAN BUNGA </a:t>
            </a:r>
          </a:p>
          <a:p>
            <a:pPr>
              <a:buNone/>
            </a:pPr>
            <a:r>
              <a:rPr lang="en-US" sz="2400" dirty="0" smtClean="0"/>
              <a:t>18/9-2010. </a:t>
            </a:r>
            <a:r>
              <a:rPr lang="en-US" sz="2400" dirty="0" err="1" smtClean="0"/>
              <a:t>Ny.Any</a:t>
            </a:r>
            <a:r>
              <a:rPr lang="en-US" sz="2400" dirty="0" smtClean="0"/>
              <a:t> </a:t>
            </a:r>
            <a:r>
              <a:rPr lang="en-US" sz="2400" dirty="0" err="1" smtClean="0"/>
              <a:t>pada</a:t>
            </a:r>
            <a:r>
              <a:rPr lang="en-US" sz="2400" dirty="0" smtClean="0"/>
              <a:t> </a:t>
            </a:r>
            <a:r>
              <a:rPr lang="en-US" sz="2400" dirty="0" err="1" smtClean="0"/>
              <a:t>bulan</a:t>
            </a:r>
            <a:r>
              <a:rPr lang="en-US" sz="2400" dirty="0" smtClean="0"/>
              <a:t> </a:t>
            </a:r>
            <a:r>
              <a:rPr lang="en-US" sz="2400" dirty="0" err="1" smtClean="0"/>
              <a:t>september</a:t>
            </a:r>
            <a:r>
              <a:rPr lang="en-US" sz="2400" dirty="0" smtClean="0"/>
              <a:t> </a:t>
            </a:r>
            <a:r>
              <a:rPr lang="en-US" sz="2400" dirty="0" err="1" smtClean="0"/>
              <a:t>mendapat</a:t>
            </a:r>
            <a:r>
              <a:rPr lang="en-US" sz="2400" dirty="0" smtClean="0"/>
              <a:t> </a:t>
            </a:r>
            <a:r>
              <a:rPr lang="en-US" sz="2400" dirty="0" err="1" smtClean="0"/>
              <a:t>bunga</a:t>
            </a:r>
            <a:r>
              <a:rPr lang="en-US" sz="2400" dirty="0" smtClean="0"/>
              <a:t> </a:t>
            </a:r>
            <a:r>
              <a:rPr lang="en-US" sz="2400" dirty="0" err="1" smtClean="0"/>
              <a:t>tabungan</a:t>
            </a:r>
            <a:r>
              <a:rPr lang="en-US" sz="2400" dirty="0" smtClean="0"/>
              <a:t> </a:t>
            </a:r>
            <a:r>
              <a:rPr lang="en-US" sz="2400" dirty="0" err="1" smtClean="0"/>
              <a:t>sebesar</a:t>
            </a:r>
            <a:r>
              <a:rPr lang="en-US" sz="2400" dirty="0" smtClean="0"/>
              <a:t> </a:t>
            </a:r>
            <a:r>
              <a:rPr lang="en-US" sz="2400" dirty="0" err="1" smtClean="0"/>
              <a:t>Rp</a:t>
            </a:r>
            <a:r>
              <a:rPr lang="en-US" sz="2400" dirty="0" smtClean="0"/>
              <a:t> 100.000</a:t>
            </a:r>
          </a:p>
          <a:p>
            <a:pPr>
              <a:buNone/>
            </a:pPr>
            <a:r>
              <a:rPr lang="en-US" sz="2400" b="1" u="sng" dirty="0" err="1" smtClean="0"/>
              <a:t>Jurnal</a:t>
            </a:r>
            <a:endParaRPr lang="en-US" sz="2400" b="1" u="sng" dirty="0" smtClean="0"/>
          </a:p>
          <a:p>
            <a:pPr>
              <a:buNone/>
            </a:pPr>
            <a:r>
              <a:rPr lang="en-US" sz="2400" dirty="0" err="1" smtClean="0"/>
              <a:t>Biaya</a:t>
            </a:r>
            <a:r>
              <a:rPr lang="en-US" sz="2400" dirty="0" smtClean="0"/>
              <a:t> </a:t>
            </a:r>
            <a:r>
              <a:rPr lang="en-US" sz="2400" dirty="0" err="1" smtClean="0"/>
              <a:t>bungan</a:t>
            </a:r>
            <a:r>
              <a:rPr lang="en-US" sz="2400" dirty="0" smtClean="0"/>
              <a:t> </a:t>
            </a:r>
            <a:r>
              <a:rPr lang="en-US" sz="2400" dirty="0" err="1" smtClean="0"/>
              <a:t>tabungan</a:t>
            </a:r>
            <a:r>
              <a:rPr lang="en-US" sz="2400" dirty="0" smtClean="0"/>
              <a:t>	</a:t>
            </a:r>
            <a:r>
              <a:rPr lang="en-US" sz="2400" dirty="0" err="1" smtClean="0"/>
              <a:t>Rp</a:t>
            </a:r>
            <a:r>
              <a:rPr lang="en-US" sz="2400" dirty="0" smtClean="0"/>
              <a:t> 100.000</a:t>
            </a:r>
          </a:p>
          <a:p>
            <a:pPr>
              <a:buNone/>
            </a:pPr>
            <a:r>
              <a:rPr lang="en-US" sz="2400" dirty="0" smtClean="0"/>
              <a:t>		Tabungan </a:t>
            </a:r>
            <a:r>
              <a:rPr lang="en-US" sz="2400" dirty="0" err="1" smtClean="0"/>
              <a:t>Ny.Any</a:t>
            </a:r>
            <a:r>
              <a:rPr lang="en-US" sz="2400" dirty="0" smtClean="0"/>
              <a:t>		</a:t>
            </a:r>
            <a:r>
              <a:rPr lang="en-US" sz="2400" dirty="0" err="1" smtClean="0"/>
              <a:t>Rp</a:t>
            </a:r>
            <a:r>
              <a:rPr lang="en-US" sz="2400" dirty="0" smtClean="0"/>
              <a:t> 100.000</a:t>
            </a:r>
          </a:p>
          <a:p>
            <a:pPr>
              <a:buNone/>
            </a:pPr>
            <a:endParaRPr lang="en-US" sz="2400" dirty="0" smtClean="0"/>
          </a:p>
          <a:p>
            <a:pPr>
              <a:buNone/>
            </a:pPr>
            <a:r>
              <a:rPr lang="en-US" sz="2400" b="1" u="sng" dirty="0" smtClean="0"/>
              <a:t>8.PENUTUPAN REKENING</a:t>
            </a:r>
          </a:p>
          <a:p>
            <a:pPr>
              <a:buNone/>
            </a:pPr>
            <a:r>
              <a:rPr lang="en-US" sz="1800" b="1" dirty="0" smtClean="0">
                <a:cs typeface="Times New Roman"/>
              </a:rPr>
              <a:t>► </a:t>
            </a:r>
            <a:r>
              <a:rPr lang="en-US" sz="1800" b="1" dirty="0" err="1" smtClean="0">
                <a:cs typeface="Times New Roman"/>
              </a:rPr>
              <a:t>Penutupan</a:t>
            </a:r>
            <a:r>
              <a:rPr lang="en-US" sz="1800" b="1" dirty="0" smtClean="0">
                <a:cs typeface="Times New Roman"/>
              </a:rPr>
              <a:t> </a:t>
            </a:r>
            <a:r>
              <a:rPr lang="en-US" sz="1800" b="1" dirty="0" err="1" smtClean="0">
                <a:cs typeface="Times New Roman"/>
              </a:rPr>
              <a:t>rekening</a:t>
            </a:r>
            <a:r>
              <a:rPr lang="en-US" sz="1800" b="1" dirty="0" smtClean="0">
                <a:cs typeface="Times New Roman"/>
              </a:rPr>
              <a:t> </a:t>
            </a:r>
            <a:r>
              <a:rPr lang="en-US" sz="1800" b="1" dirty="0" err="1" smtClean="0">
                <a:cs typeface="Times New Roman"/>
              </a:rPr>
              <a:t>nasabah</a:t>
            </a:r>
            <a:r>
              <a:rPr lang="en-US" sz="1800" b="1" dirty="0" smtClean="0">
                <a:cs typeface="Times New Roman"/>
              </a:rPr>
              <a:t> </a:t>
            </a:r>
            <a:r>
              <a:rPr lang="en-US" sz="1800" b="1" dirty="0" err="1" smtClean="0">
                <a:cs typeface="Times New Roman"/>
              </a:rPr>
              <a:t>harus</a:t>
            </a:r>
            <a:r>
              <a:rPr lang="en-US" sz="1800" b="1" dirty="0" smtClean="0">
                <a:cs typeface="Times New Roman"/>
              </a:rPr>
              <a:t> </a:t>
            </a:r>
            <a:r>
              <a:rPr lang="en-US" sz="1800" b="1" dirty="0" err="1" smtClean="0">
                <a:cs typeface="Times New Roman"/>
              </a:rPr>
              <a:t>dilakukan</a:t>
            </a:r>
            <a:r>
              <a:rPr lang="en-US" sz="1800" b="1" dirty="0" smtClean="0">
                <a:cs typeface="Times New Roman"/>
              </a:rPr>
              <a:t> </a:t>
            </a:r>
            <a:r>
              <a:rPr lang="en-US" sz="1800" b="1" dirty="0" err="1" smtClean="0">
                <a:cs typeface="Times New Roman"/>
              </a:rPr>
              <a:t>pada</a:t>
            </a:r>
            <a:r>
              <a:rPr lang="en-US" sz="1800" b="1" dirty="0" smtClean="0">
                <a:cs typeface="Times New Roman"/>
              </a:rPr>
              <a:t> </a:t>
            </a:r>
            <a:r>
              <a:rPr lang="en-US" sz="1800" b="1" dirty="0" err="1" smtClean="0">
                <a:cs typeface="Times New Roman"/>
              </a:rPr>
              <a:t>cabang</a:t>
            </a:r>
            <a:r>
              <a:rPr lang="en-US" sz="1800" b="1" dirty="0" smtClean="0">
                <a:cs typeface="Times New Roman"/>
              </a:rPr>
              <a:t> </a:t>
            </a:r>
            <a:r>
              <a:rPr lang="en-US" sz="1800" b="1" dirty="0" err="1" smtClean="0">
                <a:cs typeface="Times New Roman"/>
              </a:rPr>
              <a:t>penerbit</a:t>
            </a:r>
            <a:r>
              <a:rPr lang="en-US" sz="1800" b="1" dirty="0" smtClean="0">
                <a:cs typeface="Times New Roman"/>
              </a:rPr>
              <a:t>.</a:t>
            </a:r>
          </a:p>
          <a:p>
            <a:pPr>
              <a:buNone/>
            </a:pPr>
            <a:endParaRPr lang="en-US" sz="1800" dirty="0" smtClean="0">
              <a:cs typeface="Times New Roman"/>
            </a:endParaRPr>
          </a:p>
          <a:p>
            <a:pPr>
              <a:buNone/>
            </a:pPr>
            <a:r>
              <a:rPr lang="en-US" sz="2000" dirty="0" err="1" smtClean="0">
                <a:cs typeface="Times New Roman"/>
              </a:rPr>
              <a:t>Ny.Any</a:t>
            </a:r>
            <a:r>
              <a:rPr lang="en-US" sz="2000" dirty="0" smtClean="0">
                <a:cs typeface="Times New Roman"/>
              </a:rPr>
              <a:t> </a:t>
            </a:r>
            <a:r>
              <a:rPr lang="en-US" sz="2000" dirty="0" err="1" smtClean="0">
                <a:cs typeface="Times New Roman"/>
              </a:rPr>
              <a:t>pada</a:t>
            </a:r>
            <a:r>
              <a:rPr lang="en-US" sz="2000" dirty="0" smtClean="0">
                <a:cs typeface="Times New Roman"/>
              </a:rPr>
              <a:t> </a:t>
            </a:r>
            <a:r>
              <a:rPr lang="en-US" sz="2000" dirty="0" err="1" smtClean="0">
                <a:cs typeface="Times New Roman"/>
              </a:rPr>
              <a:t>bulan</a:t>
            </a:r>
            <a:r>
              <a:rPr lang="en-US" sz="2000" dirty="0" smtClean="0">
                <a:cs typeface="Times New Roman"/>
              </a:rPr>
              <a:t> </a:t>
            </a:r>
            <a:r>
              <a:rPr lang="en-US" sz="2000" dirty="0" err="1" smtClean="0">
                <a:cs typeface="Times New Roman"/>
              </a:rPr>
              <a:t>oktober</a:t>
            </a:r>
            <a:r>
              <a:rPr lang="en-US" sz="2000" dirty="0" smtClean="0">
                <a:cs typeface="Times New Roman"/>
              </a:rPr>
              <a:t> 2010 </a:t>
            </a:r>
            <a:r>
              <a:rPr lang="en-US" sz="2000" dirty="0" err="1" smtClean="0">
                <a:cs typeface="Times New Roman"/>
              </a:rPr>
              <a:t>mengambil</a:t>
            </a:r>
            <a:r>
              <a:rPr lang="en-US" sz="2000" dirty="0" smtClean="0">
                <a:cs typeface="Times New Roman"/>
              </a:rPr>
              <a:t> </a:t>
            </a:r>
            <a:r>
              <a:rPr lang="en-US" sz="2000" dirty="0" err="1" smtClean="0">
                <a:cs typeface="Times New Roman"/>
              </a:rPr>
              <a:t>seluruh</a:t>
            </a:r>
            <a:r>
              <a:rPr lang="en-US" sz="2000" dirty="0" smtClean="0">
                <a:cs typeface="Times New Roman"/>
              </a:rPr>
              <a:t> </a:t>
            </a:r>
            <a:r>
              <a:rPr lang="en-US" sz="2000" dirty="0" err="1" smtClean="0">
                <a:cs typeface="Times New Roman"/>
              </a:rPr>
              <a:t>dananya</a:t>
            </a:r>
            <a:r>
              <a:rPr lang="en-US" sz="2000" dirty="0" smtClean="0">
                <a:cs typeface="Times New Roman"/>
              </a:rPr>
              <a:t> </a:t>
            </a:r>
            <a:r>
              <a:rPr lang="en-US" sz="2000" dirty="0" err="1" smtClean="0">
                <a:cs typeface="Times New Roman"/>
              </a:rPr>
              <a:t>sebesar</a:t>
            </a:r>
            <a:r>
              <a:rPr lang="en-US" sz="2000" dirty="0" smtClean="0">
                <a:cs typeface="Times New Roman"/>
              </a:rPr>
              <a:t> </a:t>
            </a:r>
            <a:r>
              <a:rPr lang="en-US" sz="2000" dirty="0" err="1" smtClean="0">
                <a:cs typeface="Times New Roman"/>
              </a:rPr>
              <a:t>Rp</a:t>
            </a:r>
            <a:r>
              <a:rPr lang="en-US" sz="2000" dirty="0" smtClean="0">
                <a:cs typeface="Times New Roman"/>
              </a:rPr>
              <a:t> 7.800.000 </a:t>
            </a:r>
          </a:p>
          <a:p>
            <a:pPr>
              <a:buNone/>
            </a:pPr>
            <a:r>
              <a:rPr lang="en-US" sz="2000" dirty="0" err="1" smtClean="0">
                <a:cs typeface="Times New Roman"/>
              </a:rPr>
              <a:t>dan</a:t>
            </a:r>
            <a:r>
              <a:rPr lang="en-US" sz="2000" dirty="0" smtClean="0">
                <a:cs typeface="Times New Roman"/>
              </a:rPr>
              <a:t> </a:t>
            </a:r>
            <a:r>
              <a:rPr lang="en-US" sz="2000" dirty="0" err="1" smtClean="0">
                <a:cs typeface="Times New Roman"/>
              </a:rPr>
              <a:t>sekaligus</a:t>
            </a:r>
            <a:r>
              <a:rPr lang="en-US" sz="2000" dirty="0" smtClean="0">
                <a:cs typeface="Times New Roman"/>
              </a:rPr>
              <a:t> </a:t>
            </a:r>
            <a:r>
              <a:rPr lang="en-US" sz="2000" dirty="0" err="1" smtClean="0">
                <a:cs typeface="Times New Roman"/>
              </a:rPr>
              <a:t>menutup</a:t>
            </a:r>
            <a:r>
              <a:rPr lang="en-US" sz="2000" dirty="0" smtClean="0">
                <a:cs typeface="Times New Roman"/>
              </a:rPr>
              <a:t> </a:t>
            </a:r>
            <a:r>
              <a:rPr lang="en-US" sz="2000" dirty="0" err="1" smtClean="0">
                <a:cs typeface="Times New Roman"/>
              </a:rPr>
              <a:t>rekening</a:t>
            </a:r>
            <a:r>
              <a:rPr lang="en-US" sz="2000" dirty="0" smtClean="0">
                <a:cs typeface="Times New Roman"/>
              </a:rPr>
              <a:t> </a:t>
            </a:r>
            <a:r>
              <a:rPr lang="en-US" sz="2000" dirty="0" err="1" smtClean="0">
                <a:cs typeface="Times New Roman"/>
              </a:rPr>
              <a:t>tabungannya</a:t>
            </a:r>
            <a:r>
              <a:rPr lang="en-US" sz="2000" dirty="0" smtClean="0">
                <a:cs typeface="Times New Roman"/>
              </a:rPr>
              <a:t>.</a:t>
            </a:r>
          </a:p>
          <a:p>
            <a:pPr>
              <a:buNone/>
            </a:pPr>
            <a:r>
              <a:rPr lang="en-US" sz="2000" b="1" u="sng" dirty="0" err="1" smtClean="0">
                <a:cs typeface="Times New Roman"/>
              </a:rPr>
              <a:t>Jurnal</a:t>
            </a:r>
            <a:endParaRPr lang="en-US" sz="2000" b="1" u="sng" dirty="0" smtClean="0">
              <a:cs typeface="Times New Roman"/>
            </a:endParaRPr>
          </a:p>
          <a:p>
            <a:pPr>
              <a:buNone/>
            </a:pPr>
            <a:r>
              <a:rPr lang="en-US" sz="2000" dirty="0" smtClean="0"/>
              <a:t>Tabungan </a:t>
            </a:r>
            <a:r>
              <a:rPr lang="en-US" sz="2000" dirty="0" err="1" smtClean="0"/>
              <a:t>Ny.Any</a:t>
            </a:r>
            <a:r>
              <a:rPr lang="en-US" sz="2000" dirty="0" smtClean="0"/>
              <a:t>		</a:t>
            </a:r>
            <a:r>
              <a:rPr lang="en-US" sz="2000" dirty="0" err="1" smtClean="0"/>
              <a:t>Rp</a:t>
            </a:r>
            <a:r>
              <a:rPr lang="en-US" sz="2000" dirty="0" smtClean="0"/>
              <a:t> 7.800.000</a:t>
            </a:r>
          </a:p>
          <a:p>
            <a:pPr>
              <a:buNone/>
            </a:pPr>
            <a:r>
              <a:rPr lang="en-US" sz="2000" dirty="0" smtClean="0"/>
              <a:t>		</a:t>
            </a:r>
            <a:r>
              <a:rPr lang="en-US" sz="2000" dirty="0" err="1" smtClean="0"/>
              <a:t>Kas</a:t>
            </a:r>
            <a:r>
              <a:rPr lang="en-US" sz="2000" dirty="0" smtClean="0"/>
              <a:t>			</a:t>
            </a:r>
            <a:r>
              <a:rPr lang="en-US" sz="2000" dirty="0" err="1" smtClean="0"/>
              <a:t>Rp</a:t>
            </a:r>
            <a:r>
              <a:rPr lang="en-US" sz="2000" dirty="0" smtClean="0"/>
              <a:t> 7.800.000</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715436" cy="6357982"/>
          </a:xfrm>
          <a:ln w="19050">
            <a:solidFill>
              <a:schemeClr val="tx1"/>
            </a:solidFill>
          </a:ln>
        </p:spPr>
        <p:txBody>
          <a:bodyPr>
            <a:normAutofit/>
          </a:bodyPr>
          <a:lstStyle/>
          <a:p>
            <a:pPr>
              <a:buNone/>
            </a:pPr>
            <a:r>
              <a:rPr lang="en-US" sz="1600" b="1" dirty="0" err="1" smtClean="0"/>
              <a:t>Syarat</a:t>
            </a:r>
            <a:r>
              <a:rPr lang="en-US" sz="1600" b="1" dirty="0" smtClean="0"/>
              <a:t> </a:t>
            </a:r>
            <a:r>
              <a:rPr lang="en-US" sz="1600" b="1" dirty="0" err="1" smtClean="0"/>
              <a:t>Kredit</a:t>
            </a:r>
            <a:r>
              <a:rPr lang="en-US" sz="1600" b="1" dirty="0" smtClean="0"/>
              <a:t> 5C:</a:t>
            </a:r>
          </a:p>
          <a:p>
            <a:pPr>
              <a:buNone/>
            </a:pPr>
            <a:r>
              <a:rPr lang="en-US" sz="1600" b="1" dirty="0" smtClean="0"/>
              <a:t>1. Character</a:t>
            </a:r>
            <a:r>
              <a:rPr lang="en-US" sz="1600" dirty="0" smtClean="0"/>
              <a:t>, </a:t>
            </a:r>
            <a:r>
              <a:rPr lang="en-US" sz="1600" dirty="0" err="1" smtClean="0"/>
              <a:t>ialah</a:t>
            </a:r>
            <a:r>
              <a:rPr lang="en-US" sz="1600" dirty="0" smtClean="0"/>
              <a:t> </a:t>
            </a:r>
            <a:r>
              <a:rPr lang="en-US" sz="1600" dirty="0" err="1" smtClean="0"/>
              <a:t>Sifat</a:t>
            </a:r>
            <a:r>
              <a:rPr lang="en-US" sz="1600" dirty="0" smtClean="0"/>
              <a:t>, </a:t>
            </a:r>
            <a:r>
              <a:rPr lang="en-US" sz="1600" dirty="0" err="1" smtClean="0"/>
              <a:t>watak</a:t>
            </a:r>
            <a:r>
              <a:rPr lang="en-US" sz="1600" dirty="0" smtClean="0"/>
              <a:t>, </a:t>
            </a:r>
            <a:r>
              <a:rPr lang="en-US" sz="1600" dirty="0" err="1" smtClean="0"/>
              <a:t>hobi</a:t>
            </a:r>
            <a:r>
              <a:rPr lang="en-US" sz="1600" dirty="0" smtClean="0"/>
              <a:t>, </a:t>
            </a:r>
            <a:r>
              <a:rPr lang="en-US" sz="1600" dirty="0" err="1" smtClean="0"/>
              <a:t>dan</a:t>
            </a:r>
            <a:r>
              <a:rPr lang="en-US" sz="1600" dirty="0" smtClean="0"/>
              <a:t> </a:t>
            </a:r>
            <a:r>
              <a:rPr lang="en-US" sz="1600" dirty="0" err="1" smtClean="0"/>
              <a:t>kebiasaan</a:t>
            </a:r>
            <a:r>
              <a:rPr lang="en-US" sz="1600" dirty="0" smtClean="0"/>
              <a:t> </a:t>
            </a:r>
            <a:r>
              <a:rPr lang="en-US" sz="1600" dirty="0" err="1" smtClean="0"/>
              <a:t>dari</a:t>
            </a:r>
            <a:r>
              <a:rPr lang="en-US" sz="1600" dirty="0" smtClean="0"/>
              <a:t> </a:t>
            </a:r>
            <a:r>
              <a:rPr lang="en-US" sz="1600" dirty="0" err="1" smtClean="0"/>
              <a:t>debitur</a:t>
            </a:r>
            <a:r>
              <a:rPr lang="en-US" sz="1600" dirty="0" smtClean="0"/>
              <a:t> </a:t>
            </a:r>
            <a:r>
              <a:rPr lang="en-US" sz="1600" dirty="0" err="1" smtClean="0"/>
              <a:t>merupakan</a:t>
            </a:r>
            <a:r>
              <a:rPr lang="en-US" sz="1600" dirty="0" smtClean="0"/>
              <a:t> </a:t>
            </a:r>
            <a:r>
              <a:rPr lang="en-US" sz="1600" dirty="0" err="1" smtClean="0"/>
              <a:t>salah</a:t>
            </a:r>
            <a:r>
              <a:rPr lang="en-US" sz="1600" dirty="0" smtClean="0"/>
              <a:t> </a:t>
            </a:r>
            <a:r>
              <a:rPr lang="en-US" sz="1600" dirty="0" err="1" smtClean="0"/>
              <a:t>satu</a:t>
            </a:r>
            <a:r>
              <a:rPr lang="en-US" sz="1600" dirty="0" smtClean="0"/>
              <a:t> </a:t>
            </a:r>
            <a:r>
              <a:rPr lang="en-US" sz="1600" dirty="0" err="1" smtClean="0"/>
              <a:t>syarat</a:t>
            </a:r>
            <a:r>
              <a:rPr lang="en-US" sz="1600" dirty="0" smtClean="0"/>
              <a:t> yang </a:t>
            </a:r>
            <a:r>
              <a:rPr lang="en-US" sz="1600" dirty="0" err="1" smtClean="0"/>
              <a:t>harus</a:t>
            </a:r>
            <a:r>
              <a:rPr lang="en-US" sz="1600" dirty="0" smtClean="0"/>
              <a:t> </a:t>
            </a:r>
            <a:r>
              <a:rPr lang="en-US" sz="1600" dirty="0" err="1" smtClean="0"/>
              <a:t>dipertimbangkan</a:t>
            </a:r>
            <a:r>
              <a:rPr lang="en-US" sz="1600" dirty="0" smtClean="0"/>
              <a:t> </a:t>
            </a:r>
            <a:r>
              <a:rPr lang="en-US" sz="1600" dirty="0" err="1" smtClean="0"/>
              <a:t>dalam</a:t>
            </a:r>
            <a:r>
              <a:rPr lang="en-US" sz="1600" dirty="0" smtClean="0"/>
              <a:t> </a:t>
            </a:r>
            <a:r>
              <a:rPr lang="en-US" sz="1600" dirty="0" err="1" smtClean="0"/>
              <a:t>pemberian</a:t>
            </a:r>
            <a:r>
              <a:rPr lang="en-US" sz="1600" dirty="0" smtClean="0"/>
              <a:t> </a:t>
            </a:r>
            <a:r>
              <a:rPr lang="en-US" sz="1600" dirty="0" err="1" smtClean="0"/>
              <a:t>kredit</a:t>
            </a:r>
            <a:r>
              <a:rPr lang="en-US" sz="1600" dirty="0" smtClean="0"/>
              <a:t>. </a:t>
            </a:r>
            <a:r>
              <a:rPr lang="en-US" sz="1600" dirty="0" err="1" smtClean="0"/>
              <a:t>Kreditur</a:t>
            </a:r>
            <a:r>
              <a:rPr lang="en-US" sz="1600" dirty="0" smtClean="0"/>
              <a:t> </a:t>
            </a:r>
            <a:r>
              <a:rPr lang="en-US" sz="1600" dirty="0" err="1" smtClean="0"/>
              <a:t>harus</a:t>
            </a:r>
            <a:r>
              <a:rPr lang="en-US" sz="1600" dirty="0" smtClean="0"/>
              <a:t> </a:t>
            </a:r>
            <a:r>
              <a:rPr lang="en-US" sz="1600" dirty="0" err="1" smtClean="0"/>
              <a:t>senantiasa</a:t>
            </a:r>
            <a:r>
              <a:rPr lang="en-US" sz="1600" dirty="0" smtClean="0"/>
              <a:t> </a:t>
            </a:r>
            <a:r>
              <a:rPr lang="en-US" sz="1600" dirty="0" err="1" smtClean="0"/>
              <a:t>selektif</a:t>
            </a:r>
            <a:r>
              <a:rPr lang="en-US" sz="1600" dirty="0" smtClean="0"/>
              <a:t> </a:t>
            </a:r>
            <a:r>
              <a:rPr lang="en-US" sz="1600" dirty="0" err="1" smtClean="0"/>
              <a:t>dalam</a:t>
            </a:r>
            <a:r>
              <a:rPr lang="en-US" sz="1600" dirty="0" smtClean="0"/>
              <a:t> </a:t>
            </a:r>
            <a:r>
              <a:rPr lang="en-US" sz="1600" dirty="0" err="1" smtClean="0"/>
              <a:t>memilih</a:t>
            </a:r>
            <a:r>
              <a:rPr lang="en-US" sz="1600" dirty="0" smtClean="0"/>
              <a:t> </a:t>
            </a:r>
            <a:r>
              <a:rPr lang="en-US" sz="1600" dirty="0" err="1" smtClean="0"/>
              <a:t>karakter</a:t>
            </a:r>
            <a:r>
              <a:rPr lang="en-US" sz="1600" dirty="0" smtClean="0"/>
              <a:t> </a:t>
            </a:r>
            <a:r>
              <a:rPr lang="en-US" sz="1600" dirty="0" err="1" smtClean="0"/>
              <a:t>calon</a:t>
            </a:r>
            <a:r>
              <a:rPr lang="en-US" sz="1600" dirty="0" smtClean="0"/>
              <a:t> </a:t>
            </a:r>
            <a:r>
              <a:rPr lang="en-US" sz="1600" dirty="0" err="1" smtClean="0"/>
              <a:t>debitur</a:t>
            </a:r>
            <a:r>
              <a:rPr lang="en-US" sz="1600" dirty="0" smtClean="0"/>
              <a:t>, </a:t>
            </a:r>
            <a:r>
              <a:rPr lang="en-US" sz="1600" dirty="0" err="1" smtClean="0"/>
              <a:t>sajangan</a:t>
            </a:r>
            <a:r>
              <a:rPr lang="en-US" sz="1600" dirty="0" smtClean="0"/>
              <a:t> </a:t>
            </a:r>
            <a:r>
              <a:rPr lang="en-US" sz="1600" dirty="0" err="1" smtClean="0"/>
              <a:t>sampai</a:t>
            </a:r>
            <a:r>
              <a:rPr lang="en-US" sz="1600" dirty="0" smtClean="0"/>
              <a:t> </a:t>
            </a:r>
            <a:r>
              <a:rPr lang="en-US" sz="1600" dirty="0" err="1" smtClean="0"/>
              <a:t>memberikan</a:t>
            </a:r>
            <a:r>
              <a:rPr lang="en-US" sz="1600" dirty="0" smtClean="0"/>
              <a:t> </a:t>
            </a:r>
            <a:r>
              <a:rPr lang="en-US" sz="1600" dirty="0" err="1" smtClean="0"/>
              <a:t>pinjaman</a:t>
            </a:r>
            <a:r>
              <a:rPr lang="en-US" sz="1600" dirty="0" smtClean="0"/>
              <a:t> </a:t>
            </a:r>
            <a:r>
              <a:rPr lang="en-US" sz="1600" dirty="0" err="1" smtClean="0"/>
              <a:t>kepada</a:t>
            </a:r>
            <a:r>
              <a:rPr lang="en-US" sz="1600" dirty="0" smtClean="0"/>
              <a:t> </a:t>
            </a:r>
            <a:r>
              <a:rPr lang="en-US" sz="1600" dirty="0" err="1" smtClean="0"/>
              <a:t>debitur</a:t>
            </a:r>
            <a:r>
              <a:rPr lang="en-US" sz="1600" dirty="0" smtClean="0"/>
              <a:t> yang </a:t>
            </a:r>
            <a:r>
              <a:rPr lang="en-US" sz="1600" dirty="0" err="1" smtClean="0"/>
              <a:t>mempunyai</a:t>
            </a:r>
            <a:r>
              <a:rPr lang="en-US" sz="1600" dirty="0" smtClean="0"/>
              <a:t> </a:t>
            </a:r>
            <a:r>
              <a:rPr lang="en-US" sz="1600" dirty="0" err="1" smtClean="0"/>
              <a:t>karakter</a:t>
            </a:r>
            <a:r>
              <a:rPr lang="en-US" sz="1600" dirty="0" smtClean="0"/>
              <a:t> </a:t>
            </a:r>
            <a:r>
              <a:rPr lang="en-US" sz="1600" dirty="0" err="1" smtClean="0"/>
              <a:t>suka</a:t>
            </a:r>
            <a:r>
              <a:rPr lang="en-US" sz="1600" dirty="0" smtClean="0"/>
              <a:t> </a:t>
            </a:r>
            <a:r>
              <a:rPr lang="en-US" sz="1600" dirty="0" err="1" smtClean="0"/>
              <a:t>bohong</a:t>
            </a:r>
            <a:r>
              <a:rPr lang="en-US" sz="1600" dirty="0" smtClean="0"/>
              <a:t>, </a:t>
            </a:r>
            <a:r>
              <a:rPr lang="en-US" sz="1600" dirty="0" err="1" smtClean="0"/>
              <a:t>ingkar</a:t>
            </a:r>
            <a:r>
              <a:rPr lang="en-US" sz="1600" dirty="0" smtClean="0"/>
              <a:t> </a:t>
            </a:r>
            <a:r>
              <a:rPr lang="en-US" sz="1600" dirty="0" err="1" smtClean="0"/>
              <a:t>janji</a:t>
            </a:r>
            <a:r>
              <a:rPr lang="en-US" sz="1600" dirty="0" smtClean="0"/>
              <a:t>, </a:t>
            </a:r>
            <a:r>
              <a:rPr lang="en-US" sz="1600" dirty="0" err="1" smtClean="0"/>
              <a:t>dan</a:t>
            </a:r>
            <a:r>
              <a:rPr lang="en-US" sz="1600" dirty="0" smtClean="0"/>
              <a:t> </a:t>
            </a:r>
            <a:r>
              <a:rPr lang="en-US" sz="1600" dirty="0" err="1" smtClean="0"/>
              <a:t>memiliki</a:t>
            </a:r>
            <a:r>
              <a:rPr lang="en-US" sz="1600" dirty="0" smtClean="0"/>
              <a:t> </a:t>
            </a:r>
            <a:r>
              <a:rPr lang="en-US" sz="1600" dirty="0" err="1" smtClean="0"/>
              <a:t>kebiasaan</a:t>
            </a:r>
            <a:r>
              <a:rPr lang="en-US" sz="1600" dirty="0" smtClean="0"/>
              <a:t> </a:t>
            </a:r>
            <a:r>
              <a:rPr lang="en-US" sz="1600" dirty="0" err="1" smtClean="0"/>
              <a:t>buruk</a:t>
            </a:r>
            <a:r>
              <a:rPr lang="en-US" sz="1600" dirty="0" smtClean="0"/>
              <a:t>, </a:t>
            </a:r>
            <a:r>
              <a:rPr lang="en-US" sz="1600" dirty="0" err="1" smtClean="0"/>
              <a:t>seperti</a:t>
            </a:r>
            <a:r>
              <a:rPr lang="en-US" sz="1600" dirty="0" smtClean="0"/>
              <a:t> </a:t>
            </a:r>
            <a:r>
              <a:rPr lang="en-US" sz="1600" dirty="0" err="1" smtClean="0"/>
              <a:t>judi</a:t>
            </a:r>
            <a:r>
              <a:rPr lang="en-US" sz="1600" dirty="0" smtClean="0"/>
              <a:t>, </a:t>
            </a:r>
            <a:r>
              <a:rPr lang="en-US" sz="1600" dirty="0" err="1" smtClean="0"/>
              <a:t>hidup</a:t>
            </a:r>
            <a:r>
              <a:rPr lang="en-US" sz="1600" dirty="0" smtClean="0"/>
              <a:t> </a:t>
            </a:r>
            <a:r>
              <a:rPr lang="en-US" sz="1600" dirty="0" err="1" smtClean="0"/>
              <a:t>boros</a:t>
            </a:r>
            <a:r>
              <a:rPr lang="en-US" sz="1600" dirty="0" smtClean="0"/>
              <a:t>, </a:t>
            </a:r>
            <a:r>
              <a:rPr lang="en-US" sz="1600" dirty="0" err="1" smtClean="0"/>
              <a:t>dan</a:t>
            </a:r>
            <a:r>
              <a:rPr lang="en-US" sz="1600" dirty="0" smtClean="0"/>
              <a:t> lain-lain. </a:t>
            </a:r>
            <a:r>
              <a:rPr lang="en-US" sz="1600" dirty="0" err="1" smtClean="0"/>
              <a:t>Dengan</a:t>
            </a:r>
            <a:r>
              <a:rPr lang="en-US" sz="1600" dirty="0" smtClean="0"/>
              <a:t> </a:t>
            </a:r>
            <a:r>
              <a:rPr lang="en-US" sz="1600" dirty="0" err="1" smtClean="0"/>
              <a:t>kata</a:t>
            </a:r>
            <a:r>
              <a:rPr lang="en-US" sz="1600" dirty="0" smtClean="0"/>
              <a:t> lain, </a:t>
            </a:r>
            <a:r>
              <a:rPr lang="en-US" sz="1600" dirty="0" err="1" smtClean="0"/>
              <a:t>kreditur</a:t>
            </a:r>
            <a:r>
              <a:rPr lang="en-US" sz="1600" dirty="0" smtClean="0"/>
              <a:t> </a:t>
            </a:r>
            <a:r>
              <a:rPr lang="en-US" sz="1600" dirty="0" err="1" smtClean="0"/>
              <a:t>harus</a:t>
            </a:r>
            <a:r>
              <a:rPr lang="en-US" sz="1600" dirty="0" smtClean="0"/>
              <a:t> </a:t>
            </a:r>
            <a:r>
              <a:rPr lang="en-US" sz="1600" dirty="0" err="1" smtClean="0"/>
              <a:t>memilih</a:t>
            </a:r>
            <a:r>
              <a:rPr lang="en-US" sz="1600" dirty="0" smtClean="0"/>
              <a:t> </a:t>
            </a:r>
            <a:r>
              <a:rPr lang="en-US" sz="1600" dirty="0" err="1" smtClean="0"/>
              <a:t>calon</a:t>
            </a:r>
            <a:r>
              <a:rPr lang="en-US" sz="1600" dirty="0" smtClean="0"/>
              <a:t> </a:t>
            </a:r>
            <a:r>
              <a:rPr lang="en-US" sz="1600" dirty="0" err="1" smtClean="0"/>
              <a:t>kreditur</a:t>
            </a:r>
            <a:r>
              <a:rPr lang="en-US" sz="1600" dirty="0" smtClean="0"/>
              <a:t> yang </a:t>
            </a:r>
            <a:r>
              <a:rPr lang="en-US" sz="1600" dirty="0" err="1" smtClean="0"/>
              <a:t>bertingkah</a:t>
            </a:r>
            <a:r>
              <a:rPr lang="en-US" sz="1600" dirty="0" smtClean="0"/>
              <a:t> </a:t>
            </a:r>
            <a:r>
              <a:rPr lang="en-US" sz="1600" dirty="0" err="1" smtClean="0"/>
              <a:t>laku</a:t>
            </a:r>
            <a:r>
              <a:rPr lang="en-US" sz="1600" dirty="0" smtClean="0"/>
              <a:t> </a:t>
            </a:r>
            <a:r>
              <a:rPr lang="en-US" sz="1600" dirty="0" err="1" smtClean="0"/>
              <a:t>baik</a:t>
            </a:r>
            <a:r>
              <a:rPr lang="en-US" sz="1600" dirty="0" smtClean="0"/>
              <a:t>, </a:t>
            </a:r>
            <a:r>
              <a:rPr lang="en-US" sz="1600" dirty="0" err="1" smtClean="0"/>
              <a:t>selalu</a:t>
            </a:r>
            <a:r>
              <a:rPr lang="en-US" sz="1600" dirty="0" smtClean="0"/>
              <a:t> </a:t>
            </a:r>
            <a:r>
              <a:rPr lang="en-US" sz="1600" dirty="0" err="1" smtClean="0"/>
              <a:t>menepati</a:t>
            </a:r>
            <a:r>
              <a:rPr lang="en-US" sz="1600" dirty="0" smtClean="0"/>
              <a:t> </a:t>
            </a:r>
            <a:r>
              <a:rPr lang="en-US" sz="1600" dirty="0" err="1" smtClean="0"/>
              <a:t>janji</a:t>
            </a:r>
            <a:r>
              <a:rPr lang="en-US" sz="1600" dirty="0" smtClean="0"/>
              <a:t>, </a:t>
            </a:r>
            <a:r>
              <a:rPr lang="en-US" sz="1600" dirty="0" err="1" smtClean="0"/>
              <a:t>dan</a:t>
            </a:r>
            <a:r>
              <a:rPr lang="en-US" sz="1600" dirty="0" smtClean="0"/>
              <a:t> </a:t>
            </a:r>
            <a:r>
              <a:rPr lang="en-US" sz="1600" dirty="0" err="1" smtClean="0"/>
              <a:t>senantiasa</a:t>
            </a:r>
            <a:r>
              <a:rPr lang="en-US" sz="1600" dirty="0" smtClean="0"/>
              <a:t> </a:t>
            </a:r>
            <a:r>
              <a:rPr lang="en-US" sz="1600" dirty="0" err="1" smtClean="0"/>
              <a:t>berusaha</a:t>
            </a:r>
            <a:r>
              <a:rPr lang="en-US" sz="1600" dirty="0" smtClean="0"/>
              <a:t> </a:t>
            </a:r>
            <a:r>
              <a:rPr lang="en-US" sz="1600" dirty="0" err="1" smtClean="0"/>
              <a:t>memenuhi</a:t>
            </a:r>
            <a:r>
              <a:rPr lang="en-US" sz="1600" dirty="0" smtClean="0"/>
              <a:t> </a:t>
            </a:r>
            <a:r>
              <a:rPr lang="en-US" sz="1600" dirty="0" err="1" smtClean="0"/>
              <a:t>kewajibannya</a:t>
            </a:r>
            <a:r>
              <a:rPr lang="en-US" sz="1600" dirty="0" smtClean="0"/>
              <a:t>. </a:t>
            </a:r>
            <a:r>
              <a:rPr lang="en-US" sz="1600" dirty="0" err="1" smtClean="0"/>
              <a:t>Intinya</a:t>
            </a:r>
            <a:r>
              <a:rPr lang="en-US" sz="1600" dirty="0" smtClean="0"/>
              <a:t>, </a:t>
            </a:r>
            <a:r>
              <a:rPr lang="en-US" sz="1600" dirty="0" err="1" smtClean="0"/>
              <a:t>harus</a:t>
            </a:r>
            <a:r>
              <a:rPr lang="en-US" sz="1600" dirty="0" smtClean="0"/>
              <a:t> </a:t>
            </a:r>
            <a:r>
              <a:rPr lang="en-US" sz="1600" dirty="0" err="1" smtClean="0"/>
              <a:t>memilih</a:t>
            </a:r>
            <a:r>
              <a:rPr lang="en-US" sz="1600" dirty="0" smtClean="0"/>
              <a:t> </a:t>
            </a:r>
            <a:r>
              <a:rPr lang="en-US" sz="1600" dirty="0" err="1" smtClean="0"/>
              <a:t>calon</a:t>
            </a:r>
            <a:r>
              <a:rPr lang="en-US" sz="1600" dirty="0" smtClean="0"/>
              <a:t> </a:t>
            </a:r>
            <a:r>
              <a:rPr lang="en-US" sz="1600" dirty="0" err="1" smtClean="0"/>
              <a:t>peminjam</a:t>
            </a:r>
            <a:r>
              <a:rPr lang="en-US" sz="1600" dirty="0" smtClean="0"/>
              <a:t> yang </a:t>
            </a:r>
            <a:r>
              <a:rPr lang="en-US" sz="1600" dirty="0" err="1" smtClean="0"/>
              <a:t>mempunyai</a:t>
            </a:r>
            <a:r>
              <a:rPr lang="en-US" sz="1600" dirty="0" smtClean="0"/>
              <a:t> </a:t>
            </a:r>
            <a:r>
              <a:rPr lang="en-US" sz="1600" dirty="0" err="1" smtClean="0"/>
              <a:t>reputasi</a:t>
            </a:r>
            <a:r>
              <a:rPr lang="en-US" sz="1600" dirty="0" smtClean="0"/>
              <a:t> </a:t>
            </a:r>
            <a:r>
              <a:rPr lang="en-US" sz="1600" dirty="0" err="1" smtClean="0"/>
              <a:t>baik</a:t>
            </a:r>
            <a:r>
              <a:rPr lang="en-US" sz="1600" dirty="0" smtClean="0"/>
              <a:t> </a:t>
            </a:r>
            <a:r>
              <a:rPr lang="en-US" sz="1600" dirty="0" err="1" smtClean="0"/>
              <a:t>di</a:t>
            </a:r>
            <a:r>
              <a:rPr lang="en-US" sz="1600" dirty="0" smtClean="0"/>
              <a:t> </a:t>
            </a:r>
            <a:r>
              <a:rPr lang="en-US" sz="1600" dirty="0" err="1" smtClean="0"/>
              <a:t>masyarakat</a:t>
            </a:r>
            <a:r>
              <a:rPr lang="en-US" sz="1600" dirty="0" smtClean="0"/>
              <a:t>. </a:t>
            </a:r>
          </a:p>
          <a:p>
            <a:pPr>
              <a:buNone/>
            </a:pPr>
            <a:r>
              <a:rPr lang="en-US" sz="1600" b="1" dirty="0" smtClean="0"/>
              <a:t>2 Capacity</a:t>
            </a:r>
            <a:r>
              <a:rPr lang="en-US" sz="1600" dirty="0" smtClean="0"/>
              <a:t>, </a:t>
            </a:r>
            <a:r>
              <a:rPr lang="en-US" sz="1600" dirty="0" err="1" smtClean="0"/>
              <a:t>ialah</a:t>
            </a:r>
            <a:r>
              <a:rPr lang="en-US" sz="1600" dirty="0" smtClean="0"/>
              <a:t> </a:t>
            </a:r>
            <a:r>
              <a:rPr lang="en-US" sz="1600" dirty="0" err="1" smtClean="0"/>
              <a:t>Pihak</a:t>
            </a:r>
            <a:r>
              <a:rPr lang="en-US" sz="1600" dirty="0" smtClean="0"/>
              <a:t> </a:t>
            </a:r>
            <a:r>
              <a:rPr lang="en-US" sz="1600" dirty="0" err="1" smtClean="0"/>
              <a:t>kreditur</a:t>
            </a:r>
            <a:r>
              <a:rPr lang="en-US" sz="1600" dirty="0" smtClean="0"/>
              <a:t> </a:t>
            </a:r>
            <a:r>
              <a:rPr lang="en-US" sz="1600" dirty="0" err="1" smtClean="0"/>
              <a:t>harus</a:t>
            </a:r>
            <a:r>
              <a:rPr lang="en-US" sz="1600" dirty="0" smtClean="0"/>
              <a:t> </a:t>
            </a:r>
            <a:r>
              <a:rPr lang="en-US" sz="1600" dirty="0" err="1" smtClean="0"/>
              <a:t>memperhatikan</a:t>
            </a:r>
            <a:r>
              <a:rPr lang="en-US" sz="1600" dirty="0" smtClean="0"/>
              <a:t> </a:t>
            </a:r>
            <a:r>
              <a:rPr lang="en-US" sz="1600" dirty="0" err="1" smtClean="0"/>
              <a:t>syarat</a:t>
            </a:r>
            <a:r>
              <a:rPr lang="en-US" sz="1600" dirty="0" smtClean="0"/>
              <a:t> </a:t>
            </a:r>
            <a:r>
              <a:rPr lang="en-US" sz="1600" dirty="0" err="1" smtClean="0"/>
              <a:t>kapasitas</a:t>
            </a:r>
            <a:r>
              <a:rPr lang="en-US" sz="1600" dirty="0" smtClean="0"/>
              <a:t> (</a:t>
            </a:r>
            <a:r>
              <a:rPr lang="en-US" sz="1600" dirty="0" err="1" smtClean="0"/>
              <a:t>kemampuan</a:t>
            </a:r>
            <a:r>
              <a:rPr lang="en-US" sz="1600" dirty="0" smtClean="0"/>
              <a:t>) yang </a:t>
            </a:r>
            <a:r>
              <a:rPr lang="en-US" sz="1600" dirty="0" err="1" smtClean="0"/>
              <a:t>dimiliki</a:t>
            </a:r>
            <a:r>
              <a:rPr lang="en-US" sz="1600" dirty="0" smtClean="0"/>
              <a:t> </a:t>
            </a:r>
            <a:r>
              <a:rPr lang="en-US" sz="1600" dirty="0" err="1" smtClean="0"/>
              <a:t>calon</a:t>
            </a:r>
            <a:r>
              <a:rPr lang="en-US" sz="1600" dirty="0" smtClean="0"/>
              <a:t> </a:t>
            </a:r>
            <a:r>
              <a:rPr lang="en-US" sz="1600" dirty="0" err="1" smtClean="0"/>
              <a:t>debitur</a:t>
            </a:r>
            <a:r>
              <a:rPr lang="en-US" sz="1600" dirty="0" smtClean="0"/>
              <a:t>. </a:t>
            </a:r>
            <a:r>
              <a:rPr lang="en-US" sz="1600" dirty="0" err="1" smtClean="0"/>
              <a:t>Apakah</a:t>
            </a:r>
            <a:r>
              <a:rPr lang="en-US" sz="1600" dirty="0" smtClean="0"/>
              <a:t> </a:t>
            </a:r>
            <a:r>
              <a:rPr lang="en-US" sz="1600" dirty="0" err="1" smtClean="0"/>
              <a:t>dia</a:t>
            </a:r>
            <a:r>
              <a:rPr lang="en-US" sz="1600" dirty="0" smtClean="0"/>
              <a:t> </a:t>
            </a:r>
            <a:r>
              <a:rPr lang="en-US" sz="1600" dirty="0" err="1" smtClean="0"/>
              <a:t>itu</a:t>
            </a:r>
            <a:r>
              <a:rPr lang="en-US" sz="1600" dirty="0" smtClean="0"/>
              <a:t> </a:t>
            </a:r>
            <a:r>
              <a:rPr lang="en-US" sz="1600" dirty="0" err="1" smtClean="0"/>
              <a:t>mempunyai</a:t>
            </a:r>
            <a:r>
              <a:rPr lang="en-US" sz="1600" dirty="0" smtClean="0"/>
              <a:t> </a:t>
            </a:r>
            <a:r>
              <a:rPr lang="en-US" sz="1600" dirty="0" err="1" smtClean="0"/>
              <a:t>kemampuan</a:t>
            </a:r>
            <a:r>
              <a:rPr lang="en-US" sz="1600" dirty="0" smtClean="0"/>
              <a:t> </a:t>
            </a:r>
            <a:r>
              <a:rPr lang="en-US" sz="1600" dirty="0" err="1" smtClean="0"/>
              <a:t>untuk</a:t>
            </a:r>
            <a:r>
              <a:rPr lang="en-US" sz="1600" dirty="0" smtClean="0"/>
              <a:t> </a:t>
            </a:r>
            <a:r>
              <a:rPr lang="en-US" sz="1600" dirty="0" err="1" smtClean="0"/>
              <a:t>mengembalikan</a:t>
            </a:r>
            <a:r>
              <a:rPr lang="en-US" sz="1600" dirty="0" smtClean="0"/>
              <a:t> </a:t>
            </a:r>
            <a:r>
              <a:rPr lang="en-US" sz="1600" dirty="0" err="1" smtClean="0"/>
              <a:t>lagi</a:t>
            </a:r>
            <a:r>
              <a:rPr lang="en-US" sz="1600" dirty="0" smtClean="0"/>
              <a:t> </a:t>
            </a:r>
            <a:r>
              <a:rPr lang="en-US" sz="1600" dirty="0" err="1" smtClean="0"/>
              <a:t>pinjamannya</a:t>
            </a:r>
            <a:r>
              <a:rPr lang="en-US" sz="1600" dirty="0" smtClean="0"/>
              <a:t> </a:t>
            </a:r>
            <a:r>
              <a:rPr lang="en-US" sz="1600" dirty="0" err="1" smtClean="0"/>
              <a:t>atau</a:t>
            </a:r>
            <a:r>
              <a:rPr lang="en-US" sz="1600" dirty="0" smtClean="0"/>
              <a:t> </a:t>
            </a:r>
            <a:r>
              <a:rPr lang="en-US" sz="1600" dirty="0" err="1" smtClean="0"/>
              <a:t>tidak</a:t>
            </a:r>
            <a:r>
              <a:rPr lang="en-US" sz="1600" dirty="0" smtClean="0"/>
              <a:t>.</a:t>
            </a:r>
          </a:p>
          <a:p>
            <a:pPr>
              <a:buNone/>
            </a:pPr>
            <a:r>
              <a:rPr lang="en-US" sz="1600" b="1" dirty="0" smtClean="0"/>
              <a:t>3. Collateral ; Collateral (</a:t>
            </a:r>
            <a:r>
              <a:rPr lang="en-US" sz="1600" b="1" dirty="0" err="1" smtClean="0"/>
              <a:t>jaminan</a:t>
            </a:r>
            <a:r>
              <a:rPr lang="en-US" sz="1600" b="1" dirty="0" smtClean="0"/>
              <a:t>) </a:t>
            </a:r>
            <a:r>
              <a:rPr lang="en-US" sz="1600" dirty="0" smtClean="0"/>
              <a:t>yang </a:t>
            </a:r>
            <a:r>
              <a:rPr lang="en-US" sz="1600" dirty="0" err="1" smtClean="0"/>
              <a:t>dimiliki</a:t>
            </a:r>
            <a:r>
              <a:rPr lang="en-US" sz="1600" dirty="0" smtClean="0"/>
              <a:t> </a:t>
            </a:r>
            <a:r>
              <a:rPr lang="en-US" sz="1600" dirty="0" err="1" smtClean="0"/>
              <a:t>calon</a:t>
            </a:r>
            <a:r>
              <a:rPr lang="en-US" sz="1600" dirty="0" smtClean="0"/>
              <a:t> </a:t>
            </a:r>
            <a:r>
              <a:rPr lang="en-US" sz="1600" dirty="0" err="1" smtClean="0"/>
              <a:t>debitur</a:t>
            </a:r>
            <a:r>
              <a:rPr lang="en-US" sz="1600" dirty="0" smtClean="0"/>
              <a:t> </a:t>
            </a:r>
            <a:r>
              <a:rPr lang="en-US" sz="1600" dirty="0" err="1" smtClean="0"/>
              <a:t>merupakan</a:t>
            </a:r>
            <a:r>
              <a:rPr lang="en-US" sz="1600" dirty="0" smtClean="0"/>
              <a:t> </a:t>
            </a:r>
            <a:r>
              <a:rPr lang="en-US" sz="1600" dirty="0" err="1" smtClean="0"/>
              <a:t>syarat</a:t>
            </a:r>
            <a:r>
              <a:rPr lang="en-US" sz="1600" dirty="0" smtClean="0"/>
              <a:t> </a:t>
            </a:r>
            <a:r>
              <a:rPr lang="en-US" sz="1600" dirty="0" err="1" smtClean="0"/>
              <a:t>kredit</a:t>
            </a:r>
            <a:r>
              <a:rPr lang="en-US" sz="1600" dirty="0" smtClean="0"/>
              <a:t> yang </a:t>
            </a:r>
            <a:r>
              <a:rPr lang="en-US" sz="1600" dirty="0" err="1" smtClean="0"/>
              <a:t>tidak</a:t>
            </a:r>
            <a:r>
              <a:rPr lang="en-US" sz="1600" dirty="0" smtClean="0"/>
              <a:t> </a:t>
            </a:r>
            <a:r>
              <a:rPr lang="en-US" sz="1600" dirty="0" err="1" smtClean="0"/>
              <a:t>kalah</a:t>
            </a:r>
            <a:r>
              <a:rPr lang="en-US" sz="1600" dirty="0" smtClean="0"/>
              <a:t> </a:t>
            </a:r>
            <a:r>
              <a:rPr lang="en-US" sz="1600" dirty="0" err="1" smtClean="0"/>
              <a:t>pentingnya</a:t>
            </a:r>
            <a:r>
              <a:rPr lang="en-US" sz="1600" dirty="0" smtClean="0"/>
              <a:t> </a:t>
            </a:r>
            <a:r>
              <a:rPr lang="en-US" sz="1600" dirty="0" err="1" smtClean="0"/>
              <a:t>serta</a:t>
            </a:r>
            <a:r>
              <a:rPr lang="en-US" sz="1600" dirty="0" smtClean="0"/>
              <a:t> </a:t>
            </a:r>
            <a:r>
              <a:rPr lang="en-US" sz="1600" dirty="0" err="1" smtClean="0"/>
              <a:t>harus</a:t>
            </a:r>
            <a:r>
              <a:rPr lang="en-US" sz="1600" dirty="0" smtClean="0"/>
              <a:t> </a:t>
            </a:r>
            <a:r>
              <a:rPr lang="en-US" sz="1600" dirty="0" err="1" smtClean="0"/>
              <a:t>diperhatikan</a:t>
            </a:r>
            <a:r>
              <a:rPr lang="en-US" sz="1600" dirty="0" smtClean="0"/>
              <a:t> </a:t>
            </a:r>
            <a:r>
              <a:rPr lang="en-US" sz="1600" dirty="0" err="1" smtClean="0"/>
              <a:t>sebelum</a:t>
            </a:r>
            <a:r>
              <a:rPr lang="en-US" sz="1600" dirty="0" smtClean="0"/>
              <a:t> </a:t>
            </a:r>
            <a:r>
              <a:rPr lang="en-US" sz="1600" dirty="0" err="1" smtClean="0"/>
              <a:t>memberikan</a:t>
            </a:r>
            <a:r>
              <a:rPr lang="en-US" sz="1600" dirty="0" smtClean="0"/>
              <a:t> </a:t>
            </a:r>
            <a:r>
              <a:rPr lang="en-US" sz="1600" dirty="0" err="1" smtClean="0"/>
              <a:t>kredit</a:t>
            </a:r>
            <a:r>
              <a:rPr lang="en-US" sz="1600" dirty="0" smtClean="0"/>
              <a:t>. </a:t>
            </a:r>
            <a:r>
              <a:rPr lang="en-US" sz="1600" dirty="0" err="1" smtClean="0"/>
              <a:t>Jaminan</a:t>
            </a:r>
            <a:r>
              <a:rPr lang="en-US" sz="1600" dirty="0" smtClean="0"/>
              <a:t> (Collateral) </a:t>
            </a:r>
            <a:r>
              <a:rPr lang="en-US" sz="1600" dirty="0" err="1" smtClean="0"/>
              <a:t>sangat</a:t>
            </a:r>
            <a:r>
              <a:rPr lang="en-US" sz="1600" dirty="0" smtClean="0"/>
              <a:t> </a:t>
            </a:r>
            <a:r>
              <a:rPr lang="en-US" sz="1600" dirty="0" err="1" smtClean="0"/>
              <a:t>berguna</a:t>
            </a:r>
            <a:r>
              <a:rPr lang="en-US" sz="1600" dirty="0" smtClean="0"/>
              <a:t> </a:t>
            </a:r>
            <a:r>
              <a:rPr lang="en-US" sz="1600" dirty="0" err="1" smtClean="0"/>
              <a:t>untuk</a:t>
            </a:r>
            <a:r>
              <a:rPr lang="en-US" sz="1600" dirty="0" smtClean="0"/>
              <a:t> </a:t>
            </a:r>
            <a:r>
              <a:rPr lang="en-US" sz="1600" dirty="0" err="1" smtClean="0"/>
              <a:t>berjaga-jaga</a:t>
            </a:r>
            <a:r>
              <a:rPr lang="en-US" sz="1600" dirty="0" smtClean="0"/>
              <a:t>, </a:t>
            </a:r>
            <a:r>
              <a:rPr lang="en-US" sz="1600" dirty="0" err="1" smtClean="0"/>
              <a:t>seandainya</a:t>
            </a:r>
            <a:r>
              <a:rPr lang="en-US" sz="1600" dirty="0" smtClean="0"/>
              <a:t> </a:t>
            </a:r>
            <a:r>
              <a:rPr lang="en-US" sz="1600" dirty="0" err="1" smtClean="0"/>
              <a:t>debitur</a:t>
            </a:r>
            <a:r>
              <a:rPr lang="en-US" sz="1600" dirty="0" smtClean="0"/>
              <a:t> </a:t>
            </a:r>
            <a:r>
              <a:rPr lang="en-US" sz="1600" dirty="0" err="1" smtClean="0"/>
              <a:t>tidak</a:t>
            </a:r>
            <a:r>
              <a:rPr lang="en-US" sz="1600" dirty="0" smtClean="0"/>
              <a:t> </a:t>
            </a:r>
            <a:r>
              <a:rPr lang="en-US" sz="1600" dirty="0" err="1" smtClean="0"/>
              <a:t>mampu</a:t>
            </a:r>
            <a:r>
              <a:rPr lang="en-US" sz="1600" dirty="0" smtClean="0"/>
              <a:t> </a:t>
            </a:r>
            <a:r>
              <a:rPr lang="en-US" sz="1600" dirty="0" err="1" smtClean="0"/>
              <a:t>mengembalikan</a:t>
            </a:r>
            <a:r>
              <a:rPr lang="en-US" sz="1600" dirty="0" smtClean="0"/>
              <a:t> </a:t>
            </a:r>
            <a:r>
              <a:rPr lang="en-US" sz="1600" dirty="0" err="1" smtClean="0"/>
              <a:t>pinjamannya</a:t>
            </a:r>
            <a:r>
              <a:rPr lang="en-US" sz="1600" dirty="0" smtClean="0"/>
              <a:t> </a:t>
            </a:r>
            <a:r>
              <a:rPr lang="en-US" sz="1600" dirty="0" err="1" smtClean="0"/>
              <a:t>tepat</a:t>
            </a:r>
            <a:r>
              <a:rPr lang="en-US" sz="1600" dirty="0" smtClean="0"/>
              <a:t> </a:t>
            </a:r>
            <a:r>
              <a:rPr lang="en-US" sz="1600" dirty="0" err="1" smtClean="0"/>
              <a:t>waktu</a:t>
            </a:r>
            <a:r>
              <a:rPr lang="en-US" sz="1600" dirty="0" smtClean="0"/>
              <a:t>. </a:t>
            </a:r>
          </a:p>
          <a:p>
            <a:pPr>
              <a:buNone/>
            </a:pPr>
            <a:r>
              <a:rPr lang="en-US" sz="1600" b="1" dirty="0" smtClean="0"/>
              <a:t>4. Capital, Capital (modal) </a:t>
            </a:r>
            <a:r>
              <a:rPr lang="en-US" sz="1600" dirty="0" smtClean="0"/>
              <a:t>yang </a:t>
            </a:r>
            <a:r>
              <a:rPr lang="en-US" sz="1600" dirty="0" err="1" smtClean="0"/>
              <a:t>dimiliki</a:t>
            </a:r>
            <a:r>
              <a:rPr lang="en-US" sz="1600" dirty="0" smtClean="0"/>
              <a:t> </a:t>
            </a:r>
            <a:r>
              <a:rPr lang="en-US" sz="1600" dirty="0" err="1" smtClean="0"/>
              <a:t>debitur</a:t>
            </a:r>
            <a:r>
              <a:rPr lang="en-US" sz="1600" dirty="0" smtClean="0"/>
              <a:t> </a:t>
            </a:r>
            <a:r>
              <a:rPr lang="en-US" sz="1600" dirty="0" err="1" smtClean="0"/>
              <a:t>merupakan</a:t>
            </a:r>
            <a:r>
              <a:rPr lang="en-US" sz="1600" dirty="0" smtClean="0"/>
              <a:t> </a:t>
            </a:r>
            <a:r>
              <a:rPr lang="en-US" sz="1600" dirty="0" err="1" smtClean="0"/>
              <a:t>syarat</a:t>
            </a:r>
            <a:r>
              <a:rPr lang="en-US" sz="1600" dirty="0" smtClean="0"/>
              <a:t> </a:t>
            </a:r>
            <a:r>
              <a:rPr lang="en-US" sz="1600" dirty="0" err="1" smtClean="0"/>
              <a:t>kredit</a:t>
            </a:r>
            <a:r>
              <a:rPr lang="en-US" sz="1600" dirty="0" smtClean="0"/>
              <a:t> yang </a:t>
            </a:r>
            <a:r>
              <a:rPr lang="en-US" sz="1600" dirty="0" err="1" smtClean="0"/>
              <a:t>harus</a:t>
            </a:r>
            <a:r>
              <a:rPr lang="en-US" sz="1600" dirty="0" smtClean="0"/>
              <a:t> </a:t>
            </a:r>
            <a:r>
              <a:rPr lang="en-US" sz="1600" dirty="0" err="1" smtClean="0"/>
              <a:t>dipertimbangkan</a:t>
            </a:r>
            <a:r>
              <a:rPr lang="en-US" sz="1600" dirty="0" smtClean="0"/>
              <a:t>, </a:t>
            </a:r>
            <a:r>
              <a:rPr lang="en-US" sz="1600" dirty="0" err="1" smtClean="0"/>
              <a:t>terutama</a:t>
            </a:r>
            <a:r>
              <a:rPr lang="en-US" sz="1600" dirty="0" smtClean="0"/>
              <a:t> </a:t>
            </a:r>
            <a:r>
              <a:rPr lang="en-US" sz="1600" dirty="0" err="1" smtClean="0"/>
              <a:t>jumlah</a:t>
            </a:r>
            <a:r>
              <a:rPr lang="en-US" sz="1600" dirty="0" smtClean="0"/>
              <a:t> modal yang </a:t>
            </a:r>
            <a:r>
              <a:rPr lang="en-US" sz="1600" dirty="0" err="1" smtClean="0"/>
              <a:t>dimiliki</a:t>
            </a:r>
            <a:r>
              <a:rPr lang="en-US" sz="1600" dirty="0" smtClean="0"/>
              <a:t> </a:t>
            </a:r>
            <a:r>
              <a:rPr lang="en-US" sz="1600" dirty="0" err="1" smtClean="0"/>
              <a:t>dan</a:t>
            </a:r>
            <a:r>
              <a:rPr lang="en-US" sz="1600" dirty="0" smtClean="0"/>
              <a:t> </a:t>
            </a:r>
            <a:r>
              <a:rPr lang="en-US" sz="1600" dirty="0" err="1" smtClean="0"/>
              <a:t>alokasi</a:t>
            </a:r>
            <a:r>
              <a:rPr lang="en-US" sz="1600" dirty="0" smtClean="0"/>
              <a:t> </a:t>
            </a:r>
            <a:r>
              <a:rPr lang="en-US" sz="1600" dirty="0" err="1" smtClean="0"/>
              <a:t>penggunaan</a:t>
            </a:r>
            <a:r>
              <a:rPr lang="en-US" sz="1600" dirty="0" smtClean="0"/>
              <a:t> modal </a:t>
            </a:r>
            <a:r>
              <a:rPr lang="en-US" sz="1600" dirty="0" err="1" smtClean="0"/>
              <a:t>tersebut</a:t>
            </a:r>
            <a:r>
              <a:rPr lang="en-US" sz="1600" dirty="0" smtClean="0"/>
              <a:t>.</a:t>
            </a:r>
          </a:p>
          <a:p>
            <a:pPr>
              <a:buNone/>
            </a:pPr>
            <a:r>
              <a:rPr lang="en-US" sz="1600" b="1" dirty="0" smtClean="0"/>
              <a:t>5. Condition of Economy, </a:t>
            </a:r>
            <a:r>
              <a:rPr lang="en-US" sz="1600" dirty="0" err="1" smtClean="0"/>
              <a:t>Situasi</a:t>
            </a:r>
            <a:r>
              <a:rPr lang="en-US" sz="1600" dirty="0" smtClean="0"/>
              <a:t> </a:t>
            </a:r>
            <a:r>
              <a:rPr lang="en-US" sz="1600" dirty="0" err="1" smtClean="0"/>
              <a:t>dan</a:t>
            </a:r>
            <a:r>
              <a:rPr lang="en-US" sz="1600" dirty="0" smtClean="0"/>
              <a:t> </a:t>
            </a:r>
            <a:r>
              <a:rPr lang="en-US" sz="1600" dirty="0" err="1" smtClean="0"/>
              <a:t>kondisi</a:t>
            </a:r>
            <a:r>
              <a:rPr lang="en-US" sz="1600" dirty="0" smtClean="0"/>
              <a:t> </a:t>
            </a:r>
            <a:r>
              <a:rPr lang="en-US" sz="1600" dirty="0" err="1" smtClean="0"/>
              <a:t>ekonomi</a:t>
            </a:r>
            <a:r>
              <a:rPr lang="en-US" sz="1600" dirty="0" smtClean="0"/>
              <a:t> </a:t>
            </a:r>
            <a:r>
              <a:rPr lang="en-US" sz="1600" dirty="0" err="1" smtClean="0"/>
              <a:t>sekitar</a:t>
            </a:r>
            <a:r>
              <a:rPr lang="en-US" sz="1600" dirty="0" smtClean="0"/>
              <a:t> </a:t>
            </a:r>
            <a:r>
              <a:rPr lang="en-US" sz="1600" dirty="0" err="1" smtClean="0"/>
              <a:t>dimana</a:t>
            </a:r>
            <a:r>
              <a:rPr lang="en-US" sz="1600" dirty="0" smtClean="0"/>
              <a:t> </a:t>
            </a:r>
            <a:r>
              <a:rPr lang="en-US" sz="1600" dirty="0" err="1" smtClean="0"/>
              <a:t>calon</a:t>
            </a:r>
            <a:r>
              <a:rPr lang="en-US" sz="1600" dirty="0" smtClean="0"/>
              <a:t> </a:t>
            </a:r>
            <a:r>
              <a:rPr lang="en-US" sz="1600" dirty="0" err="1" smtClean="0"/>
              <a:t>debitur</a:t>
            </a:r>
            <a:r>
              <a:rPr lang="en-US" sz="1600" dirty="0" smtClean="0"/>
              <a:t> </a:t>
            </a:r>
            <a:r>
              <a:rPr lang="en-US" sz="1600" dirty="0" err="1" smtClean="0"/>
              <a:t>bertempat</a:t>
            </a:r>
            <a:r>
              <a:rPr lang="en-US" sz="1600" dirty="0" smtClean="0"/>
              <a:t> </a:t>
            </a:r>
            <a:r>
              <a:rPr lang="en-US" sz="1600" dirty="0" err="1" smtClean="0"/>
              <a:t>tinggal</a:t>
            </a:r>
            <a:r>
              <a:rPr lang="en-US" sz="1600" dirty="0" smtClean="0"/>
              <a:t> </a:t>
            </a:r>
            <a:r>
              <a:rPr lang="en-US" sz="1600" dirty="0" err="1" smtClean="0"/>
              <a:t>merupakan</a:t>
            </a:r>
            <a:r>
              <a:rPr lang="en-US" sz="1600" dirty="0" smtClean="0"/>
              <a:t> </a:t>
            </a:r>
            <a:r>
              <a:rPr lang="en-US" sz="1600" dirty="0" err="1" smtClean="0"/>
              <a:t>syarat</a:t>
            </a:r>
            <a:r>
              <a:rPr lang="en-US" sz="1600" dirty="0" smtClean="0"/>
              <a:t> </a:t>
            </a:r>
            <a:r>
              <a:rPr lang="en-US" sz="1600" dirty="0" err="1" smtClean="0"/>
              <a:t>kredit</a:t>
            </a:r>
            <a:r>
              <a:rPr lang="en-US" sz="1600" dirty="0" smtClean="0"/>
              <a:t> </a:t>
            </a:r>
            <a:r>
              <a:rPr lang="en-US" sz="1600" dirty="0" err="1" smtClean="0"/>
              <a:t>kelima</a:t>
            </a:r>
            <a:r>
              <a:rPr lang="en-US" sz="1600" dirty="0" smtClean="0"/>
              <a:t> yang </a:t>
            </a:r>
            <a:r>
              <a:rPr lang="en-US" sz="1600" dirty="0" err="1" smtClean="0"/>
              <a:t>harus</a:t>
            </a:r>
            <a:r>
              <a:rPr lang="en-US" sz="1600" dirty="0" smtClean="0"/>
              <a:t> </a:t>
            </a:r>
            <a:r>
              <a:rPr lang="en-US" sz="1600" dirty="0" err="1" smtClean="0"/>
              <a:t>dipertimbangkan</a:t>
            </a:r>
            <a:r>
              <a:rPr lang="en-US" sz="1600" dirty="0" smtClean="0"/>
              <a:t> </a:t>
            </a:r>
            <a:r>
              <a:rPr lang="en-US" sz="1600" dirty="0" err="1" smtClean="0"/>
              <a:t>dalam</a:t>
            </a:r>
            <a:r>
              <a:rPr lang="en-US" sz="1600" dirty="0" smtClean="0"/>
              <a:t> </a:t>
            </a:r>
            <a:r>
              <a:rPr lang="en-US" sz="1600" dirty="0" err="1" smtClean="0"/>
              <a:t>pemberian</a:t>
            </a:r>
            <a:r>
              <a:rPr lang="en-US" sz="1600" dirty="0" smtClean="0"/>
              <a:t> </a:t>
            </a:r>
            <a:r>
              <a:rPr lang="en-US" sz="1600" dirty="0" err="1" smtClean="0"/>
              <a:t>kredit</a:t>
            </a:r>
            <a:r>
              <a:rPr lang="en-US" sz="1600" dirty="0" smtClean="0"/>
              <a:t>. </a:t>
            </a:r>
            <a:r>
              <a:rPr lang="en-US" sz="1600" dirty="0" err="1" smtClean="0"/>
              <a:t>Kreditur</a:t>
            </a:r>
            <a:r>
              <a:rPr lang="en-US" sz="1600" dirty="0" smtClean="0"/>
              <a:t> </a:t>
            </a:r>
            <a:r>
              <a:rPr lang="en-US" sz="1600" dirty="0" err="1" smtClean="0"/>
              <a:t>harus</a:t>
            </a:r>
            <a:r>
              <a:rPr lang="en-US" sz="1600" dirty="0" smtClean="0"/>
              <a:t> </a:t>
            </a:r>
            <a:r>
              <a:rPr lang="en-US" sz="1600" dirty="0" err="1" smtClean="0"/>
              <a:t>memperhatikan</a:t>
            </a:r>
            <a:r>
              <a:rPr lang="en-US" sz="1600" dirty="0" smtClean="0"/>
              <a:t> </a:t>
            </a:r>
            <a:r>
              <a:rPr lang="en-US" sz="1600" dirty="0" err="1" smtClean="0"/>
              <a:t>kondisi</a:t>
            </a:r>
            <a:r>
              <a:rPr lang="en-US" sz="1600" dirty="0" smtClean="0"/>
              <a:t> </a:t>
            </a:r>
            <a:r>
              <a:rPr lang="en-US" sz="1600" dirty="0" err="1" smtClean="0"/>
              <a:t>ekonomi</a:t>
            </a:r>
            <a:r>
              <a:rPr lang="en-US" sz="1600" dirty="0" smtClean="0"/>
              <a:t> </a:t>
            </a:r>
            <a:r>
              <a:rPr lang="en-US" sz="1600" dirty="0" err="1" smtClean="0"/>
              <a:t>sekitar</a:t>
            </a:r>
            <a:r>
              <a:rPr lang="en-US" sz="1600" dirty="0" smtClean="0"/>
              <a:t> </a:t>
            </a:r>
            <a:r>
              <a:rPr lang="en-US" sz="1600" dirty="0" err="1" smtClean="0"/>
              <a:t>pada</a:t>
            </a:r>
            <a:r>
              <a:rPr lang="en-US" sz="1600" dirty="0" smtClean="0"/>
              <a:t> </a:t>
            </a:r>
            <a:r>
              <a:rPr lang="en-US" sz="1600" dirty="0" err="1" smtClean="0"/>
              <a:t>saat</a:t>
            </a:r>
            <a:r>
              <a:rPr lang="en-US" sz="1600" dirty="0" smtClean="0"/>
              <a:t> </a:t>
            </a:r>
            <a:r>
              <a:rPr lang="en-US" sz="1600" dirty="0" err="1" smtClean="0"/>
              <a:t>pemberian</a:t>
            </a:r>
            <a:r>
              <a:rPr lang="en-US" sz="1600" dirty="0" smtClean="0"/>
              <a:t> </a:t>
            </a:r>
            <a:r>
              <a:rPr lang="en-US" sz="1600" dirty="0" err="1" smtClean="0"/>
              <a:t>kredit</a:t>
            </a:r>
            <a:r>
              <a:rPr lang="en-US" sz="1600" dirty="0" smtClean="0"/>
              <a:t> </a:t>
            </a:r>
            <a:r>
              <a:rPr lang="en-US" sz="1600" dirty="0" err="1" smtClean="0"/>
              <a:t>dan</a:t>
            </a:r>
            <a:r>
              <a:rPr lang="en-US" sz="1600" dirty="0" smtClean="0"/>
              <a:t> </a:t>
            </a:r>
            <a:r>
              <a:rPr lang="en-US" sz="1600" dirty="0" err="1" smtClean="0"/>
              <a:t>kemungkinan</a:t>
            </a:r>
            <a:r>
              <a:rPr lang="en-US" sz="1600" dirty="0" smtClean="0"/>
              <a:t> </a:t>
            </a:r>
            <a:r>
              <a:rPr lang="en-US" sz="1600" dirty="0" err="1" smtClean="0"/>
              <a:t>kondisi</a:t>
            </a:r>
            <a:r>
              <a:rPr lang="en-US" sz="1600" dirty="0" smtClean="0"/>
              <a:t> </a:t>
            </a:r>
            <a:r>
              <a:rPr lang="en-US" sz="1600" dirty="0" err="1" smtClean="0"/>
              <a:t>ekonomi</a:t>
            </a:r>
            <a:r>
              <a:rPr lang="en-US" sz="1600" dirty="0" smtClean="0"/>
              <a:t> yang </a:t>
            </a:r>
            <a:r>
              <a:rPr lang="en-US" sz="1600" dirty="0" err="1" smtClean="0"/>
              <a:t>terjadi</a:t>
            </a:r>
            <a:r>
              <a:rPr lang="en-US" sz="1600" dirty="0" smtClean="0"/>
              <a:t> </a:t>
            </a:r>
            <a:r>
              <a:rPr lang="en-US" sz="1600" dirty="0" err="1" smtClean="0"/>
              <a:t>dimasa</a:t>
            </a:r>
            <a:r>
              <a:rPr lang="en-US" sz="1600" dirty="0" smtClean="0"/>
              <a:t> yang </a:t>
            </a:r>
            <a:r>
              <a:rPr lang="en-US" sz="1600" dirty="0" err="1" smtClean="0"/>
              <a:t>akan</a:t>
            </a:r>
            <a:r>
              <a:rPr lang="en-US" sz="1600" dirty="0" smtClean="0"/>
              <a:t> dating.</a:t>
            </a:r>
          </a:p>
          <a:p>
            <a:pPr>
              <a:buNone/>
            </a:pPr>
            <a:r>
              <a:rPr lang="en-US" sz="1600" dirty="0" smtClean="0"/>
              <a:t/>
            </a:r>
            <a:br>
              <a:rPr lang="en-US" sz="1600" dirty="0" smtClean="0"/>
            </a:br>
            <a:endParaRPr lang="en-US" sz="1600"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214290"/>
            <a:ext cx="8643998" cy="523628"/>
          </a:xfrm>
          <a:solidFill>
            <a:srgbClr val="FF00FF"/>
          </a:solidFill>
          <a:ln w="28575">
            <a:solidFill>
              <a:schemeClr val="tx1"/>
            </a:solidFill>
          </a:ln>
        </p:spPr>
        <p:txBody>
          <a:bodyPr>
            <a:noAutofit/>
          </a:bodyPr>
          <a:lstStyle/>
          <a:p>
            <a:pPr algn="l"/>
            <a:r>
              <a:rPr lang="en-US" sz="2800" b="1" dirty="0" smtClean="0"/>
              <a:t>AKUNTANSI UNIT DEPOSITO/SIMPANAN BERJANGKA   </a:t>
            </a:r>
            <a:endParaRPr lang="en-US" sz="2800" b="1" dirty="0"/>
          </a:p>
        </p:txBody>
      </p:sp>
      <p:sp>
        <p:nvSpPr>
          <p:cNvPr id="3" name="Content Placeholder 2"/>
          <p:cNvSpPr>
            <a:spLocks noGrp="1"/>
          </p:cNvSpPr>
          <p:nvPr>
            <p:ph idx="1"/>
          </p:nvPr>
        </p:nvSpPr>
        <p:spPr>
          <a:xfrm>
            <a:off x="142844" y="1000108"/>
            <a:ext cx="8786874" cy="5143536"/>
          </a:xfrm>
          <a:ln w="28575">
            <a:solidFill>
              <a:schemeClr val="tx1"/>
            </a:solidFill>
          </a:ln>
        </p:spPr>
        <p:txBody>
          <a:bodyPr>
            <a:normAutofit/>
          </a:bodyPr>
          <a:lstStyle/>
          <a:p>
            <a:pPr>
              <a:buNone/>
            </a:pPr>
            <a:r>
              <a:rPr lang="en-US" sz="2400" b="1" dirty="0" smtClean="0"/>
              <a:t>A.PENGERTIAN</a:t>
            </a:r>
          </a:p>
          <a:p>
            <a:pPr>
              <a:buNone/>
            </a:pPr>
            <a:r>
              <a:rPr lang="en-US" sz="2400" dirty="0" smtClean="0"/>
              <a:t>DEPOSITO ADALAH SIMPANAN YANG PENARIKANNYA HANYA DAPAT </a:t>
            </a:r>
          </a:p>
          <a:p>
            <a:pPr>
              <a:buNone/>
            </a:pPr>
            <a:r>
              <a:rPr lang="en-US" sz="2400" dirty="0" smtClean="0"/>
              <a:t>DILAKUKAN PADA WAKTU TERTENTU BERDASARKAN PERJANJIAN </a:t>
            </a:r>
          </a:p>
          <a:p>
            <a:pPr>
              <a:buNone/>
            </a:pPr>
            <a:r>
              <a:rPr lang="en-US" sz="2400" dirty="0" smtClean="0"/>
              <a:t>NASABAH PENYIMPAN DENGAN BANK. </a:t>
            </a:r>
            <a:r>
              <a:rPr lang="en-US" sz="1600" b="1" dirty="0" smtClean="0"/>
              <a:t>(UU PERBANKAN NO.10 THN.1998)</a:t>
            </a:r>
          </a:p>
          <a:p>
            <a:pPr>
              <a:buNone/>
            </a:pPr>
            <a:endParaRPr lang="en-US" sz="2400" dirty="0" smtClean="0"/>
          </a:p>
          <a:p>
            <a:pPr>
              <a:buNone/>
            </a:pPr>
            <a:r>
              <a:rPr lang="en-US" sz="2400" b="1" dirty="0" smtClean="0"/>
              <a:t>C.JENIS-JENIS DEPOSITO</a:t>
            </a:r>
          </a:p>
          <a:p>
            <a:pPr>
              <a:buNone/>
            </a:pPr>
            <a:r>
              <a:rPr lang="en-US" sz="2400" dirty="0" smtClean="0"/>
              <a:t>1.DEPOSITO BERJANGKA (TIME DEPOSIT)</a:t>
            </a:r>
          </a:p>
          <a:p>
            <a:pPr>
              <a:buNone/>
            </a:pPr>
            <a:r>
              <a:rPr lang="en-US" sz="2400" dirty="0" smtClean="0"/>
              <a:t>2.SERTIFIKAT DEPOSITO (CERTIFICATE OF DEPOSIT)</a:t>
            </a:r>
          </a:p>
          <a:p>
            <a:pPr>
              <a:buNone/>
            </a:pPr>
            <a:r>
              <a:rPr lang="en-US" sz="2400" dirty="0" smtClean="0"/>
              <a:t>3.DEPOSITO HARIAN (DEPOSIT ON CALL)</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285728"/>
            <a:ext cx="8229600" cy="4357717"/>
          </a:xfrm>
          <a:ln w="12700">
            <a:solidFill>
              <a:schemeClr val="tx1"/>
            </a:solidFill>
          </a:ln>
        </p:spPr>
        <p:txBody>
          <a:bodyPr>
            <a:normAutofit/>
          </a:bodyPr>
          <a:lstStyle/>
          <a:p>
            <a:pPr>
              <a:buNone/>
            </a:pPr>
            <a:r>
              <a:rPr lang="en-US" b="1" dirty="0" smtClean="0"/>
              <a:t>B.PENGGOLONGAN SIMPANAN BERJANGKA :</a:t>
            </a:r>
          </a:p>
          <a:p>
            <a:pPr>
              <a:buNone/>
            </a:pPr>
            <a:endParaRPr lang="en-US" b="1" dirty="0" smtClean="0"/>
          </a:p>
          <a:p>
            <a:pPr>
              <a:buNone/>
            </a:pPr>
            <a:r>
              <a:rPr lang="en-US" sz="2400" dirty="0" smtClean="0"/>
              <a:t>    1.JATUH TEMPO PALING LAMA 1 TAHUN; JK.PENDEK</a:t>
            </a:r>
          </a:p>
          <a:p>
            <a:pPr>
              <a:buNone/>
            </a:pPr>
            <a:r>
              <a:rPr lang="en-US" sz="2400" dirty="0" smtClean="0"/>
              <a:t>		</a:t>
            </a:r>
            <a:r>
              <a:rPr lang="en-US" sz="2400" dirty="0" smtClean="0">
                <a:latin typeface="Times New Roman"/>
                <a:cs typeface="Times New Roman"/>
              </a:rPr>
              <a:t>► UTANG LANCAR BANK</a:t>
            </a:r>
          </a:p>
          <a:p>
            <a:pPr>
              <a:buNone/>
            </a:pPr>
            <a:endParaRPr lang="en-US" sz="2400" dirty="0" smtClean="0">
              <a:latin typeface="Times New Roman"/>
              <a:cs typeface="Times New Roman"/>
            </a:endParaRPr>
          </a:p>
          <a:p>
            <a:pPr>
              <a:buNone/>
            </a:pPr>
            <a:r>
              <a:rPr lang="en-US" sz="2400" dirty="0" smtClean="0">
                <a:latin typeface="Times New Roman"/>
                <a:cs typeface="Times New Roman"/>
              </a:rPr>
              <a:t>	2.JATUH TEMPO LEBIH DARI 1 TAHUN; JK.PANJANG</a:t>
            </a:r>
          </a:p>
          <a:p>
            <a:pPr>
              <a:buNone/>
            </a:pPr>
            <a:r>
              <a:rPr lang="en-US" sz="2400" dirty="0" smtClean="0">
                <a:latin typeface="Times New Roman"/>
                <a:cs typeface="Times New Roman"/>
              </a:rPr>
              <a:t>		■ UTANG JK.PANJANG BANK</a:t>
            </a:r>
            <a:endParaRPr lang="en-US" sz="2400"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285728"/>
            <a:ext cx="8858312" cy="6215106"/>
          </a:xfrm>
          <a:gradFill>
            <a:gsLst>
              <a:gs pos="0">
                <a:srgbClr val="FFF200"/>
              </a:gs>
              <a:gs pos="45000">
                <a:srgbClr val="FF7A00"/>
              </a:gs>
              <a:gs pos="70000">
                <a:srgbClr val="FF0300"/>
              </a:gs>
              <a:gs pos="100000">
                <a:srgbClr val="4D0808"/>
              </a:gs>
            </a:gsLst>
            <a:lin ang="5400000" scaled="0"/>
          </a:gradFill>
          <a:ln w="38100">
            <a:solidFill>
              <a:srgbClr val="7030A0"/>
            </a:solidFill>
          </a:ln>
        </p:spPr>
        <p:txBody>
          <a:bodyPr>
            <a:normAutofit/>
          </a:bodyPr>
          <a:lstStyle/>
          <a:p>
            <a:pPr>
              <a:buNone/>
            </a:pPr>
            <a:r>
              <a:rPr lang="en-US" sz="1400" b="1" dirty="0" smtClean="0"/>
              <a:t>SECARA SKEMATIS, HUBUNGAN JATUH TEMPO SIMPANAN BERJANGKA DAPAT DIJABARKAN SEBAGAI BERIKUT :</a:t>
            </a:r>
          </a:p>
          <a:p>
            <a:pPr>
              <a:buNone/>
            </a:pPr>
            <a:endParaRPr lang="en-US" sz="1200" b="1" dirty="0" smtClean="0"/>
          </a:p>
          <a:p>
            <a:pPr>
              <a:buNone/>
            </a:pPr>
            <a:endParaRPr lang="en-US" sz="1200" b="1" dirty="0"/>
          </a:p>
        </p:txBody>
      </p:sp>
      <p:sp>
        <p:nvSpPr>
          <p:cNvPr id="5" name="TextBox 4"/>
          <p:cNvSpPr txBox="1"/>
          <p:nvPr/>
        </p:nvSpPr>
        <p:spPr>
          <a:xfrm>
            <a:off x="214282" y="857232"/>
            <a:ext cx="8715436" cy="369332"/>
          </a:xfrm>
          <a:prstGeom prst="rect">
            <a:avLst/>
          </a:prstGeom>
          <a:solidFill>
            <a:srgbClr val="00FF00"/>
          </a:solidFill>
          <a:ln w="3175">
            <a:solidFill>
              <a:schemeClr val="tx1"/>
            </a:solidFill>
          </a:ln>
        </p:spPr>
        <p:txBody>
          <a:bodyPr wrap="square" rtlCol="0">
            <a:spAutoFit/>
          </a:bodyPr>
          <a:lstStyle/>
          <a:p>
            <a:r>
              <a:rPr lang="en-US" b="1" dirty="0" smtClean="0">
                <a:solidFill>
                  <a:srgbClr val="FF0000"/>
                </a:solidFill>
              </a:rPr>
              <a:t>               </a:t>
            </a:r>
            <a:r>
              <a:rPr lang="en-US" b="1" dirty="0" err="1" smtClean="0">
                <a:solidFill>
                  <a:srgbClr val="FF0000"/>
                </a:solidFill>
              </a:rPr>
              <a:t>Sekarang</a:t>
            </a:r>
            <a:r>
              <a:rPr lang="en-US" b="1" dirty="0" smtClean="0">
                <a:solidFill>
                  <a:srgbClr val="FF0000"/>
                </a:solidFill>
              </a:rPr>
              <a:t>	</a:t>
            </a:r>
            <a:r>
              <a:rPr lang="en-US" b="1" dirty="0" smtClean="0"/>
              <a:t>			              6 </a:t>
            </a:r>
            <a:r>
              <a:rPr lang="en-US" b="1" dirty="0" err="1" smtClean="0"/>
              <a:t>Bulan</a:t>
            </a:r>
            <a:r>
              <a:rPr lang="en-US" b="1" dirty="0" smtClean="0"/>
              <a:t> </a:t>
            </a:r>
            <a:r>
              <a:rPr lang="en-US" b="1" dirty="0" err="1" smtClean="0"/>
              <a:t>kemudian</a:t>
            </a:r>
            <a:endParaRPr lang="en-US" b="1" dirty="0"/>
          </a:p>
        </p:txBody>
      </p:sp>
      <p:sp>
        <p:nvSpPr>
          <p:cNvPr id="7" name="TextBox 6"/>
          <p:cNvSpPr txBox="1"/>
          <p:nvPr/>
        </p:nvSpPr>
        <p:spPr>
          <a:xfrm>
            <a:off x="857224" y="1643050"/>
            <a:ext cx="1285884" cy="369332"/>
          </a:xfrm>
          <a:prstGeom prst="rect">
            <a:avLst/>
          </a:prstGeom>
          <a:solidFill>
            <a:srgbClr val="FF00FF"/>
          </a:solidFill>
          <a:ln w="12700">
            <a:solidFill>
              <a:schemeClr val="tx1"/>
            </a:solidFill>
          </a:ln>
        </p:spPr>
        <p:txBody>
          <a:bodyPr wrap="square" rtlCol="0">
            <a:spAutoFit/>
          </a:bodyPr>
          <a:lstStyle/>
          <a:p>
            <a:r>
              <a:rPr lang="en-US" dirty="0" smtClean="0"/>
              <a:t>SB 24 </a:t>
            </a:r>
            <a:r>
              <a:rPr lang="en-US" dirty="0" err="1" smtClean="0"/>
              <a:t>Bln</a:t>
            </a:r>
            <a:endParaRPr lang="en-US" dirty="0"/>
          </a:p>
        </p:txBody>
      </p:sp>
      <p:sp>
        <p:nvSpPr>
          <p:cNvPr id="9" name="TextBox 8"/>
          <p:cNvSpPr txBox="1"/>
          <p:nvPr/>
        </p:nvSpPr>
        <p:spPr>
          <a:xfrm>
            <a:off x="5643570" y="5072074"/>
            <a:ext cx="1285884" cy="369332"/>
          </a:xfrm>
          <a:prstGeom prst="rect">
            <a:avLst/>
          </a:prstGeom>
          <a:solidFill>
            <a:schemeClr val="accent6">
              <a:lumMod val="60000"/>
              <a:lumOff val="40000"/>
            </a:schemeClr>
          </a:solidFill>
          <a:ln w="12700">
            <a:solidFill>
              <a:schemeClr val="tx1"/>
            </a:solidFill>
          </a:ln>
        </p:spPr>
        <p:txBody>
          <a:bodyPr wrap="square" rtlCol="0">
            <a:spAutoFit/>
          </a:bodyPr>
          <a:lstStyle/>
          <a:p>
            <a:r>
              <a:rPr lang="en-US" dirty="0" smtClean="0"/>
              <a:t>SB 3 </a:t>
            </a:r>
            <a:r>
              <a:rPr lang="en-US" dirty="0" err="1" smtClean="0"/>
              <a:t>Bln</a:t>
            </a:r>
            <a:endParaRPr lang="en-US" dirty="0"/>
          </a:p>
        </p:txBody>
      </p:sp>
      <p:sp>
        <p:nvSpPr>
          <p:cNvPr id="10" name="TextBox 9"/>
          <p:cNvSpPr txBox="1"/>
          <p:nvPr/>
        </p:nvSpPr>
        <p:spPr>
          <a:xfrm>
            <a:off x="5643570" y="3929066"/>
            <a:ext cx="1285884" cy="369332"/>
          </a:xfrm>
          <a:prstGeom prst="rect">
            <a:avLst/>
          </a:prstGeom>
          <a:solidFill>
            <a:schemeClr val="accent6">
              <a:lumMod val="60000"/>
              <a:lumOff val="40000"/>
            </a:schemeClr>
          </a:solidFill>
          <a:ln w="12700">
            <a:solidFill>
              <a:schemeClr val="tx1"/>
            </a:solidFill>
          </a:ln>
        </p:spPr>
        <p:txBody>
          <a:bodyPr wrap="square" rtlCol="0">
            <a:spAutoFit/>
          </a:bodyPr>
          <a:lstStyle/>
          <a:p>
            <a:r>
              <a:rPr lang="en-US" dirty="0" smtClean="0"/>
              <a:t>SB 6 </a:t>
            </a:r>
            <a:r>
              <a:rPr lang="en-US" dirty="0" err="1" smtClean="0"/>
              <a:t>Bln</a:t>
            </a:r>
            <a:endParaRPr lang="en-US" dirty="0"/>
          </a:p>
        </p:txBody>
      </p:sp>
      <p:sp>
        <p:nvSpPr>
          <p:cNvPr id="11" name="TextBox 10"/>
          <p:cNvSpPr txBox="1"/>
          <p:nvPr/>
        </p:nvSpPr>
        <p:spPr>
          <a:xfrm>
            <a:off x="5643570" y="1643050"/>
            <a:ext cx="1285884" cy="369332"/>
          </a:xfrm>
          <a:prstGeom prst="rect">
            <a:avLst/>
          </a:prstGeom>
          <a:solidFill>
            <a:schemeClr val="tx2">
              <a:lumMod val="20000"/>
              <a:lumOff val="80000"/>
            </a:schemeClr>
          </a:solidFill>
          <a:ln w="12700">
            <a:solidFill>
              <a:schemeClr val="tx1"/>
            </a:solidFill>
          </a:ln>
        </p:spPr>
        <p:txBody>
          <a:bodyPr wrap="square" rtlCol="0">
            <a:spAutoFit/>
          </a:bodyPr>
          <a:lstStyle/>
          <a:p>
            <a:r>
              <a:rPr lang="en-US" dirty="0" smtClean="0"/>
              <a:t>SB 18 </a:t>
            </a:r>
            <a:r>
              <a:rPr lang="en-US" dirty="0" err="1" smtClean="0"/>
              <a:t>Bln</a:t>
            </a:r>
            <a:endParaRPr lang="en-US" dirty="0"/>
          </a:p>
        </p:txBody>
      </p:sp>
      <p:sp>
        <p:nvSpPr>
          <p:cNvPr id="12" name="TextBox 11"/>
          <p:cNvSpPr txBox="1"/>
          <p:nvPr/>
        </p:nvSpPr>
        <p:spPr>
          <a:xfrm>
            <a:off x="857224" y="4000504"/>
            <a:ext cx="1285884" cy="369332"/>
          </a:xfrm>
          <a:prstGeom prst="rect">
            <a:avLst/>
          </a:prstGeom>
          <a:solidFill>
            <a:srgbClr val="00FF00"/>
          </a:solidFill>
          <a:ln w="12700">
            <a:solidFill>
              <a:schemeClr val="tx1"/>
            </a:solidFill>
          </a:ln>
        </p:spPr>
        <p:txBody>
          <a:bodyPr wrap="square" rtlCol="0">
            <a:spAutoFit/>
          </a:bodyPr>
          <a:lstStyle/>
          <a:p>
            <a:r>
              <a:rPr lang="en-US" dirty="0" smtClean="0"/>
              <a:t>SB 12 </a:t>
            </a:r>
            <a:r>
              <a:rPr lang="en-US" dirty="0" err="1" smtClean="0"/>
              <a:t>Bln</a:t>
            </a:r>
            <a:endParaRPr lang="en-US" dirty="0"/>
          </a:p>
        </p:txBody>
      </p:sp>
      <p:sp>
        <p:nvSpPr>
          <p:cNvPr id="13" name="TextBox 12"/>
          <p:cNvSpPr txBox="1"/>
          <p:nvPr/>
        </p:nvSpPr>
        <p:spPr>
          <a:xfrm>
            <a:off x="5643570" y="2631040"/>
            <a:ext cx="1285884" cy="369332"/>
          </a:xfrm>
          <a:prstGeom prst="rect">
            <a:avLst/>
          </a:prstGeom>
          <a:solidFill>
            <a:schemeClr val="tx2">
              <a:lumMod val="20000"/>
              <a:lumOff val="80000"/>
            </a:schemeClr>
          </a:solidFill>
          <a:ln w="12700">
            <a:solidFill>
              <a:schemeClr val="tx1"/>
            </a:solidFill>
          </a:ln>
        </p:spPr>
        <p:txBody>
          <a:bodyPr wrap="square" rtlCol="0">
            <a:spAutoFit/>
          </a:bodyPr>
          <a:lstStyle/>
          <a:p>
            <a:r>
              <a:rPr lang="en-US" dirty="0" smtClean="0"/>
              <a:t>SB 12 </a:t>
            </a:r>
            <a:r>
              <a:rPr lang="en-US" dirty="0" err="1" smtClean="0"/>
              <a:t>Bln</a:t>
            </a:r>
            <a:endParaRPr lang="en-US" dirty="0"/>
          </a:p>
        </p:txBody>
      </p:sp>
      <p:sp>
        <p:nvSpPr>
          <p:cNvPr id="14" name="TextBox 13"/>
          <p:cNvSpPr txBox="1"/>
          <p:nvPr/>
        </p:nvSpPr>
        <p:spPr>
          <a:xfrm>
            <a:off x="857224" y="2643182"/>
            <a:ext cx="1285884" cy="369332"/>
          </a:xfrm>
          <a:prstGeom prst="rect">
            <a:avLst/>
          </a:prstGeom>
          <a:solidFill>
            <a:srgbClr val="FF00FF"/>
          </a:solidFill>
          <a:ln w="12700">
            <a:solidFill>
              <a:schemeClr val="tx1"/>
            </a:solidFill>
          </a:ln>
        </p:spPr>
        <p:txBody>
          <a:bodyPr wrap="square" rtlCol="0">
            <a:spAutoFit/>
          </a:bodyPr>
          <a:lstStyle/>
          <a:p>
            <a:r>
              <a:rPr lang="en-US" dirty="0" smtClean="0"/>
              <a:t>SB 18 </a:t>
            </a:r>
            <a:r>
              <a:rPr lang="en-US" dirty="0" err="1" smtClean="0"/>
              <a:t>Bln</a:t>
            </a:r>
            <a:endParaRPr lang="en-US" dirty="0"/>
          </a:p>
        </p:txBody>
      </p:sp>
      <p:sp>
        <p:nvSpPr>
          <p:cNvPr id="15" name="TextBox 14"/>
          <p:cNvSpPr txBox="1"/>
          <p:nvPr/>
        </p:nvSpPr>
        <p:spPr>
          <a:xfrm>
            <a:off x="857224" y="5072074"/>
            <a:ext cx="1285884" cy="369332"/>
          </a:xfrm>
          <a:prstGeom prst="rect">
            <a:avLst/>
          </a:prstGeom>
          <a:solidFill>
            <a:srgbClr val="00FF00"/>
          </a:solidFill>
          <a:ln w="12700">
            <a:solidFill>
              <a:schemeClr val="tx1"/>
            </a:solidFill>
          </a:ln>
        </p:spPr>
        <p:txBody>
          <a:bodyPr wrap="square" rtlCol="0">
            <a:spAutoFit/>
          </a:bodyPr>
          <a:lstStyle/>
          <a:p>
            <a:r>
              <a:rPr lang="en-US" dirty="0" smtClean="0"/>
              <a:t>SB 9 </a:t>
            </a:r>
            <a:r>
              <a:rPr lang="en-US" dirty="0" err="1" smtClean="0"/>
              <a:t>Bln</a:t>
            </a:r>
            <a:endParaRPr lang="en-US" dirty="0"/>
          </a:p>
        </p:txBody>
      </p:sp>
      <p:sp>
        <p:nvSpPr>
          <p:cNvPr id="16" name="Right Brace 15"/>
          <p:cNvSpPr/>
          <p:nvPr/>
        </p:nvSpPr>
        <p:spPr>
          <a:xfrm>
            <a:off x="2143108" y="1785926"/>
            <a:ext cx="500066" cy="107157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ight Brace 16"/>
          <p:cNvSpPr/>
          <p:nvPr/>
        </p:nvSpPr>
        <p:spPr>
          <a:xfrm>
            <a:off x="2143108" y="4214818"/>
            <a:ext cx="428628" cy="107157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ight Brace 17"/>
          <p:cNvSpPr/>
          <p:nvPr/>
        </p:nvSpPr>
        <p:spPr>
          <a:xfrm>
            <a:off x="6929454" y="1714488"/>
            <a:ext cx="428628" cy="107157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ight Brace 18"/>
          <p:cNvSpPr/>
          <p:nvPr/>
        </p:nvSpPr>
        <p:spPr>
          <a:xfrm>
            <a:off x="6929454" y="4071942"/>
            <a:ext cx="428628" cy="107157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2643174" y="1857364"/>
            <a:ext cx="1071570" cy="923330"/>
          </a:xfrm>
          <a:prstGeom prst="rect">
            <a:avLst/>
          </a:prstGeom>
          <a:solidFill>
            <a:srgbClr val="FFFF00"/>
          </a:solidFill>
          <a:ln w="12700">
            <a:solidFill>
              <a:schemeClr val="tx1"/>
            </a:solidFill>
          </a:ln>
        </p:spPr>
        <p:txBody>
          <a:bodyPr wrap="square" rtlCol="0">
            <a:spAutoFit/>
          </a:bodyPr>
          <a:lstStyle/>
          <a:p>
            <a:r>
              <a:rPr lang="en-US" dirty="0" err="1" smtClean="0"/>
              <a:t>Hutang</a:t>
            </a:r>
            <a:r>
              <a:rPr lang="en-US" dirty="0" smtClean="0"/>
              <a:t> </a:t>
            </a:r>
          </a:p>
          <a:p>
            <a:r>
              <a:rPr lang="en-US" dirty="0" err="1" smtClean="0"/>
              <a:t>Jangka</a:t>
            </a:r>
            <a:endParaRPr lang="en-US" dirty="0" smtClean="0"/>
          </a:p>
          <a:p>
            <a:r>
              <a:rPr lang="en-US" dirty="0" smtClean="0"/>
              <a:t> </a:t>
            </a:r>
            <a:r>
              <a:rPr lang="en-US" dirty="0" err="1" smtClean="0"/>
              <a:t>Panjang</a:t>
            </a:r>
            <a:endParaRPr lang="en-US" dirty="0"/>
          </a:p>
        </p:txBody>
      </p:sp>
      <p:sp>
        <p:nvSpPr>
          <p:cNvPr id="21" name="TextBox 20"/>
          <p:cNvSpPr txBox="1"/>
          <p:nvPr/>
        </p:nvSpPr>
        <p:spPr>
          <a:xfrm>
            <a:off x="2571736" y="4286256"/>
            <a:ext cx="1285884" cy="923330"/>
          </a:xfrm>
          <a:prstGeom prst="rect">
            <a:avLst/>
          </a:prstGeom>
          <a:solidFill>
            <a:srgbClr val="FF00FF"/>
          </a:solidFill>
          <a:ln w="12700">
            <a:solidFill>
              <a:schemeClr val="tx1"/>
            </a:solidFill>
          </a:ln>
        </p:spPr>
        <p:txBody>
          <a:bodyPr wrap="square" rtlCol="0">
            <a:spAutoFit/>
          </a:bodyPr>
          <a:lstStyle/>
          <a:p>
            <a:r>
              <a:rPr lang="en-US" dirty="0" err="1" smtClean="0"/>
              <a:t>Hutang</a:t>
            </a:r>
            <a:endParaRPr lang="en-US" dirty="0" smtClean="0"/>
          </a:p>
          <a:p>
            <a:r>
              <a:rPr lang="en-US" dirty="0" err="1" smtClean="0"/>
              <a:t>Jangka</a:t>
            </a:r>
            <a:endParaRPr lang="en-US" dirty="0" smtClean="0"/>
          </a:p>
          <a:p>
            <a:r>
              <a:rPr lang="en-US" dirty="0" err="1" smtClean="0"/>
              <a:t>Pendek</a:t>
            </a:r>
            <a:endParaRPr lang="en-US" dirty="0"/>
          </a:p>
        </p:txBody>
      </p:sp>
      <p:sp>
        <p:nvSpPr>
          <p:cNvPr id="24" name="TextBox 23"/>
          <p:cNvSpPr txBox="1"/>
          <p:nvPr/>
        </p:nvSpPr>
        <p:spPr>
          <a:xfrm>
            <a:off x="7358082" y="1791290"/>
            <a:ext cx="1071570" cy="923330"/>
          </a:xfrm>
          <a:prstGeom prst="rect">
            <a:avLst/>
          </a:prstGeom>
          <a:solidFill>
            <a:srgbClr val="00B0F0"/>
          </a:solidFill>
          <a:ln w="12700">
            <a:solidFill>
              <a:schemeClr val="tx1"/>
            </a:solidFill>
          </a:ln>
        </p:spPr>
        <p:txBody>
          <a:bodyPr wrap="square" rtlCol="0">
            <a:spAutoFit/>
          </a:bodyPr>
          <a:lstStyle/>
          <a:p>
            <a:r>
              <a:rPr lang="en-US" dirty="0" err="1" smtClean="0"/>
              <a:t>Hutang</a:t>
            </a:r>
            <a:r>
              <a:rPr lang="en-US" dirty="0" smtClean="0"/>
              <a:t> </a:t>
            </a:r>
          </a:p>
          <a:p>
            <a:r>
              <a:rPr lang="en-US" dirty="0" err="1" smtClean="0"/>
              <a:t>Jangka</a:t>
            </a:r>
            <a:endParaRPr lang="en-US" dirty="0" smtClean="0"/>
          </a:p>
          <a:p>
            <a:r>
              <a:rPr lang="en-US" dirty="0" smtClean="0"/>
              <a:t> </a:t>
            </a:r>
            <a:r>
              <a:rPr lang="en-US" dirty="0" err="1" smtClean="0"/>
              <a:t>Panjang</a:t>
            </a:r>
            <a:endParaRPr lang="en-US" dirty="0"/>
          </a:p>
        </p:txBody>
      </p:sp>
      <p:sp>
        <p:nvSpPr>
          <p:cNvPr id="25" name="TextBox 24"/>
          <p:cNvSpPr txBox="1"/>
          <p:nvPr/>
        </p:nvSpPr>
        <p:spPr>
          <a:xfrm>
            <a:off x="7358082" y="4071942"/>
            <a:ext cx="1285884" cy="923330"/>
          </a:xfrm>
          <a:prstGeom prst="rect">
            <a:avLst/>
          </a:prstGeom>
          <a:solidFill>
            <a:schemeClr val="accent6">
              <a:lumMod val="75000"/>
            </a:schemeClr>
          </a:solidFill>
          <a:ln w="12700">
            <a:solidFill>
              <a:schemeClr val="tx1"/>
            </a:solidFill>
          </a:ln>
        </p:spPr>
        <p:txBody>
          <a:bodyPr wrap="square" rtlCol="0">
            <a:spAutoFit/>
          </a:bodyPr>
          <a:lstStyle/>
          <a:p>
            <a:r>
              <a:rPr lang="en-US" dirty="0" err="1" smtClean="0"/>
              <a:t>Hutang</a:t>
            </a:r>
            <a:endParaRPr lang="en-US" dirty="0" smtClean="0"/>
          </a:p>
          <a:p>
            <a:r>
              <a:rPr lang="en-US" dirty="0" err="1" smtClean="0"/>
              <a:t>Jangka</a:t>
            </a:r>
            <a:endParaRPr lang="en-US" dirty="0" smtClean="0"/>
          </a:p>
          <a:p>
            <a:r>
              <a:rPr lang="en-US" dirty="0" err="1" smtClean="0"/>
              <a:t>Pendek</a:t>
            </a:r>
            <a:endParaRPr lang="en-US" dirty="0"/>
          </a:p>
        </p:txBody>
      </p:sp>
      <p:sp>
        <p:nvSpPr>
          <p:cNvPr id="26" name="TextBox 25"/>
          <p:cNvSpPr txBox="1"/>
          <p:nvPr/>
        </p:nvSpPr>
        <p:spPr>
          <a:xfrm>
            <a:off x="214282" y="4000504"/>
            <a:ext cx="428628" cy="369332"/>
          </a:xfrm>
          <a:prstGeom prst="rect">
            <a:avLst/>
          </a:prstGeom>
          <a:noFill/>
          <a:ln w="12700">
            <a:noFill/>
          </a:ln>
        </p:spPr>
        <p:txBody>
          <a:bodyPr wrap="square" rtlCol="0">
            <a:spAutoFit/>
          </a:bodyPr>
          <a:lstStyle/>
          <a:p>
            <a:r>
              <a:rPr lang="en-US" b="1" dirty="0" smtClean="0"/>
              <a:t>C</a:t>
            </a:r>
            <a:endParaRPr lang="en-US" b="1" dirty="0"/>
          </a:p>
        </p:txBody>
      </p:sp>
      <p:sp>
        <p:nvSpPr>
          <p:cNvPr id="27" name="TextBox 26"/>
          <p:cNvSpPr txBox="1"/>
          <p:nvPr/>
        </p:nvSpPr>
        <p:spPr>
          <a:xfrm>
            <a:off x="214282" y="5072074"/>
            <a:ext cx="500066" cy="369332"/>
          </a:xfrm>
          <a:prstGeom prst="rect">
            <a:avLst/>
          </a:prstGeom>
          <a:noFill/>
          <a:ln w="12700">
            <a:noFill/>
          </a:ln>
        </p:spPr>
        <p:txBody>
          <a:bodyPr wrap="square" rtlCol="0">
            <a:spAutoFit/>
          </a:bodyPr>
          <a:lstStyle/>
          <a:p>
            <a:r>
              <a:rPr lang="en-US" b="1" dirty="0" smtClean="0"/>
              <a:t>D</a:t>
            </a:r>
            <a:endParaRPr lang="en-US" b="1" dirty="0"/>
          </a:p>
        </p:txBody>
      </p:sp>
      <p:sp>
        <p:nvSpPr>
          <p:cNvPr id="28" name="TextBox 27"/>
          <p:cNvSpPr txBox="1"/>
          <p:nvPr/>
        </p:nvSpPr>
        <p:spPr>
          <a:xfrm>
            <a:off x="214282" y="1643050"/>
            <a:ext cx="571504" cy="369332"/>
          </a:xfrm>
          <a:prstGeom prst="rect">
            <a:avLst/>
          </a:prstGeom>
          <a:noFill/>
          <a:ln w="12700">
            <a:noFill/>
          </a:ln>
        </p:spPr>
        <p:txBody>
          <a:bodyPr wrap="square" rtlCol="0">
            <a:spAutoFit/>
          </a:bodyPr>
          <a:lstStyle/>
          <a:p>
            <a:r>
              <a:rPr lang="en-US" b="1" dirty="0" smtClean="0"/>
              <a:t>A</a:t>
            </a:r>
            <a:endParaRPr lang="en-US" b="1" dirty="0"/>
          </a:p>
        </p:txBody>
      </p:sp>
      <p:sp>
        <p:nvSpPr>
          <p:cNvPr id="29" name="TextBox 28"/>
          <p:cNvSpPr txBox="1"/>
          <p:nvPr/>
        </p:nvSpPr>
        <p:spPr>
          <a:xfrm>
            <a:off x="4929190" y="5072074"/>
            <a:ext cx="428628" cy="369332"/>
          </a:xfrm>
          <a:prstGeom prst="rect">
            <a:avLst/>
          </a:prstGeom>
          <a:noFill/>
          <a:ln w="12700">
            <a:noFill/>
          </a:ln>
        </p:spPr>
        <p:txBody>
          <a:bodyPr wrap="square" rtlCol="0">
            <a:spAutoFit/>
          </a:bodyPr>
          <a:lstStyle/>
          <a:p>
            <a:r>
              <a:rPr lang="en-US" b="1" dirty="0" smtClean="0"/>
              <a:t>D</a:t>
            </a:r>
            <a:endParaRPr lang="en-US" b="1" dirty="0"/>
          </a:p>
        </p:txBody>
      </p:sp>
      <p:sp>
        <p:nvSpPr>
          <p:cNvPr id="30" name="TextBox 29"/>
          <p:cNvSpPr txBox="1"/>
          <p:nvPr/>
        </p:nvSpPr>
        <p:spPr>
          <a:xfrm>
            <a:off x="4857752" y="3929066"/>
            <a:ext cx="428628" cy="369332"/>
          </a:xfrm>
          <a:prstGeom prst="rect">
            <a:avLst/>
          </a:prstGeom>
          <a:noFill/>
          <a:ln w="12700">
            <a:noFill/>
          </a:ln>
        </p:spPr>
        <p:txBody>
          <a:bodyPr wrap="square" rtlCol="0">
            <a:spAutoFit/>
          </a:bodyPr>
          <a:lstStyle/>
          <a:p>
            <a:r>
              <a:rPr lang="en-US" b="1" dirty="0" smtClean="0"/>
              <a:t>C</a:t>
            </a:r>
            <a:endParaRPr lang="en-US" b="1" dirty="0"/>
          </a:p>
        </p:txBody>
      </p:sp>
      <p:sp>
        <p:nvSpPr>
          <p:cNvPr id="31" name="TextBox 30"/>
          <p:cNvSpPr txBox="1"/>
          <p:nvPr/>
        </p:nvSpPr>
        <p:spPr>
          <a:xfrm>
            <a:off x="4857752" y="2643182"/>
            <a:ext cx="428628" cy="369332"/>
          </a:xfrm>
          <a:prstGeom prst="rect">
            <a:avLst/>
          </a:prstGeom>
          <a:noFill/>
          <a:ln w="12700">
            <a:noFill/>
          </a:ln>
        </p:spPr>
        <p:txBody>
          <a:bodyPr wrap="square" rtlCol="0">
            <a:spAutoFit/>
          </a:bodyPr>
          <a:lstStyle/>
          <a:p>
            <a:r>
              <a:rPr lang="en-US" b="1" dirty="0" smtClean="0"/>
              <a:t>B</a:t>
            </a:r>
            <a:endParaRPr lang="en-US" b="1" dirty="0"/>
          </a:p>
        </p:txBody>
      </p:sp>
      <p:sp>
        <p:nvSpPr>
          <p:cNvPr id="32" name="TextBox 31"/>
          <p:cNvSpPr txBox="1"/>
          <p:nvPr/>
        </p:nvSpPr>
        <p:spPr>
          <a:xfrm>
            <a:off x="4857752" y="1643050"/>
            <a:ext cx="428628" cy="369332"/>
          </a:xfrm>
          <a:prstGeom prst="rect">
            <a:avLst/>
          </a:prstGeom>
          <a:noFill/>
          <a:ln w="12700">
            <a:noFill/>
          </a:ln>
        </p:spPr>
        <p:txBody>
          <a:bodyPr wrap="square" rtlCol="0">
            <a:spAutoFit/>
          </a:bodyPr>
          <a:lstStyle/>
          <a:p>
            <a:r>
              <a:rPr lang="en-US" b="1" dirty="0" smtClean="0"/>
              <a:t>A</a:t>
            </a:r>
            <a:endParaRPr lang="en-US" b="1" dirty="0"/>
          </a:p>
        </p:txBody>
      </p:sp>
      <p:sp>
        <p:nvSpPr>
          <p:cNvPr id="34" name="TextBox 33"/>
          <p:cNvSpPr txBox="1"/>
          <p:nvPr/>
        </p:nvSpPr>
        <p:spPr>
          <a:xfrm>
            <a:off x="214282" y="2643182"/>
            <a:ext cx="428628" cy="369332"/>
          </a:xfrm>
          <a:prstGeom prst="rect">
            <a:avLst/>
          </a:prstGeom>
          <a:noFill/>
          <a:ln w="12700">
            <a:noFill/>
          </a:ln>
        </p:spPr>
        <p:txBody>
          <a:bodyPr wrap="square" rtlCol="0">
            <a:spAutoFit/>
          </a:bodyPr>
          <a:lstStyle/>
          <a:p>
            <a:r>
              <a:rPr lang="en-US" b="1" dirty="0" smtClean="0"/>
              <a:t>B</a:t>
            </a:r>
            <a:endParaRPr lang="en-US" b="1"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642918"/>
            <a:ext cx="3530185" cy="262959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1.DEPOSITO BERJANGKA  </a:t>
            </a:r>
          </a:p>
          <a:p>
            <a:r>
              <a:rPr lang="en-US" b="1" dirty="0" smtClean="0">
                <a:solidFill>
                  <a:schemeClr val="tx1"/>
                </a:solidFill>
              </a:rPr>
              <a:t>   ADALAH DEPOSITO YANG  </a:t>
            </a:r>
          </a:p>
          <a:p>
            <a:r>
              <a:rPr lang="en-US" b="1" dirty="0" smtClean="0">
                <a:solidFill>
                  <a:schemeClr val="tx1"/>
                </a:solidFill>
              </a:rPr>
              <a:t>   YANG MEMPUNYAI JANGKA </a:t>
            </a:r>
          </a:p>
          <a:p>
            <a:r>
              <a:rPr lang="en-US" b="1" dirty="0" smtClean="0">
                <a:solidFill>
                  <a:schemeClr val="tx1"/>
                </a:solidFill>
              </a:rPr>
              <a:t>   WAKTU TERTENTU, </a:t>
            </a:r>
          </a:p>
          <a:p>
            <a:r>
              <a:rPr lang="en-US" b="1" dirty="0" smtClean="0">
                <a:solidFill>
                  <a:schemeClr val="tx1"/>
                </a:solidFill>
              </a:rPr>
              <a:t>   MISALNYA: 1 BULAN, 3 BULAN,</a:t>
            </a:r>
          </a:p>
          <a:p>
            <a:r>
              <a:rPr lang="en-US" b="1" dirty="0" smtClean="0">
                <a:solidFill>
                  <a:schemeClr val="tx1"/>
                </a:solidFill>
              </a:rPr>
              <a:t>   6 BULAN DAN 1 TAHUN</a:t>
            </a:r>
          </a:p>
          <a:p>
            <a:r>
              <a:rPr lang="en-US" b="1" dirty="0" smtClean="0">
                <a:solidFill>
                  <a:schemeClr val="tx1"/>
                </a:solidFill>
              </a:rPr>
              <a:t>   ATAU LEBIH</a:t>
            </a:r>
            <a:r>
              <a:rPr lang="en-US" sz="2000" b="1" dirty="0" smtClean="0">
                <a:solidFill>
                  <a:schemeClr val="tx1"/>
                </a:solidFill>
              </a:rPr>
              <a:t>.</a:t>
            </a:r>
            <a:endParaRPr lang="en-US" sz="2000" b="1" dirty="0">
              <a:solidFill>
                <a:schemeClr val="tx1"/>
              </a:solidFill>
            </a:endParaRPr>
          </a:p>
        </p:txBody>
      </p:sp>
      <p:sp>
        <p:nvSpPr>
          <p:cNvPr id="3" name="Rectangle 2"/>
          <p:cNvSpPr/>
          <p:nvPr/>
        </p:nvSpPr>
        <p:spPr>
          <a:xfrm>
            <a:off x="2500298" y="3571876"/>
            <a:ext cx="3643338" cy="264320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3.DEPOSITO HARIAN (DEPOSITO ON CALL) ADALAH     DEPOSITO YANG MEMILIKI    JANGKA WAKTU MINIMAL 7 HARI DAN PALING LAMA KURANG DARI 1 BULAN</a:t>
            </a:r>
            <a:endParaRPr lang="en-US" b="1" dirty="0">
              <a:solidFill>
                <a:schemeClr val="tx1"/>
              </a:solidFill>
            </a:endParaRPr>
          </a:p>
        </p:txBody>
      </p:sp>
      <p:sp>
        <p:nvSpPr>
          <p:cNvPr id="4" name="Rectangle 3"/>
          <p:cNvSpPr/>
          <p:nvPr/>
        </p:nvSpPr>
        <p:spPr>
          <a:xfrm>
            <a:off x="4357687" y="642918"/>
            <a:ext cx="3786214" cy="2605786"/>
          </a:xfrm>
          <a:prstGeom prst="rect">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chemeClr val="tx1"/>
                </a:solidFill>
              </a:rPr>
              <a:t>2.SERTIFIKAT DEPOSITO </a:t>
            </a:r>
          </a:p>
          <a:p>
            <a:r>
              <a:rPr lang="en-US" sz="2000" b="1" dirty="0" smtClean="0">
                <a:solidFill>
                  <a:schemeClr val="tx1"/>
                </a:solidFill>
              </a:rPr>
              <a:t>    ADALAH BENTUK SIMPANAN</a:t>
            </a:r>
          </a:p>
          <a:p>
            <a:r>
              <a:rPr lang="en-US" sz="2000" b="1" dirty="0" smtClean="0">
                <a:solidFill>
                  <a:schemeClr val="tx1"/>
                </a:solidFill>
              </a:rPr>
              <a:t>    BERJANGKA YANG DAPAT</a:t>
            </a:r>
          </a:p>
          <a:p>
            <a:r>
              <a:rPr lang="en-US" sz="2000" b="1" dirty="0" smtClean="0">
                <a:solidFill>
                  <a:schemeClr val="tx1"/>
                </a:solidFill>
              </a:rPr>
              <a:t>    DIPERJUAL BELIKAN, KARENA</a:t>
            </a:r>
          </a:p>
          <a:p>
            <a:r>
              <a:rPr lang="en-US" sz="2000" b="1" dirty="0" smtClean="0">
                <a:solidFill>
                  <a:schemeClr val="tx1"/>
                </a:solidFill>
              </a:rPr>
              <a:t>    SIFATNYA ATAS UNJUK</a:t>
            </a:r>
          </a:p>
          <a:p>
            <a:endParaRPr lang="en-US" sz="2000" b="1" dirty="0" smtClean="0">
              <a:solidFill>
                <a:schemeClr val="tx1"/>
              </a:solidFill>
            </a:endParaRPr>
          </a:p>
          <a:p>
            <a:r>
              <a:rPr lang="en-US" sz="2000" b="1" dirty="0" smtClean="0">
                <a:solidFill>
                  <a:schemeClr val="tx1"/>
                </a:solidFill>
              </a:rPr>
              <a:t>JANGKA WAKTU : 2,3,6,12 BULAN</a:t>
            </a:r>
            <a:endParaRPr lang="en-US" sz="2000" b="1" dirty="0">
              <a:solidFill>
                <a:schemeClr val="tx1"/>
              </a:solidFill>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74" y="214290"/>
            <a:ext cx="4857752" cy="523628"/>
          </a:xfrm>
          <a:solidFill>
            <a:srgbClr val="00FF00"/>
          </a:solidFill>
          <a:ln w="28575">
            <a:solidFill>
              <a:schemeClr val="tx1"/>
            </a:solidFill>
          </a:ln>
        </p:spPr>
        <p:txBody>
          <a:bodyPr>
            <a:noAutofit/>
          </a:bodyPr>
          <a:lstStyle/>
          <a:p>
            <a:pPr algn="l"/>
            <a:r>
              <a:rPr lang="en-US" sz="2400" b="1" dirty="0" smtClean="0"/>
              <a:t>C.PERHITUNGAN BUNGA DEPOSITO</a:t>
            </a:r>
            <a:endParaRPr lang="en-US" sz="2400" b="1" dirty="0"/>
          </a:p>
        </p:txBody>
      </p:sp>
      <p:sp>
        <p:nvSpPr>
          <p:cNvPr id="3" name="Content Placeholder 2"/>
          <p:cNvSpPr>
            <a:spLocks noGrp="1"/>
          </p:cNvSpPr>
          <p:nvPr>
            <p:ph idx="1"/>
          </p:nvPr>
        </p:nvSpPr>
        <p:spPr>
          <a:xfrm>
            <a:off x="357190" y="1369771"/>
            <a:ext cx="8358214" cy="4916749"/>
          </a:xfrm>
          <a:ln w="28575">
            <a:solidFill>
              <a:srgbClr val="0070C0"/>
            </a:solidFill>
          </a:ln>
        </p:spPr>
        <p:txBody>
          <a:bodyPr>
            <a:normAutofit/>
          </a:bodyPr>
          <a:lstStyle/>
          <a:p>
            <a:pPr>
              <a:buNone/>
            </a:pPr>
            <a:r>
              <a:rPr lang="en-US" sz="2400" dirty="0" smtClean="0"/>
              <a:t>1.BUNGA HARIAN                            </a:t>
            </a:r>
            <a:r>
              <a:rPr lang="en-US" sz="2400" b="1" dirty="0" smtClean="0"/>
              <a:t>B = M x R x T/365</a:t>
            </a:r>
          </a:p>
          <a:p>
            <a:pPr>
              <a:buNone/>
            </a:pPr>
            <a:endParaRPr lang="en-US" sz="2400" dirty="0" smtClean="0"/>
          </a:p>
          <a:p>
            <a:pPr>
              <a:buNone/>
            </a:pPr>
            <a:r>
              <a:rPr lang="en-US" sz="2400" dirty="0" smtClean="0"/>
              <a:t>2.BUNGA BULANAN                        </a:t>
            </a:r>
            <a:r>
              <a:rPr lang="en-US" sz="2800" b="1" dirty="0" smtClean="0"/>
              <a:t>B = M x R x T/12</a:t>
            </a:r>
          </a:p>
          <a:p>
            <a:pPr>
              <a:buNone/>
            </a:pPr>
            <a:endParaRPr lang="en-US" sz="2400" dirty="0" smtClean="0"/>
          </a:p>
          <a:p>
            <a:pPr>
              <a:buNone/>
            </a:pPr>
            <a:r>
              <a:rPr lang="en-US" sz="2400" dirty="0" smtClean="0"/>
              <a:t>3.BUNGA TAHUNAN                        </a:t>
            </a:r>
            <a:r>
              <a:rPr lang="en-US" sz="2800" b="1" dirty="0" smtClean="0"/>
              <a:t>B = M x R x T</a:t>
            </a:r>
          </a:p>
          <a:p>
            <a:pPr>
              <a:buNone/>
            </a:pPr>
            <a:endParaRPr lang="en-US" sz="2400" dirty="0" smtClean="0"/>
          </a:p>
          <a:p>
            <a:pPr>
              <a:buNone/>
            </a:pPr>
            <a:endParaRPr lang="en-US" sz="2400" dirty="0" smtClean="0"/>
          </a:p>
        </p:txBody>
      </p:sp>
      <p:cxnSp>
        <p:nvCxnSpPr>
          <p:cNvPr id="5" name="Straight Arrow Connector 4"/>
          <p:cNvCxnSpPr/>
          <p:nvPr/>
        </p:nvCxnSpPr>
        <p:spPr>
          <a:xfrm>
            <a:off x="3357554" y="1571612"/>
            <a:ext cx="806302"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3357554" y="2571744"/>
            <a:ext cx="806302"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428992" y="3500438"/>
            <a:ext cx="806302"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142976" y="4997247"/>
            <a:ext cx="6143668" cy="646331"/>
          </a:xfrm>
          <a:prstGeom prst="rect">
            <a:avLst/>
          </a:prstGeom>
          <a:solidFill>
            <a:srgbClr val="FF0000"/>
          </a:solidFill>
          <a:ln w="19050">
            <a:solidFill>
              <a:schemeClr val="tx1"/>
            </a:solidFill>
          </a:ln>
        </p:spPr>
        <p:txBody>
          <a:bodyPr wrap="square" rtlCol="0">
            <a:spAutoFit/>
          </a:bodyPr>
          <a:lstStyle/>
          <a:p>
            <a:r>
              <a:rPr lang="en-US" sz="3600" b="1" dirty="0" smtClean="0"/>
              <a:t>BUNGA DEPOSITO = M x R x T</a:t>
            </a:r>
            <a:endParaRPr lang="en-US" sz="3600" b="1"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4829178" cy="511155"/>
          </a:xfrm>
          <a:solidFill>
            <a:srgbClr val="00FF00"/>
          </a:solidFill>
          <a:ln w="28575">
            <a:solidFill>
              <a:schemeClr val="tx1"/>
            </a:solidFill>
          </a:ln>
        </p:spPr>
        <p:txBody>
          <a:bodyPr>
            <a:normAutofit/>
          </a:bodyPr>
          <a:lstStyle/>
          <a:p>
            <a:pPr algn="l"/>
            <a:r>
              <a:rPr lang="en-US" sz="2400" b="1" dirty="0" smtClean="0"/>
              <a:t>D. CONTOH TRANSAKSI DEPOSITO</a:t>
            </a:r>
            <a:endParaRPr lang="en-US" sz="2400" b="1" dirty="0"/>
          </a:p>
        </p:txBody>
      </p:sp>
      <p:sp>
        <p:nvSpPr>
          <p:cNvPr id="3" name="Content Placeholder 2"/>
          <p:cNvSpPr>
            <a:spLocks noGrp="1"/>
          </p:cNvSpPr>
          <p:nvPr>
            <p:ph idx="1"/>
          </p:nvPr>
        </p:nvSpPr>
        <p:spPr>
          <a:xfrm>
            <a:off x="142844" y="928671"/>
            <a:ext cx="8858312" cy="3071834"/>
          </a:xfrm>
          <a:ln w="12700">
            <a:solidFill>
              <a:schemeClr val="tx1"/>
            </a:solidFill>
          </a:ln>
        </p:spPr>
        <p:txBody>
          <a:bodyPr>
            <a:normAutofit/>
          </a:bodyPr>
          <a:lstStyle/>
          <a:p>
            <a:pPr>
              <a:buNone/>
            </a:pPr>
            <a:r>
              <a:rPr lang="en-US" sz="2400" dirty="0" err="1" smtClean="0"/>
              <a:t>Ny</a:t>
            </a:r>
            <a:r>
              <a:rPr lang="en-US" sz="2400" dirty="0" smtClean="0"/>
              <a:t>. </a:t>
            </a:r>
            <a:r>
              <a:rPr lang="en-US" sz="2400" dirty="0" err="1" smtClean="0"/>
              <a:t>Ani</a:t>
            </a:r>
            <a:r>
              <a:rPr lang="en-US" sz="2400" dirty="0" smtClean="0"/>
              <a:t> </a:t>
            </a:r>
            <a:r>
              <a:rPr lang="en-US" sz="2400" dirty="0" err="1" smtClean="0"/>
              <a:t>melakukan</a:t>
            </a:r>
            <a:r>
              <a:rPr lang="en-US" sz="2400" dirty="0" smtClean="0"/>
              <a:t> </a:t>
            </a:r>
            <a:r>
              <a:rPr lang="en-US" sz="2400" dirty="0" err="1" smtClean="0"/>
              <a:t>setoran</a:t>
            </a:r>
            <a:r>
              <a:rPr lang="en-US" sz="2400" dirty="0" smtClean="0"/>
              <a:t> </a:t>
            </a:r>
            <a:r>
              <a:rPr lang="en-US" sz="2400" dirty="0" err="1" smtClean="0"/>
              <a:t>tunai</a:t>
            </a:r>
            <a:r>
              <a:rPr lang="en-US" sz="2400" dirty="0" smtClean="0"/>
              <a:t> </a:t>
            </a:r>
            <a:r>
              <a:rPr lang="en-US" sz="2400" dirty="0" err="1" smtClean="0"/>
              <a:t>untuk</a:t>
            </a:r>
            <a:r>
              <a:rPr lang="en-US" sz="2400" dirty="0" smtClean="0"/>
              <a:t> </a:t>
            </a:r>
            <a:r>
              <a:rPr lang="en-US" sz="2400" dirty="0" err="1" smtClean="0"/>
              <a:t>pembukaan</a:t>
            </a:r>
            <a:r>
              <a:rPr lang="en-US" sz="2400" dirty="0" smtClean="0"/>
              <a:t> </a:t>
            </a:r>
            <a:r>
              <a:rPr lang="en-US" sz="2400" dirty="0" err="1" smtClean="0"/>
              <a:t>rekening</a:t>
            </a:r>
            <a:r>
              <a:rPr lang="en-US" sz="2400" dirty="0" smtClean="0"/>
              <a:t> </a:t>
            </a:r>
            <a:r>
              <a:rPr lang="en-US" sz="2400" dirty="0" err="1" smtClean="0"/>
              <a:t>deposito</a:t>
            </a:r>
            <a:endParaRPr lang="en-US" sz="2400" dirty="0" smtClean="0"/>
          </a:p>
          <a:p>
            <a:pPr>
              <a:buNone/>
            </a:pPr>
            <a:r>
              <a:rPr lang="en-US" sz="2400" dirty="0" err="1" smtClean="0"/>
              <a:t>berjangka</a:t>
            </a:r>
            <a:r>
              <a:rPr lang="en-US" sz="2400" dirty="0" smtClean="0"/>
              <a:t> 6 </a:t>
            </a:r>
            <a:r>
              <a:rPr lang="en-US" sz="2400" dirty="0" err="1" smtClean="0"/>
              <a:t>bulan</a:t>
            </a:r>
            <a:r>
              <a:rPr lang="en-US" sz="2400" dirty="0" smtClean="0"/>
              <a:t> </a:t>
            </a:r>
            <a:r>
              <a:rPr lang="en-US" sz="2400" dirty="0" err="1" smtClean="0"/>
              <a:t>sebesar</a:t>
            </a:r>
            <a:r>
              <a:rPr lang="en-US" sz="2400" dirty="0" smtClean="0"/>
              <a:t> </a:t>
            </a:r>
            <a:r>
              <a:rPr lang="en-US" sz="2400" dirty="0" err="1" smtClean="0"/>
              <a:t>Rp</a:t>
            </a:r>
            <a:r>
              <a:rPr lang="en-US" sz="2400" dirty="0" smtClean="0"/>
              <a:t>. 25.000.000,-</a:t>
            </a:r>
          </a:p>
          <a:p>
            <a:pPr>
              <a:buNone/>
            </a:pPr>
            <a:endParaRPr lang="en-US" sz="2400" dirty="0" smtClean="0"/>
          </a:p>
          <a:p>
            <a:pPr>
              <a:buNone/>
            </a:pPr>
            <a:r>
              <a:rPr lang="en-US" sz="2400" b="1" dirty="0" err="1" smtClean="0"/>
              <a:t>Jurnalnya</a:t>
            </a:r>
            <a:r>
              <a:rPr lang="en-US" sz="2400" b="1" dirty="0" smtClean="0"/>
              <a:t>:</a:t>
            </a:r>
          </a:p>
          <a:p>
            <a:pPr>
              <a:buNone/>
            </a:pPr>
            <a:r>
              <a:rPr lang="en-US" sz="2400" dirty="0" smtClean="0"/>
              <a:t>D : </a:t>
            </a:r>
            <a:r>
              <a:rPr lang="en-US" sz="2400" dirty="0" err="1" smtClean="0"/>
              <a:t>Kas</a:t>
            </a:r>
            <a:r>
              <a:rPr lang="en-US" sz="2400" dirty="0" smtClean="0"/>
              <a:t> </a:t>
            </a:r>
            <a:r>
              <a:rPr lang="en-US" sz="2400" dirty="0" err="1" smtClean="0"/>
              <a:t>Rp</a:t>
            </a:r>
            <a:r>
              <a:rPr lang="en-US" sz="2400" dirty="0" smtClean="0"/>
              <a:t>. 25.000.000,-</a:t>
            </a:r>
          </a:p>
          <a:p>
            <a:pPr>
              <a:buNone/>
            </a:pPr>
            <a:r>
              <a:rPr lang="en-US" sz="2400" dirty="0" smtClean="0"/>
              <a:t>K : </a:t>
            </a:r>
            <a:r>
              <a:rPr lang="en-US" sz="2400" dirty="0" err="1" smtClean="0"/>
              <a:t>Deposito</a:t>
            </a:r>
            <a:r>
              <a:rPr lang="en-US" sz="2400" dirty="0" smtClean="0"/>
              <a:t> 6 </a:t>
            </a:r>
            <a:r>
              <a:rPr lang="en-US" sz="2400" dirty="0" err="1" smtClean="0"/>
              <a:t>bulan</a:t>
            </a:r>
            <a:r>
              <a:rPr lang="en-US" sz="2400" dirty="0" smtClean="0"/>
              <a:t> </a:t>
            </a:r>
            <a:r>
              <a:rPr lang="en-US" sz="2400" dirty="0" err="1" smtClean="0"/>
              <a:t>Ny</a:t>
            </a:r>
            <a:r>
              <a:rPr lang="en-US" sz="2400" dirty="0" smtClean="0"/>
              <a:t> </a:t>
            </a:r>
            <a:r>
              <a:rPr lang="en-US" sz="2400" dirty="0" err="1" smtClean="0"/>
              <a:t>Ani</a:t>
            </a:r>
            <a:r>
              <a:rPr lang="en-US" sz="2400" dirty="0" smtClean="0"/>
              <a:t> </a:t>
            </a:r>
            <a:r>
              <a:rPr lang="en-US" sz="2400" dirty="0" err="1" smtClean="0"/>
              <a:t>Rp</a:t>
            </a:r>
            <a:r>
              <a:rPr lang="en-US" sz="2400" dirty="0" smtClean="0"/>
              <a:t>. 25.000.000,-</a:t>
            </a:r>
          </a:p>
          <a:p>
            <a:pPr>
              <a:buNone/>
            </a:pPr>
            <a:endParaRPr lang="en-US" sz="2400"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500042"/>
            <a:ext cx="8472516" cy="5626123"/>
          </a:xfrm>
          <a:ln w="28575">
            <a:solidFill>
              <a:schemeClr val="tx1"/>
            </a:solidFill>
          </a:ln>
        </p:spPr>
        <p:txBody>
          <a:bodyPr>
            <a:normAutofit/>
          </a:bodyPr>
          <a:lstStyle/>
          <a:p>
            <a:pPr>
              <a:buNone/>
            </a:pPr>
            <a:r>
              <a:rPr lang="en-US" sz="2400" b="1" u="sng" dirty="0" err="1" smtClean="0"/>
              <a:t>Contoh</a:t>
            </a:r>
            <a:r>
              <a:rPr lang="en-US" sz="2400" b="1" u="sng" dirty="0" smtClean="0"/>
              <a:t> </a:t>
            </a:r>
            <a:r>
              <a:rPr lang="en-US" sz="2400" b="1" u="sng" dirty="0" err="1" smtClean="0"/>
              <a:t>transaksi</a:t>
            </a:r>
            <a:r>
              <a:rPr lang="en-US" sz="2400" b="1" u="sng" dirty="0" smtClean="0"/>
              <a:t> </a:t>
            </a:r>
            <a:r>
              <a:rPr lang="en-US" sz="2400" b="1" u="sng" dirty="0" err="1" smtClean="0"/>
              <a:t>perhitungan</a:t>
            </a:r>
            <a:r>
              <a:rPr lang="en-US" sz="2400" b="1" u="sng" dirty="0" smtClean="0"/>
              <a:t> </a:t>
            </a:r>
            <a:r>
              <a:rPr lang="en-US" sz="2400" b="1" u="sng" dirty="0" err="1" smtClean="0"/>
              <a:t>bunga</a:t>
            </a:r>
            <a:r>
              <a:rPr lang="en-US" sz="2400" b="1" u="sng" dirty="0" smtClean="0"/>
              <a:t> </a:t>
            </a:r>
            <a:r>
              <a:rPr lang="en-US" sz="2400" b="1" u="sng" dirty="0" err="1" smtClean="0"/>
              <a:t>deposito</a:t>
            </a:r>
            <a:r>
              <a:rPr lang="en-US" sz="2400" b="1" u="sng" dirty="0" smtClean="0"/>
              <a:t>:</a:t>
            </a:r>
          </a:p>
          <a:p>
            <a:pPr>
              <a:buNone/>
            </a:pPr>
            <a:r>
              <a:rPr lang="en-US" sz="2400" dirty="0" smtClean="0"/>
              <a:t>Bank </a:t>
            </a:r>
            <a:r>
              <a:rPr lang="en-US" sz="2400" dirty="0" err="1" smtClean="0"/>
              <a:t>akan</a:t>
            </a:r>
            <a:r>
              <a:rPr lang="en-US" sz="2400" dirty="0" smtClean="0"/>
              <a:t> </a:t>
            </a:r>
            <a:r>
              <a:rPr lang="en-US" sz="2400" dirty="0" err="1" smtClean="0"/>
              <a:t>memberikan</a:t>
            </a:r>
            <a:r>
              <a:rPr lang="en-US" sz="2400" dirty="0" smtClean="0"/>
              <a:t> </a:t>
            </a:r>
            <a:r>
              <a:rPr lang="en-US" sz="2400" dirty="0" err="1" smtClean="0"/>
              <a:t>bunga</a:t>
            </a:r>
            <a:r>
              <a:rPr lang="en-US" sz="2400" dirty="0" smtClean="0"/>
              <a:t> 12% </a:t>
            </a:r>
            <a:r>
              <a:rPr lang="en-US" sz="2400" dirty="0" err="1" smtClean="0"/>
              <a:t>jadi</a:t>
            </a:r>
            <a:r>
              <a:rPr lang="en-US" sz="2400" dirty="0" smtClean="0"/>
              <a:t> </a:t>
            </a:r>
            <a:r>
              <a:rPr lang="en-US" sz="2400" dirty="0" err="1" smtClean="0"/>
              <a:t>perhitungannya</a:t>
            </a:r>
            <a:r>
              <a:rPr lang="en-US" sz="2400" dirty="0" smtClean="0"/>
              <a:t> : </a:t>
            </a:r>
          </a:p>
          <a:p>
            <a:pPr>
              <a:buNone/>
            </a:pPr>
            <a:r>
              <a:rPr lang="en-US" sz="2400" dirty="0" smtClean="0"/>
              <a:t>(25.000.000 x 12%)/ 12 </a:t>
            </a:r>
            <a:r>
              <a:rPr lang="en-US" sz="2400" dirty="0" err="1" smtClean="0"/>
              <a:t>bulan</a:t>
            </a:r>
            <a:r>
              <a:rPr lang="en-US" sz="2400" dirty="0" smtClean="0"/>
              <a:t> </a:t>
            </a:r>
            <a:r>
              <a:rPr lang="en-US" sz="2400" dirty="0" err="1" smtClean="0"/>
              <a:t>maka</a:t>
            </a:r>
            <a:r>
              <a:rPr lang="en-US" sz="2400" dirty="0" smtClean="0"/>
              <a:t> </a:t>
            </a:r>
            <a:r>
              <a:rPr lang="en-US" sz="2400" dirty="0" err="1" smtClean="0"/>
              <a:t>bunga</a:t>
            </a:r>
            <a:r>
              <a:rPr lang="en-US" sz="2400" dirty="0" smtClean="0"/>
              <a:t> yang </a:t>
            </a:r>
            <a:r>
              <a:rPr lang="en-US" sz="2400" dirty="0" err="1" smtClean="0"/>
              <a:t>akan</a:t>
            </a:r>
            <a:r>
              <a:rPr lang="en-US" sz="2400" dirty="0" smtClean="0"/>
              <a:t> </a:t>
            </a:r>
            <a:r>
              <a:rPr lang="en-US" sz="2400" dirty="0" err="1" smtClean="0"/>
              <a:t>diterima</a:t>
            </a:r>
            <a:r>
              <a:rPr lang="en-US" sz="2400" dirty="0" smtClean="0"/>
              <a:t> </a:t>
            </a:r>
          </a:p>
          <a:p>
            <a:pPr>
              <a:buNone/>
            </a:pPr>
            <a:r>
              <a:rPr lang="en-US" sz="2400" dirty="0" err="1" smtClean="0"/>
              <a:t>adalah</a:t>
            </a:r>
            <a:r>
              <a:rPr lang="en-US" sz="2400" dirty="0" smtClean="0"/>
              <a:t> </a:t>
            </a:r>
            <a:r>
              <a:rPr lang="en-US" sz="2400" dirty="0" err="1" smtClean="0"/>
              <a:t>Rp</a:t>
            </a:r>
            <a:r>
              <a:rPr lang="en-US" sz="2400" dirty="0" smtClean="0"/>
              <a:t>. 250.000,- per </a:t>
            </a:r>
            <a:r>
              <a:rPr lang="en-US" sz="2400" dirty="0" err="1" smtClean="0"/>
              <a:t>bulan</a:t>
            </a:r>
            <a:endParaRPr lang="en-US" sz="2400" dirty="0" smtClean="0"/>
          </a:p>
          <a:p>
            <a:pPr>
              <a:buNone/>
            </a:pPr>
            <a:endParaRPr lang="en-US" sz="2400" dirty="0" smtClean="0"/>
          </a:p>
          <a:p>
            <a:pPr>
              <a:buNone/>
            </a:pPr>
            <a:r>
              <a:rPr lang="en-US" sz="2400" b="1" dirty="0" err="1" smtClean="0"/>
              <a:t>Jurnalnya</a:t>
            </a:r>
            <a:r>
              <a:rPr lang="en-US" sz="2400" b="1" dirty="0" smtClean="0"/>
              <a:t>:</a:t>
            </a:r>
          </a:p>
          <a:p>
            <a:pPr>
              <a:buNone/>
            </a:pPr>
            <a:r>
              <a:rPr lang="en-US" sz="2400" dirty="0" smtClean="0"/>
              <a:t>D : </a:t>
            </a:r>
            <a:r>
              <a:rPr lang="en-US" sz="2400" dirty="0" err="1" smtClean="0"/>
              <a:t>Biaya</a:t>
            </a:r>
            <a:r>
              <a:rPr lang="en-US" sz="2400" dirty="0" smtClean="0"/>
              <a:t> </a:t>
            </a:r>
            <a:r>
              <a:rPr lang="en-US" sz="2400" dirty="0" err="1" smtClean="0"/>
              <a:t>Bunga</a:t>
            </a:r>
            <a:r>
              <a:rPr lang="en-US" sz="2400" dirty="0" smtClean="0"/>
              <a:t> </a:t>
            </a:r>
            <a:r>
              <a:rPr lang="en-US" sz="2400" dirty="0" err="1" smtClean="0"/>
              <a:t>Depo</a:t>
            </a:r>
            <a:r>
              <a:rPr lang="en-US" sz="2400" dirty="0" smtClean="0"/>
              <a:t> </a:t>
            </a:r>
            <a:r>
              <a:rPr lang="en-US" sz="2400" dirty="0" err="1" smtClean="0"/>
              <a:t>Rp</a:t>
            </a:r>
            <a:r>
              <a:rPr lang="en-US" sz="2400" dirty="0" smtClean="0"/>
              <a:t>. 250.000,-</a:t>
            </a:r>
          </a:p>
          <a:p>
            <a:pPr>
              <a:buNone/>
            </a:pPr>
            <a:r>
              <a:rPr lang="en-US" sz="2400" dirty="0" smtClean="0"/>
              <a:t>K : </a:t>
            </a:r>
            <a:r>
              <a:rPr lang="en-US" sz="2400" dirty="0" err="1" smtClean="0"/>
              <a:t>Bunga</a:t>
            </a:r>
            <a:r>
              <a:rPr lang="en-US" sz="2400" dirty="0" smtClean="0"/>
              <a:t> YMH </a:t>
            </a:r>
            <a:r>
              <a:rPr lang="en-US" sz="2400" dirty="0" err="1" smtClean="0"/>
              <a:t>dibayar</a:t>
            </a:r>
            <a:r>
              <a:rPr lang="en-US" sz="2400" dirty="0" smtClean="0"/>
              <a:t> </a:t>
            </a:r>
            <a:r>
              <a:rPr lang="en-US" sz="2400" dirty="0" err="1" smtClean="0"/>
              <a:t>Depo</a:t>
            </a:r>
            <a:r>
              <a:rPr lang="en-US" sz="2400" dirty="0" smtClean="0"/>
              <a:t> </a:t>
            </a:r>
            <a:r>
              <a:rPr lang="en-US" sz="2400" dirty="0" err="1" smtClean="0"/>
              <a:t>Rp</a:t>
            </a:r>
            <a:r>
              <a:rPr lang="en-US" sz="2400" dirty="0" smtClean="0"/>
              <a:t>. 250.000,-</a:t>
            </a:r>
          </a:p>
          <a:p>
            <a:pPr>
              <a:buNone/>
            </a:pPr>
            <a:endParaRPr lang="en-US" sz="2400"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500042"/>
            <a:ext cx="8229600" cy="5626123"/>
          </a:xfrm>
          <a:ln w="28575">
            <a:solidFill>
              <a:schemeClr val="tx1"/>
            </a:solidFill>
          </a:ln>
        </p:spPr>
        <p:txBody>
          <a:bodyPr>
            <a:normAutofit/>
          </a:bodyPr>
          <a:lstStyle/>
          <a:p>
            <a:pPr>
              <a:buNone/>
            </a:pPr>
            <a:r>
              <a:rPr lang="en-US" sz="2400" b="1" u="sng" dirty="0" err="1" smtClean="0"/>
              <a:t>Pada</a:t>
            </a:r>
            <a:r>
              <a:rPr lang="en-US" sz="2400" b="1" u="sng" dirty="0" smtClean="0"/>
              <a:t> </a:t>
            </a:r>
            <a:r>
              <a:rPr lang="en-US" sz="2400" b="1" u="sng" dirty="0" err="1" smtClean="0"/>
              <a:t>saat</a:t>
            </a:r>
            <a:r>
              <a:rPr lang="en-US" sz="2400" b="1" u="sng" dirty="0" smtClean="0"/>
              <a:t> </a:t>
            </a:r>
            <a:r>
              <a:rPr lang="en-US" sz="2400" b="1" u="sng" dirty="0" err="1" smtClean="0"/>
              <a:t>bunga</a:t>
            </a:r>
            <a:r>
              <a:rPr lang="en-US" sz="2400" b="1" u="sng" dirty="0" smtClean="0"/>
              <a:t> </a:t>
            </a:r>
            <a:r>
              <a:rPr lang="en-US" sz="2400" b="1" u="sng" dirty="0" err="1" smtClean="0"/>
              <a:t>diambil</a:t>
            </a:r>
            <a:r>
              <a:rPr lang="en-US" sz="2400" b="1" u="sng" dirty="0" smtClean="0"/>
              <a:t> </a:t>
            </a:r>
            <a:r>
              <a:rPr lang="en-US" sz="2400" b="1" u="sng" dirty="0" err="1" smtClean="0"/>
              <a:t>tunai</a:t>
            </a:r>
            <a:r>
              <a:rPr lang="en-US" sz="2400" b="1" u="sng" dirty="0" smtClean="0"/>
              <a:t> </a:t>
            </a:r>
            <a:r>
              <a:rPr lang="en-US" sz="2400" b="1" dirty="0" smtClean="0"/>
              <a:t>:</a:t>
            </a:r>
          </a:p>
          <a:p>
            <a:pPr>
              <a:buNone/>
            </a:pPr>
            <a:r>
              <a:rPr lang="en-US" sz="2400" dirty="0" smtClean="0"/>
              <a:t>D : </a:t>
            </a:r>
            <a:r>
              <a:rPr lang="en-US" sz="2400" dirty="0" err="1" smtClean="0"/>
              <a:t>Bunga</a:t>
            </a:r>
            <a:r>
              <a:rPr lang="en-US" sz="2400" dirty="0" smtClean="0"/>
              <a:t> YMH </a:t>
            </a:r>
            <a:r>
              <a:rPr lang="en-US" sz="2400" dirty="0" err="1" smtClean="0"/>
              <a:t>dibayar</a:t>
            </a:r>
            <a:r>
              <a:rPr lang="en-US" sz="2400" dirty="0" smtClean="0"/>
              <a:t> </a:t>
            </a:r>
            <a:r>
              <a:rPr lang="en-US" sz="2400" dirty="0" err="1" smtClean="0"/>
              <a:t>Depo</a:t>
            </a:r>
            <a:r>
              <a:rPr lang="en-US" sz="2400" dirty="0" smtClean="0"/>
              <a:t> </a:t>
            </a:r>
            <a:r>
              <a:rPr lang="en-US" sz="2400" dirty="0" err="1" smtClean="0"/>
              <a:t>Rp</a:t>
            </a:r>
            <a:r>
              <a:rPr lang="en-US" sz="2400" dirty="0" smtClean="0"/>
              <a:t>. 250.000,- </a:t>
            </a:r>
          </a:p>
          <a:p>
            <a:pPr>
              <a:buNone/>
            </a:pPr>
            <a:r>
              <a:rPr lang="en-US" sz="2400" dirty="0" smtClean="0"/>
              <a:t>K : </a:t>
            </a:r>
            <a:r>
              <a:rPr lang="en-US" sz="2400" dirty="0" err="1" smtClean="0"/>
              <a:t>Kas</a:t>
            </a:r>
            <a:r>
              <a:rPr lang="en-US" sz="2400" dirty="0" smtClean="0"/>
              <a:t> </a:t>
            </a:r>
            <a:r>
              <a:rPr lang="en-US" sz="2400" dirty="0" err="1" smtClean="0"/>
              <a:t>Rp</a:t>
            </a:r>
            <a:r>
              <a:rPr lang="en-US" sz="2400" dirty="0" smtClean="0"/>
              <a:t>. 250.000,-</a:t>
            </a:r>
          </a:p>
          <a:p>
            <a:pPr>
              <a:buNone/>
            </a:pPr>
            <a:endParaRPr lang="en-US" sz="2400" dirty="0" smtClean="0"/>
          </a:p>
          <a:p>
            <a:pPr>
              <a:buNone/>
            </a:pPr>
            <a:r>
              <a:rPr lang="en-US" sz="2400" b="1" u="sng" dirty="0" err="1" smtClean="0"/>
              <a:t>Pada</a:t>
            </a:r>
            <a:r>
              <a:rPr lang="en-US" sz="2400" b="1" u="sng" dirty="0" smtClean="0"/>
              <a:t> </a:t>
            </a:r>
            <a:r>
              <a:rPr lang="en-US" sz="2400" b="1" u="sng" dirty="0" err="1" smtClean="0"/>
              <a:t>saat</a:t>
            </a:r>
            <a:r>
              <a:rPr lang="en-US" sz="2400" b="1" u="sng" dirty="0" smtClean="0"/>
              <a:t> </a:t>
            </a:r>
            <a:r>
              <a:rPr lang="en-US" sz="2400" b="1" u="sng" dirty="0" err="1" smtClean="0"/>
              <a:t>bunga</a:t>
            </a:r>
            <a:r>
              <a:rPr lang="en-US" sz="2400" b="1" u="sng" dirty="0" smtClean="0"/>
              <a:t> </a:t>
            </a:r>
            <a:r>
              <a:rPr lang="en-US" sz="2400" b="1" u="sng" dirty="0" err="1" smtClean="0"/>
              <a:t>dipindahkan</a:t>
            </a:r>
            <a:r>
              <a:rPr lang="en-US" sz="2400" b="1" u="sng" dirty="0" smtClean="0"/>
              <a:t> </a:t>
            </a:r>
            <a:r>
              <a:rPr lang="en-US" sz="2400" b="1" u="sng" dirty="0" err="1" smtClean="0"/>
              <a:t>kerekening</a:t>
            </a:r>
            <a:r>
              <a:rPr lang="en-US" sz="2400" b="1" u="sng" dirty="0" smtClean="0"/>
              <a:t> </a:t>
            </a:r>
            <a:r>
              <a:rPr lang="en-US" sz="2400" b="1" u="sng" dirty="0" err="1" smtClean="0"/>
              <a:t>tabungan</a:t>
            </a:r>
            <a:r>
              <a:rPr lang="en-US" sz="2400" b="1" u="sng" dirty="0" smtClean="0"/>
              <a:t> :</a:t>
            </a:r>
          </a:p>
          <a:p>
            <a:pPr>
              <a:buNone/>
            </a:pPr>
            <a:r>
              <a:rPr lang="en-US" sz="2400" dirty="0" smtClean="0"/>
              <a:t>D : </a:t>
            </a:r>
            <a:r>
              <a:rPr lang="en-US" sz="2400" dirty="0" err="1" smtClean="0"/>
              <a:t>Bunga</a:t>
            </a:r>
            <a:r>
              <a:rPr lang="en-US" sz="2400" dirty="0" smtClean="0"/>
              <a:t> YMH </a:t>
            </a:r>
            <a:r>
              <a:rPr lang="en-US" sz="2400" dirty="0" err="1" smtClean="0"/>
              <a:t>dibayar</a:t>
            </a:r>
            <a:r>
              <a:rPr lang="en-US" sz="2400" dirty="0" smtClean="0"/>
              <a:t> </a:t>
            </a:r>
            <a:r>
              <a:rPr lang="en-US" sz="2400" dirty="0" err="1" smtClean="0"/>
              <a:t>Depo</a:t>
            </a:r>
            <a:r>
              <a:rPr lang="en-US" sz="2400" dirty="0" smtClean="0"/>
              <a:t> </a:t>
            </a:r>
            <a:r>
              <a:rPr lang="en-US" sz="2400" dirty="0" err="1" smtClean="0"/>
              <a:t>Rp</a:t>
            </a:r>
            <a:r>
              <a:rPr lang="en-US" sz="2400" dirty="0" smtClean="0"/>
              <a:t>. 250.000,- </a:t>
            </a:r>
          </a:p>
          <a:p>
            <a:pPr>
              <a:buNone/>
            </a:pPr>
            <a:r>
              <a:rPr lang="en-US" sz="2400" dirty="0" smtClean="0"/>
              <a:t>K : Tabungan </a:t>
            </a:r>
            <a:r>
              <a:rPr lang="en-US" sz="2400" dirty="0" err="1" smtClean="0"/>
              <a:t>Ny</a:t>
            </a:r>
            <a:r>
              <a:rPr lang="en-US" sz="2400" dirty="0" smtClean="0"/>
              <a:t> </a:t>
            </a:r>
            <a:r>
              <a:rPr lang="en-US" sz="2400" dirty="0" err="1" smtClean="0"/>
              <a:t>Ani</a:t>
            </a:r>
            <a:r>
              <a:rPr lang="en-US" sz="2400" dirty="0" smtClean="0"/>
              <a:t> </a:t>
            </a:r>
            <a:r>
              <a:rPr lang="en-US" sz="2400" dirty="0" err="1" smtClean="0"/>
              <a:t>Rp</a:t>
            </a:r>
            <a:r>
              <a:rPr lang="en-US" sz="2400" dirty="0" smtClean="0"/>
              <a:t>. 250.000,-</a:t>
            </a:r>
          </a:p>
          <a:p>
            <a:pPr>
              <a:buNone/>
            </a:pPr>
            <a:endParaRPr lang="en-US" sz="2400"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500042"/>
            <a:ext cx="8643998" cy="5626123"/>
          </a:xfrm>
          <a:ln w="28575">
            <a:solidFill>
              <a:schemeClr val="tx1"/>
            </a:solidFill>
          </a:ln>
        </p:spPr>
        <p:txBody>
          <a:bodyPr>
            <a:normAutofit/>
          </a:bodyPr>
          <a:lstStyle/>
          <a:p>
            <a:pPr>
              <a:buNone/>
            </a:pPr>
            <a:r>
              <a:rPr lang="en-US" sz="2400" b="1" u="sng" dirty="0" err="1" smtClean="0"/>
              <a:t>Contoh</a:t>
            </a:r>
            <a:r>
              <a:rPr lang="en-US" sz="2400" b="1" u="sng" dirty="0" smtClean="0"/>
              <a:t> </a:t>
            </a:r>
            <a:r>
              <a:rPr lang="en-US" sz="2400" b="1" u="sng" dirty="0" err="1" smtClean="0"/>
              <a:t>transaksi</a:t>
            </a:r>
            <a:r>
              <a:rPr lang="en-US" sz="2400" b="1" u="sng" dirty="0" smtClean="0"/>
              <a:t> </a:t>
            </a:r>
            <a:r>
              <a:rPr lang="en-US" sz="2400" b="1" u="sng" dirty="0" err="1" smtClean="0"/>
              <a:t>pencairan</a:t>
            </a:r>
            <a:r>
              <a:rPr lang="en-US" sz="2400" b="1" u="sng" dirty="0" smtClean="0"/>
              <a:t> </a:t>
            </a:r>
            <a:r>
              <a:rPr lang="en-US" sz="2400" b="1" u="sng" dirty="0" err="1" smtClean="0"/>
              <a:t>deposito</a:t>
            </a:r>
            <a:r>
              <a:rPr lang="en-US" sz="2400" b="1" u="sng" dirty="0" smtClean="0"/>
              <a:t> yang </a:t>
            </a:r>
            <a:r>
              <a:rPr lang="en-US" sz="2400" b="1" u="sng" dirty="0" err="1" smtClean="0"/>
              <a:t>belum</a:t>
            </a:r>
            <a:r>
              <a:rPr lang="en-US" sz="2400" b="1" u="sng" dirty="0" smtClean="0"/>
              <a:t> </a:t>
            </a:r>
            <a:r>
              <a:rPr lang="en-US" sz="2400" b="1" u="sng" dirty="0" err="1" smtClean="0"/>
              <a:t>jatuh</a:t>
            </a:r>
            <a:r>
              <a:rPr lang="en-US" sz="2400" b="1" u="sng" dirty="0" smtClean="0"/>
              <a:t> tempo:</a:t>
            </a:r>
          </a:p>
          <a:p>
            <a:pPr>
              <a:buNone/>
            </a:pPr>
            <a:r>
              <a:rPr lang="en-US" sz="2400" dirty="0" err="1" smtClean="0"/>
              <a:t>Ny</a:t>
            </a:r>
            <a:r>
              <a:rPr lang="en-US" sz="2400" dirty="0" smtClean="0"/>
              <a:t>. </a:t>
            </a:r>
            <a:r>
              <a:rPr lang="en-US" sz="2400" dirty="0" err="1" smtClean="0"/>
              <a:t>Ani</a:t>
            </a:r>
            <a:r>
              <a:rPr lang="en-US" sz="2400" dirty="0" smtClean="0"/>
              <a:t> </a:t>
            </a:r>
            <a:r>
              <a:rPr lang="en-US" sz="2400" dirty="0" err="1" smtClean="0"/>
              <a:t>mempunyai</a:t>
            </a:r>
            <a:r>
              <a:rPr lang="en-US" sz="2400" dirty="0" smtClean="0"/>
              <a:t> </a:t>
            </a:r>
            <a:r>
              <a:rPr lang="en-US" sz="2400" dirty="0" err="1" smtClean="0"/>
              <a:t>deposito</a:t>
            </a:r>
            <a:r>
              <a:rPr lang="en-US" sz="2400" dirty="0" smtClean="0"/>
              <a:t> </a:t>
            </a:r>
            <a:r>
              <a:rPr lang="en-US" sz="2400" dirty="0" err="1" smtClean="0"/>
              <a:t>Rp</a:t>
            </a:r>
            <a:r>
              <a:rPr lang="en-US" sz="2400" dirty="0" smtClean="0"/>
              <a:t>. 50.000.000,- </a:t>
            </a:r>
            <a:r>
              <a:rPr lang="en-US" sz="2400" dirty="0" err="1" smtClean="0"/>
              <a:t>bunga</a:t>
            </a:r>
            <a:r>
              <a:rPr lang="en-US" sz="2400" dirty="0" smtClean="0"/>
              <a:t> 19 % </a:t>
            </a:r>
            <a:r>
              <a:rPr lang="en-US" sz="2400" dirty="0" err="1" smtClean="0"/>
              <a:t>untuk</a:t>
            </a:r>
            <a:r>
              <a:rPr lang="en-US" sz="2400" dirty="0" smtClean="0"/>
              <a:t> </a:t>
            </a:r>
          </a:p>
          <a:p>
            <a:pPr>
              <a:buNone/>
            </a:pPr>
            <a:r>
              <a:rPr lang="en-US" sz="2400" dirty="0" err="1" smtClean="0"/>
              <a:t>jangka</a:t>
            </a:r>
            <a:r>
              <a:rPr lang="en-US" sz="2400" dirty="0" smtClean="0"/>
              <a:t> 1 </a:t>
            </a:r>
            <a:r>
              <a:rPr lang="en-US" sz="2400" dirty="0" err="1" smtClean="0"/>
              <a:t>tahun</a:t>
            </a:r>
            <a:r>
              <a:rPr lang="en-US" sz="2400" dirty="0" smtClean="0"/>
              <a:t>, </a:t>
            </a:r>
            <a:r>
              <a:rPr lang="en-US" sz="2400" dirty="0" err="1" smtClean="0"/>
              <a:t>ternyata</a:t>
            </a:r>
            <a:r>
              <a:rPr lang="en-US" sz="2400" dirty="0" smtClean="0"/>
              <a:t> </a:t>
            </a:r>
            <a:r>
              <a:rPr lang="en-US" sz="2400" dirty="0" err="1" smtClean="0"/>
              <a:t>hendak</a:t>
            </a:r>
            <a:r>
              <a:rPr lang="en-US" sz="2400" dirty="0" smtClean="0"/>
              <a:t> </a:t>
            </a:r>
            <a:r>
              <a:rPr lang="en-US" sz="2400" dirty="0" err="1" smtClean="0"/>
              <a:t>dicairkan</a:t>
            </a:r>
            <a:r>
              <a:rPr lang="en-US" sz="2400" dirty="0" smtClean="0"/>
              <a:t> </a:t>
            </a:r>
            <a:r>
              <a:rPr lang="en-US" sz="2400" dirty="0" err="1" smtClean="0"/>
              <a:t>setelah</a:t>
            </a:r>
            <a:r>
              <a:rPr lang="en-US" sz="2400" dirty="0" smtClean="0"/>
              <a:t> </a:t>
            </a:r>
            <a:r>
              <a:rPr lang="en-US" sz="2400" dirty="0" err="1" smtClean="0"/>
              <a:t>jatuh</a:t>
            </a:r>
            <a:r>
              <a:rPr lang="en-US" sz="2400" dirty="0" smtClean="0"/>
              <a:t> tempo </a:t>
            </a:r>
          </a:p>
          <a:p>
            <a:pPr>
              <a:buNone/>
            </a:pPr>
            <a:r>
              <a:rPr lang="en-US" sz="2400" dirty="0" err="1" smtClean="0"/>
              <a:t>bulan</a:t>
            </a:r>
            <a:r>
              <a:rPr lang="en-US" sz="2400" dirty="0" smtClean="0"/>
              <a:t> </a:t>
            </a:r>
            <a:r>
              <a:rPr lang="en-US" sz="2400" dirty="0" err="1" smtClean="0"/>
              <a:t>ke</a:t>
            </a:r>
            <a:r>
              <a:rPr lang="en-US" sz="2400" dirty="0" smtClean="0"/>
              <a:t> 3, </a:t>
            </a:r>
            <a:r>
              <a:rPr lang="en-US" sz="2400" dirty="0" err="1" smtClean="0"/>
              <a:t>maka</a:t>
            </a:r>
            <a:r>
              <a:rPr lang="en-US" sz="2400" dirty="0" smtClean="0"/>
              <a:t> </a:t>
            </a:r>
            <a:r>
              <a:rPr lang="en-US" sz="2400" dirty="0" err="1" smtClean="0"/>
              <a:t>Ny</a:t>
            </a:r>
            <a:r>
              <a:rPr lang="en-US" sz="2400" dirty="0" smtClean="0"/>
              <a:t>. </a:t>
            </a:r>
            <a:r>
              <a:rPr lang="en-US" sz="2400" dirty="0" err="1" smtClean="0"/>
              <a:t>Ani</a:t>
            </a:r>
            <a:r>
              <a:rPr lang="en-US" sz="2400" dirty="0" smtClean="0"/>
              <a:t> </a:t>
            </a:r>
            <a:r>
              <a:rPr lang="en-US" sz="2400" dirty="0" err="1" smtClean="0"/>
              <a:t>akan</a:t>
            </a:r>
            <a:r>
              <a:rPr lang="en-US" sz="2400" dirty="0" smtClean="0"/>
              <a:t> </a:t>
            </a:r>
            <a:r>
              <a:rPr lang="en-US" sz="2400" dirty="0" err="1" smtClean="0">
                <a:solidFill>
                  <a:srgbClr val="FF0000"/>
                </a:solidFill>
              </a:rPr>
              <a:t>di</a:t>
            </a:r>
            <a:r>
              <a:rPr lang="en-US" sz="2400" dirty="0" smtClean="0">
                <a:solidFill>
                  <a:srgbClr val="FF0000"/>
                </a:solidFill>
              </a:rPr>
              <a:t> </a:t>
            </a:r>
            <a:r>
              <a:rPr lang="en-US" sz="2400" dirty="0" err="1" smtClean="0">
                <a:solidFill>
                  <a:srgbClr val="FF0000"/>
                </a:solidFill>
              </a:rPr>
              <a:t>kenakan</a:t>
            </a:r>
            <a:r>
              <a:rPr lang="en-US" sz="2400" dirty="0" smtClean="0">
                <a:solidFill>
                  <a:srgbClr val="FF0000"/>
                </a:solidFill>
              </a:rPr>
              <a:t> penalty </a:t>
            </a:r>
            <a:r>
              <a:rPr lang="en-US" sz="2400" dirty="0" err="1" smtClean="0">
                <a:solidFill>
                  <a:srgbClr val="FF0000"/>
                </a:solidFill>
              </a:rPr>
              <a:t>Rp</a:t>
            </a:r>
            <a:r>
              <a:rPr lang="en-US" sz="2400" dirty="0" smtClean="0">
                <a:solidFill>
                  <a:srgbClr val="FF0000"/>
                </a:solidFill>
              </a:rPr>
              <a:t>. 625.000,-</a:t>
            </a:r>
          </a:p>
          <a:p>
            <a:pPr>
              <a:buNone/>
            </a:pPr>
            <a:endParaRPr lang="en-US" sz="2400" dirty="0" smtClean="0"/>
          </a:p>
          <a:p>
            <a:pPr>
              <a:buNone/>
            </a:pPr>
            <a:r>
              <a:rPr lang="en-US" sz="2400" b="1" dirty="0" err="1" smtClean="0"/>
              <a:t>jurnalnya</a:t>
            </a:r>
            <a:r>
              <a:rPr lang="en-US" sz="2400" b="1" dirty="0" smtClean="0"/>
              <a:t>:</a:t>
            </a:r>
          </a:p>
          <a:p>
            <a:pPr>
              <a:buNone/>
            </a:pPr>
            <a:r>
              <a:rPr lang="en-US" sz="2400" dirty="0" smtClean="0"/>
              <a:t>D : </a:t>
            </a:r>
            <a:r>
              <a:rPr lang="en-US" sz="2400" dirty="0" err="1" smtClean="0"/>
              <a:t>Deposito</a:t>
            </a:r>
            <a:r>
              <a:rPr lang="en-US" sz="2400" dirty="0" smtClean="0"/>
              <a:t> </a:t>
            </a:r>
            <a:r>
              <a:rPr lang="en-US" sz="2400" dirty="0" err="1" smtClean="0"/>
              <a:t>Ny</a:t>
            </a:r>
            <a:r>
              <a:rPr lang="en-US" sz="2400" dirty="0" smtClean="0"/>
              <a:t>. Any </a:t>
            </a:r>
            <a:r>
              <a:rPr lang="en-US" sz="2400" dirty="0" err="1" smtClean="0"/>
              <a:t>Rp</a:t>
            </a:r>
            <a:r>
              <a:rPr lang="en-US" sz="2400" dirty="0" smtClean="0"/>
              <a:t>. 50.000.000,-</a:t>
            </a:r>
          </a:p>
          <a:p>
            <a:pPr>
              <a:buNone/>
            </a:pPr>
            <a:r>
              <a:rPr lang="en-US" sz="2400" dirty="0" smtClean="0"/>
              <a:t>K : </a:t>
            </a:r>
            <a:r>
              <a:rPr lang="en-US" sz="2400" dirty="0" err="1" smtClean="0"/>
              <a:t>Pendapatan</a:t>
            </a:r>
            <a:r>
              <a:rPr lang="en-US" sz="2400" dirty="0" smtClean="0"/>
              <a:t> op lain-lain </a:t>
            </a:r>
            <a:r>
              <a:rPr lang="en-US" sz="2400" dirty="0" err="1" smtClean="0"/>
              <a:t>Rp</a:t>
            </a:r>
            <a:r>
              <a:rPr lang="en-US" sz="2400" dirty="0" smtClean="0"/>
              <a:t>. 625.000,-</a:t>
            </a:r>
          </a:p>
          <a:p>
            <a:pPr>
              <a:buNone/>
            </a:pPr>
            <a:r>
              <a:rPr lang="en-US" sz="2400" dirty="0" smtClean="0"/>
              <a:t>K : </a:t>
            </a:r>
            <a:r>
              <a:rPr lang="en-US" sz="2400" dirty="0" err="1" smtClean="0"/>
              <a:t>Kas</a:t>
            </a:r>
            <a:r>
              <a:rPr lang="en-US" sz="2400" dirty="0" smtClean="0"/>
              <a:t> </a:t>
            </a:r>
            <a:r>
              <a:rPr lang="en-US" sz="2400" dirty="0" err="1" smtClean="0"/>
              <a:t>Rp</a:t>
            </a:r>
            <a:r>
              <a:rPr lang="en-US" sz="2400" dirty="0" smtClean="0"/>
              <a:t>. 49.375.000,-</a:t>
            </a:r>
          </a:p>
          <a:p>
            <a:pPr>
              <a:buNone/>
            </a:pPr>
            <a:endParaRPr lang="en-US" sz="2400"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1582" y="214290"/>
            <a:ext cx="6615128" cy="582593"/>
          </a:xfrm>
          <a:solidFill>
            <a:srgbClr val="FFC000"/>
          </a:solidFill>
          <a:ln w="38100">
            <a:solidFill>
              <a:schemeClr val="tx1"/>
            </a:solidFill>
          </a:ln>
        </p:spPr>
        <p:txBody>
          <a:bodyPr>
            <a:normAutofit/>
          </a:bodyPr>
          <a:lstStyle/>
          <a:p>
            <a:pPr algn="l"/>
            <a:r>
              <a:rPr lang="en-US" sz="2800" b="1" dirty="0" smtClean="0"/>
              <a:t>CONTOH PERHITUNGAN BUNGA DEPOSITO</a:t>
            </a:r>
            <a:endParaRPr lang="en-US" sz="2800" b="1" dirty="0"/>
          </a:p>
        </p:txBody>
      </p:sp>
      <p:sp>
        <p:nvSpPr>
          <p:cNvPr id="3" name="Content Placeholder 2"/>
          <p:cNvSpPr>
            <a:spLocks noGrp="1"/>
          </p:cNvSpPr>
          <p:nvPr>
            <p:ph idx="1"/>
          </p:nvPr>
        </p:nvSpPr>
        <p:spPr>
          <a:xfrm>
            <a:off x="142844" y="1000108"/>
            <a:ext cx="8786874" cy="5500726"/>
          </a:xfrm>
          <a:ln w="28575">
            <a:solidFill>
              <a:schemeClr val="tx1"/>
            </a:solidFill>
          </a:ln>
        </p:spPr>
        <p:txBody>
          <a:bodyPr>
            <a:normAutofit lnSpcReduction="10000"/>
          </a:bodyPr>
          <a:lstStyle/>
          <a:p>
            <a:pPr>
              <a:buNone/>
            </a:pPr>
            <a:r>
              <a:rPr lang="en-US" sz="2000" b="1" u="sng" dirty="0" smtClean="0"/>
              <a:t>1. DEPOSITO BERJANGKA</a:t>
            </a:r>
          </a:p>
          <a:p>
            <a:pPr>
              <a:buNone/>
            </a:pPr>
            <a:r>
              <a:rPr lang="en-US" sz="2000" dirty="0" err="1" smtClean="0"/>
              <a:t>Nn.Rita</a:t>
            </a:r>
            <a:r>
              <a:rPr lang="en-US" sz="2000" dirty="0" smtClean="0"/>
              <a:t> </a:t>
            </a:r>
            <a:r>
              <a:rPr lang="en-US" sz="2000" dirty="0" err="1" smtClean="0"/>
              <a:t>ingin</a:t>
            </a:r>
            <a:r>
              <a:rPr lang="en-US" sz="2000" dirty="0" smtClean="0"/>
              <a:t> </a:t>
            </a:r>
            <a:r>
              <a:rPr lang="en-US" sz="2000" dirty="0" err="1" smtClean="0"/>
              <a:t>menerbitkan</a:t>
            </a:r>
            <a:r>
              <a:rPr lang="en-US" sz="2000" dirty="0" smtClean="0"/>
              <a:t> </a:t>
            </a:r>
            <a:r>
              <a:rPr lang="en-US" sz="2000" dirty="0" err="1" smtClean="0"/>
              <a:t>deposito</a:t>
            </a:r>
            <a:r>
              <a:rPr lang="en-US" sz="2000" dirty="0" smtClean="0"/>
              <a:t> </a:t>
            </a:r>
            <a:r>
              <a:rPr lang="en-US" sz="2000" dirty="0" err="1" smtClean="0"/>
              <a:t>berjangka</a:t>
            </a:r>
            <a:r>
              <a:rPr lang="en-US" sz="2000" dirty="0" smtClean="0"/>
              <a:t> </a:t>
            </a:r>
            <a:r>
              <a:rPr lang="en-US" sz="2000" dirty="0" err="1" smtClean="0"/>
              <a:t>untuk</a:t>
            </a:r>
            <a:r>
              <a:rPr lang="en-US" sz="2000" dirty="0" smtClean="0"/>
              <a:t> </a:t>
            </a:r>
            <a:r>
              <a:rPr lang="en-US" sz="2000" dirty="0" err="1" smtClean="0"/>
              <a:t>jangka</a:t>
            </a:r>
            <a:r>
              <a:rPr lang="en-US" sz="2000" dirty="0" smtClean="0"/>
              <a:t> 6 </a:t>
            </a:r>
            <a:r>
              <a:rPr lang="en-US" sz="2000" dirty="0" err="1" smtClean="0"/>
              <a:t>bulan</a:t>
            </a:r>
            <a:r>
              <a:rPr lang="en-US" sz="2000" dirty="0" smtClean="0"/>
              <a:t>. Nominal yang </a:t>
            </a:r>
          </a:p>
          <a:p>
            <a:pPr>
              <a:buNone/>
            </a:pPr>
            <a:r>
              <a:rPr lang="en-US" sz="2000" dirty="0" err="1" smtClean="0"/>
              <a:t>diinginkan</a:t>
            </a:r>
            <a:r>
              <a:rPr lang="en-US" sz="2000" dirty="0" smtClean="0"/>
              <a:t> </a:t>
            </a:r>
            <a:r>
              <a:rPr lang="en-US" sz="2000" dirty="0" err="1" smtClean="0"/>
              <a:t>Rp</a:t>
            </a:r>
            <a:r>
              <a:rPr lang="en-US" sz="2000" dirty="0" smtClean="0"/>
              <a:t> 40.000.000,- </a:t>
            </a:r>
            <a:r>
              <a:rPr lang="en-US" sz="2000" dirty="0" err="1" smtClean="0"/>
              <a:t>dan</a:t>
            </a:r>
            <a:r>
              <a:rPr lang="en-US" sz="2000" dirty="0" smtClean="0"/>
              <a:t> </a:t>
            </a:r>
            <a:r>
              <a:rPr lang="en-US" sz="2000" dirty="0" err="1" smtClean="0"/>
              <a:t>pembayaran</a:t>
            </a:r>
            <a:r>
              <a:rPr lang="en-US" sz="2000" dirty="0" smtClean="0"/>
              <a:t> </a:t>
            </a:r>
            <a:r>
              <a:rPr lang="en-US" sz="2000" dirty="0" err="1" smtClean="0"/>
              <a:t>secara</a:t>
            </a:r>
            <a:r>
              <a:rPr lang="en-US" sz="2000" dirty="0" smtClean="0"/>
              <a:t> </a:t>
            </a:r>
            <a:r>
              <a:rPr lang="en-US" sz="2000" dirty="0" err="1" smtClean="0"/>
              <a:t>tunai</a:t>
            </a:r>
            <a:r>
              <a:rPr lang="en-US" sz="2000" dirty="0" smtClean="0"/>
              <a:t>. </a:t>
            </a:r>
            <a:r>
              <a:rPr lang="en-US" sz="2000" dirty="0" err="1" smtClean="0"/>
              <a:t>Bunga</a:t>
            </a:r>
            <a:r>
              <a:rPr lang="en-US" sz="2000" dirty="0" smtClean="0"/>
              <a:t> 18% PA </a:t>
            </a:r>
            <a:r>
              <a:rPr lang="en-US" sz="2000" dirty="0" err="1" smtClean="0"/>
              <a:t>dan</a:t>
            </a:r>
            <a:r>
              <a:rPr lang="en-US" sz="2000" dirty="0" smtClean="0"/>
              <a:t> </a:t>
            </a:r>
            <a:r>
              <a:rPr lang="en-US" sz="2000" dirty="0" err="1" smtClean="0"/>
              <a:t>bunga</a:t>
            </a:r>
            <a:endParaRPr lang="en-US" sz="2000" dirty="0" smtClean="0"/>
          </a:p>
          <a:p>
            <a:pPr>
              <a:buNone/>
            </a:pPr>
            <a:r>
              <a:rPr lang="en-US" sz="2000" dirty="0" err="1" smtClean="0"/>
              <a:t>diambil</a:t>
            </a:r>
            <a:r>
              <a:rPr lang="en-US" sz="2000" dirty="0" smtClean="0"/>
              <a:t> </a:t>
            </a:r>
            <a:r>
              <a:rPr lang="en-US" sz="2000" dirty="0" err="1" smtClean="0"/>
              <a:t>setiap</a:t>
            </a:r>
            <a:r>
              <a:rPr lang="en-US" sz="2000" dirty="0" smtClean="0"/>
              <a:t> </a:t>
            </a:r>
            <a:r>
              <a:rPr lang="en-US" sz="2000" dirty="0" err="1" smtClean="0"/>
              <a:t>bulan</a:t>
            </a:r>
            <a:r>
              <a:rPr lang="en-US" sz="2000" dirty="0" smtClean="0"/>
              <a:t> </a:t>
            </a:r>
            <a:r>
              <a:rPr lang="en-US" sz="2000" dirty="0" err="1" smtClean="0"/>
              <a:t>tunai</a:t>
            </a:r>
            <a:r>
              <a:rPr lang="en-US" sz="2000" dirty="0" smtClean="0"/>
              <a:t>. </a:t>
            </a:r>
            <a:r>
              <a:rPr lang="en-US" sz="2000" dirty="0" err="1" smtClean="0"/>
              <a:t>Setelah</a:t>
            </a:r>
            <a:r>
              <a:rPr lang="en-US" sz="2000" dirty="0" smtClean="0"/>
              <a:t> </a:t>
            </a:r>
            <a:r>
              <a:rPr lang="en-US" sz="2000" dirty="0" err="1" smtClean="0"/>
              <a:t>jatuh</a:t>
            </a:r>
            <a:r>
              <a:rPr lang="en-US" sz="2000" dirty="0" smtClean="0"/>
              <a:t> tempo </a:t>
            </a:r>
            <a:r>
              <a:rPr lang="en-US" sz="2000" dirty="0" err="1" smtClean="0"/>
              <a:t>deposito</a:t>
            </a:r>
            <a:r>
              <a:rPr lang="en-US" sz="2000" dirty="0" smtClean="0"/>
              <a:t> </a:t>
            </a:r>
            <a:r>
              <a:rPr lang="en-US" sz="2000" dirty="0" err="1" smtClean="0"/>
              <a:t>tersebut</a:t>
            </a:r>
            <a:r>
              <a:rPr lang="en-US" sz="2000" dirty="0" smtClean="0"/>
              <a:t> </a:t>
            </a:r>
            <a:r>
              <a:rPr lang="en-US" sz="2000" dirty="0" err="1" smtClean="0"/>
              <a:t>dicairkan</a:t>
            </a:r>
            <a:r>
              <a:rPr lang="en-US" sz="2000" dirty="0" smtClean="0"/>
              <a:t> </a:t>
            </a:r>
            <a:r>
              <a:rPr lang="en-US" sz="2000" dirty="0" err="1" smtClean="0"/>
              <a:t>dan</a:t>
            </a:r>
            <a:r>
              <a:rPr lang="en-US" sz="2000" dirty="0" smtClean="0"/>
              <a:t> </a:t>
            </a:r>
          </a:p>
          <a:p>
            <a:pPr>
              <a:buNone/>
            </a:pPr>
            <a:r>
              <a:rPr lang="en-US" sz="2000" dirty="0" err="1" smtClean="0"/>
              <a:t>uangnya</a:t>
            </a:r>
            <a:r>
              <a:rPr lang="en-US" sz="2000" dirty="0" smtClean="0"/>
              <a:t> </a:t>
            </a:r>
            <a:r>
              <a:rPr lang="en-US" sz="2000" dirty="0" err="1" smtClean="0"/>
              <a:t>diambil</a:t>
            </a:r>
            <a:r>
              <a:rPr lang="en-US" sz="2000" dirty="0" smtClean="0"/>
              <a:t> </a:t>
            </a:r>
            <a:r>
              <a:rPr lang="en-US" sz="2000" dirty="0" err="1" smtClean="0"/>
              <a:t>tunai</a:t>
            </a:r>
            <a:r>
              <a:rPr lang="en-US" sz="2000" dirty="0" smtClean="0"/>
              <a:t>.</a:t>
            </a:r>
          </a:p>
          <a:p>
            <a:pPr>
              <a:buNone/>
            </a:pPr>
            <a:r>
              <a:rPr lang="en-US" sz="2000" b="1" dirty="0" err="1" smtClean="0"/>
              <a:t>Berapa</a:t>
            </a:r>
            <a:r>
              <a:rPr lang="en-US" sz="2000" b="1" dirty="0" smtClean="0"/>
              <a:t> </a:t>
            </a:r>
            <a:r>
              <a:rPr lang="en-US" sz="2000" b="1" dirty="0" err="1" smtClean="0"/>
              <a:t>jumlah</a:t>
            </a:r>
            <a:r>
              <a:rPr lang="en-US" sz="2000" b="1" dirty="0" smtClean="0"/>
              <a:t> </a:t>
            </a:r>
            <a:r>
              <a:rPr lang="en-US" sz="2000" b="1" dirty="0" err="1" smtClean="0"/>
              <a:t>bunga</a:t>
            </a:r>
            <a:r>
              <a:rPr lang="en-US" sz="2000" b="1" dirty="0" smtClean="0"/>
              <a:t> yang </a:t>
            </a:r>
            <a:r>
              <a:rPr lang="en-US" sz="2000" b="1" dirty="0" err="1" smtClean="0"/>
              <a:t>Nn.Rita</a:t>
            </a:r>
            <a:r>
              <a:rPr lang="en-US" sz="2000" b="1" dirty="0" smtClean="0"/>
              <a:t> </a:t>
            </a:r>
            <a:r>
              <a:rPr lang="en-US" sz="2000" b="1" dirty="0" err="1" smtClean="0"/>
              <a:t>terima</a:t>
            </a:r>
            <a:r>
              <a:rPr lang="en-US" sz="2000" b="1" dirty="0" smtClean="0"/>
              <a:t> </a:t>
            </a:r>
            <a:r>
              <a:rPr lang="en-US" sz="2000" b="1" dirty="0" err="1" smtClean="0"/>
              <a:t>setiap</a:t>
            </a:r>
            <a:r>
              <a:rPr lang="en-US" sz="2000" b="1" dirty="0" smtClean="0"/>
              <a:t> </a:t>
            </a:r>
            <a:r>
              <a:rPr lang="en-US" sz="2000" b="1" dirty="0" err="1" smtClean="0"/>
              <a:t>bulan</a:t>
            </a:r>
            <a:r>
              <a:rPr lang="en-US" sz="2000" b="1" dirty="0" smtClean="0"/>
              <a:t> </a:t>
            </a:r>
            <a:r>
              <a:rPr lang="en-US" sz="2000" b="1" dirty="0" err="1" smtClean="0"/>
              <a:t>jika</a:t>
            </a:r>
            <a:r>
              <a:rPr lang="en-US" sz="2000" b="1" dirty="0" smtClean="0"/>
              <a:t> </a:t>
            </a:r>
            <a:r>
              <a:rPr lang="en-US" sz="2000" b="1" dirty="0" err="1" smtClean="0"/>
              <a:t>dikenakan</a:t>
            </a:r>
            <a:r>
              <a:rPr lang="en-US" sz="2000" b="1" dirty="0" smtClean="0"/>
              <a:t> </a:t>
            </a:r>
            <a:r>
              <a:rPr lang="en-US" sz="2000" b="1" dirty="0" err="1" smtClean="0"/>
              <a:t>pajak</a:t>
            </a:r>
            <a:r>
              <a:rPr lang="en-US" sz="2000" b="1" dirty="0" smtClean="0"/>
              <a:t> 15%!</a:t>
            </a:r>
          </a:p>
          <a:p>
            <a:pPr>
              <a:buNone/>
            </a:pPr>
            <a:r>
              <a:rPr lang="en-US" sz="2000" b="1" u="sng" dirty="0" err="1" smtClean="0"/>
              <a:t>Jawab</a:t>
            </a:r>
            <a:r>
              <a:rPr lang="en-US" sz="2000" b="1" u="sng" dirty="0" smtClean="0"/>
              <a:t>:</a:t>
            </a:r>
          </a:p>
          <a:p>
            <a:pPr>
              <a:buNone/>
            </a:pPr>
            <a:r>
              <a:rPr lang="en-US" sz="2000" dirty="0" err="1" smtClean="0"/>
              <a:t>Bunga</a:t>
            </a:r>
            <a:r>
              <a:rPr lang="en-US" sz="2000" dirty="0" smtClean="0"/>
              <a:t> = 18% x 40.000.000/ 12 x 1 = </a:t>
            </a:r>
            <a:r>
              <a:rPr lang="en-US" sz="2000" dirty="0" err="1" smtClean="0"/>
              <a:t>Rp</a:t>
            </a:r>
            <a:r>
              <a:rPr lang="en-US" sz="2000" dirty="0" smtClean="0"/>
              <a:t> 600.000</a:t>
            </a:r>
          </a:p>
          <a:p>
            <a:pPr>
              <a:buNone/>
            </a:pPr>
            <a:r>
              <a:rPr lang="en-US" sz="2000" dirty="0" err="1" smtClean="0"/>
              <a:t>Pajak</a:t>
            </a:r>
            <a:r>
              <a:rPr lang="en-US" sz="2000" dirty="0" smtClean="0"/>
              <a:t> 15% x 600.000                         </a:t>
            </a:r>
            <a:r>
              <a:rPr lang="en-US" sz="2000" u="sng" dirty="0" smtClean="0"/>
              <a:t>= </a:t>
            </a:r>
            <a:r>
              <a:rPr lang="en-US" sz="2000" u="sng" dirty="0" err="1" smtClean="0"/>
              <a:t>Rp</a:t>
            </a:r>
            <a:r>
              <a:rPr lang="en-US" sz="2000" u="sng" dirty="0" smtClean="0"/>
              <a:t>   90.000 </a:t>
            </a:r>
            <a:endParaRPr lang="en-US" sz="2000" dirty="0" smtClean="0"/>
          </a:p>
          <a:p>
            <a:pPr>
              <a:buNone/>
            </a:pPr>
            <a:r>
              <a:rPr lang="en-US" sz="2000" dirty="0" smtClean="0"/>
              <a:t>                                                              = </a:t>
            </a:r>
            <a:r>
              <a:rPr lang="en-US" sz="2000" dirty="0" err="1" smtClean="0"/>
              <a:t>Rp</a:t>
            </a:r>
            <a:r>
              <a:rPr lang="en-US" sz="2000" dirty="0" smtClean="0"/>
              <a:t> 510.000</a:t>
            </a:r>
          </a:p>
          <a:p>
            <a:pPr>
              <a:buNone/>
            </a:pPr>
            <a:endParaRPr lang="en-US" sz="2000" dirty="0" smtClean="0"/>
          </a:p>
          <a:p>
            <a:pPr>
              <a:buNone/>
            </a:pPr>
            <a:r>
              <a:rPr lang="en-US" sz="2000" b="1" dirty="0" err="1" smtClean="0"/>
              <a:t>Pertanyaan</a:t>
            </a:r>
            <a:r>
              <a:rPr lang="en-US" sz="2000" b="1" dirty="0" smtClean="0"/>
              <a:t>: </a:t>
            </a:r>
          </a:p>
          <a:p>
            <a:pPr>
              <a:buNone/>
            </a:pPr>
            <a:r>
              <a:rPr lang="en-US" sz="2000" dirty="0" err="1" smtClean="0"/>
              <a:t>Berapa</a:t>
            </a:r>
            <a:r>
              <a:rPr lang="en-US" sz="2000" dirty="0" smtClean="0"/>
              <a:t> </a:t>
            </a:r>
            <a:r>
              <a:rPr lang="en-US" sz="2000" dirty="0" err="1" smtClean="0"/>
              <a:t>jumlah</a:t>
            </a:r>
            <a:r>
              <a:rPr lang="en-US" sz="2000" dirty="0" smtClean="0"/>
              <a:t> </a:t>
            </a:r>
            <a:r>
              <a:rPr lang="en-US" sz="2000" dirty="0" err="1" smtClean="0"/>
              <a:t>bunga</a:t>
            </a:r>
            <a:r>
              <a:rPr lang="en-US" sz="2000" dirty="0" smtClean="0"/>
              <a:t> </a:t>
            </a:r>
            <a:r>
              <a:rPr lang="en-US" sz="2000" dirty="0" err="1" smtClean="0"/>
              <a:t>jika</a:t>
            </a:r>
            <a:r>
              <a:rPr lang="en-US" sz="2000" dirty="0" smtClean="0"/>
              <a:t> </a:t>
            </a:r>
            <a:r>
              <a:rPr lang="en-US" sz="2000" dirty="0" err="1" smtClean="0"/>
              <a:t>jatuh</a:t>
            </a:r>
            <a:r>
              <a:rPr lang="en-US" sz="2000" dirty="0" smtClean="0"/>
              <a:t> </a:t>
            </a:r>
            <a:r>
              <a:rPr lang="en-US" sz="2000" smtClean="0"/>
              <a:t>tempo </a:t>
            </a:r>
            <a:r>
              <a:rPr lang="en-US" sz="2000" smtClean="0"/>
              <a:t>8 </a:t>
            </a:r>
            <a:r>
              <a:rPr lang="en-US" sz="2000" dirty="0" err="1" smtClean="0"/>
              <a:t>bulan</a:t>
            </a:r>
            <a:r>
              <a:rPr lang="en-US" sz="2000" dirty="0" smtClean="0"/>
              <a:t> </a:t>
            </a:r>
            <a:r>
              <a:rPr lang="en-US" sz="2000" dirty="0" err="1" smtClean="0"/>
              <a:t>dan</a:t>
            </a:r>
            <a:r>
              <a:rPr lang="en-US" sz="2000" dirty="0" smtClean="0"/>
              <a:t> </a:t>
            </a:r>
            <a:r>
              <a:rPr lang="en-US" sz="2000" dirty="0" err="1" smtClean="0"/>
              <a:t>diterima</a:t>
            </a:r>
            <a:r>
              <a:rPr lang="en-US" sz="2000" dirty="0" smtClean="0"/>
              <a:t> </a:t>
            </a:r>
            <a:r>
              <a:rPr lang="en-US" sz="2000" dirty="0" err="1" smtClean="0"/>
              <a:t>setelah</a:t>
            </a:r>
            <a:r>
              <a:rPr lang="en-US" sz="2000" dirty="0" smtClean="0"/>
              <a:t> </a:t>
            </a:r>
            <a:r>
              <a:rPr lang="en-US" sz="2000" dirty="0" err="1" smtClean="0"/>
              <a:t>jatuh</a:t>
            </a:r>
            <a:r>
              <a:rPr lang="en-US" sz="2000" dirty="0" smtClean="0"/>
              <a:t> tempo </a:t>
            </a:r>
          </a:p>
          <a:p>
            <a:pPr>
              <a:buNone/>
            </a:pPr>
            <a:r>
              <a:rPr lang="en-US" sz="2000" dirty="0" err="1" smtClean="0"/>
              <a:t>dengan</a:t>
            </a:r>
            <a:r>
              <a:rPr lang="en-US" sz="2000" dirty="0" smtClean="0"/>
              <a:t> </a:t>
            </a:r>
            <a:r>
              <a:rPr lang="en-US" sz="2000" dirty="0" err="1" smtClean="0"/>
              <a:t>dikenakan</a:t>
            </a:r>
            <a:r>
              <a:rPr lang="en-US" sz="2000" dirty="0" smtClean="0"/>
              <a:t> </a:t>
            </a:r>
            <a:r>
              <a:rPr lang="en-US" sz="2000" dirty="0" err="1" smtClean="0"/>
              <a:t>pajak</a:t>
            </a:r>
            <a:r>
              <a:rPr lang="en-US" sz="2000" dirty="0" smtClean="0"/>
              <a:t> 15% ? </a:t>
            </a:r>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4" name="Picture 3" descr="http://110.138.206.53/bahan-ajar/modul_online/ekonomi/MO_8/images/eko204_03.gif"/>
          <p:cNvPicPr/>
          <p:nvPr/>
        </p:nvPicPr>
        <p:blipFill>
          <a:blip r:embed="rId2"/>
          <a:srcRect/>
          <a:stretch>
            <a:fillRect/>
          </a:stretch>
        </p:blipFill>
        <p:spPr bwMode="auto">
          <a:xfrm>
            <a:off x="428596" y="1071546"/>
            <a:ext cx="8358246" cy="2943238"/>
          </a:xfrm>
          <a:prstGeom prst="rect">
            <a:avLst/>
          </a:prstGeom>
          <a:noFill/>
          <a:ln w="9525">
            <a:noFill/>
            <a:miter lim="800000"/>
            <a:headEnd/>
            <a:tailEnd/>
          </a:ln>
        </p:spPr>
      </p:pic>
      <p:sp>
        <p:nvSpPr>
          <p:cNvPr id="5" name="Rectangle 4"/>
          <p:cNvSpPr/>
          <p:nvPr/>
        </p:nvSpPr>
        <p:spPr>
          <a:xfrm>
            <a:off x="428596" y="4143380"/>
            <a:ext cx="4572000" cy="1200329"/>
          </a:xfrm>
          <a:prstGeom prst="rect">
            <a:avLst/>
          </a:prstGeom>
        </p:spPr>
        <p:txBody>
          <a:bodyPr>
            <a:spAutoFit/>
          </a:bodyPr>
          <a:lstStyle/>
          <a:p>
            <a:r>
              <a:rPr lang="en-US" dirty="0" smtClean="0"/>
              <a:t>A = </a:t>
            </a:r>
            <a:r>
              <a:rPr lang="en-US" dirty="0" err="1" smtClean="0"/>
              <a:t>Politik</a:t>
            </a:r>
            <a:r>
              <a:rPr lang="en-US" dirty="0" smtClean="0"/>
              <a:t> </a:t>
            </a:r>
            <a:r>
              <a:rPr lang="en-US" dirty="0" err="1" smtClean="0"/>
              <a:t>Diskonto</a:t>
            </a:r>
            <a:r>
              <a:rPr lang="en-US" dirty="0" smtClean="0"/>
              <a:t/>
            </a:r>
            <a:br>
              <a:rPr lang="en-US" dirty="0" smtClean="0"/>
            </a:br>
            <a:r>
              <a:rPr lang="en-US" dirty="0" smtClean="0"/>
              <a:t>B = </a:t>
            </a:r>
            <a:r>
              <a:rPr lang="en-US" dirty="0" err="1" smtClean="0"/>
              <a:t>Politik</a:t>
            </a:r>
            <a:r>
              <a:rPr lang="en-US" dirty="0" smtClean="0"/>
              <a:t> </a:t>
            </a:r>
            <a:r>
              <a:rPr lang="en-US" dirty="0" err="1" smtClean="0"/>
              <a:t>Pasar</a:t>
            </a:r>
            <a:r>
              <a:rPr lang="en-US" dirty="0" smtClean="0"/>
              <a:t> Terbuka</a:t>
            </a:r>
            <a:br>
              <a:rPr lang="en-US" dirty="0" smtClean="0"/>
            </a:br>
            <a:r>
              <a:rPr lang="en-US" dirty="0" smtClean="0"/>
              <a:t>C = </a:t>
            </a:r>
            <a:r>
              <a:rPr lang="en-US" dirty="0" err="1" smtClean="0"/>
              <a:t>Cadangan</a:t>
            </a:r>
            <a:r>
              <a:rPr lang="en-US" dirty="0" smtClean="0"/>
              <a:t> </a:t>
            </a:r>
            <a:r>
              <a:rPr lang="en-US" dirty="0" err="1" smtClean="0"/>
              <a:t>Kas</a:t>
            </a:r>
            <a:r>
              <a:rPr lang="en-US" dirty="0" smtClean="0"/>
              <a:t/>
            </a:r>
            <a:br>
              <a:rPr lang="en-US" dirty="0" smtClean="0"/>
            </a:br>
            <a:r>
              <a:rPr lang="en-US" dirty="0" smtClean="0"/>
              <a:t>D = </a:t>
            </a:r>
            <a:r>
              <a:rPr lang="en-US" dirty="0" err="1" smtClean="0"/>
              <a:t>Kebijakan</a:t>
            </a:r>
            <a:r>
              <a:rPr lang="en-US" dirty="0" smtClean="0"/>
              <a:t> </a:t>
            </a:r>
            <a:r>
              <a:rPr lang="en-US" dirty="0" err="1" smtClean="0"/>
              <a:t>Kredit</a:t>
            </a:r>
            <a:r>
              <a:rPr lang="en-US" dirty="0" smtClean="0"/>
              <a:t> </a:t>
            </a:r>
            <a:r>
              <a:rPr lang="en-US" dirty="0" err="1" smtClean="0"/>
              <a:t>Selektif</a:t>
            </a:r>
            <a:endParaRPr lang="en-US" dirty="0"/>
          </a:p>
        </p:txBody>
      </p:sp>
      <p:sp>
        <p:nvSpPr>
          <p:cNvPr id="6" name="Rectangle 5"/>
          <p:cNvSpPr/>
          <p:nvPr/>
        </p:nvSpPr>
        <p:spPr>
          <a:xfrm>
            <a:off x="428596" y="285728"/>
            <a:ext cx="8215370" cy="369332"/>
          </a:xfrm>
          <a:prstGeom prst="rect">
            <a:avLst/>
          </a:prstGeom>
          <a:ln w="12700">
            <a:solidFill>
              <a:schemeClr val="tx1"/>
            </a:solidFill>
          </a:ln>
        </p:spPr>
        <p:txBody>
          <a:bodyPr wrap="square">
            <a:spAutoFit/>
          </a:bodyPr>
          <a:lstStyle/>
          <a:p>
            <a:r>
              <a:rPr lang="en-US" dirty="0" err="1" smtClean="0"/>
              <a:t>Coba</a:t>
            </a:r>
            <a:r>
              <a:rPr lang="en-US" dirty="0" smtClean="0"/>
              <a:t> </a:t>
            </a:r>
            <a:r>
              <a:rPr lang="en-US" dirty="0" err="1" smtClean="0"/>
              <a:t>Anda</a:t>
            </a:r>
            <a:r>
              <a:rPr lang="en-US" dirty="0" smtClean="0"/>
              <a:t> </a:t>
            </a:r>
            <a:r>
              <a:rPr lang="en-US" dirty="0" err="1" smtClean="0"/>
              <a:t>lengkapi</a:t>
            </a:r>
            <a:r>
              <a:rPr lang="en-US" dirty="0" smtClean="0"/>
              <a:t> </a:t>
            </a:r>
            <a:r>
              <a:rPr lang="en-US" dirty="0" err="1" smtClean="0"/>
              <a:t>matrik</a:t>
            </a:r>
            <a:r>
              <a:rPr lang="en-US" dirty="0" smtClean="0"/>
              <a:t> </a:t>
            </a:r>
            <a:r>
              <a:rPr lang="en-US" dirty="0" err="1" smtClean="0"/>
              <a:t>di</a:t>
            </a:r>
            <a:r>
              <a:rPr lang="en-US" dirty="0" smtClean="0"/>
              <a:t> </a:t>
            </a:r>
            <a:r>
              <a:rPr lang="en-US" dirty="0" err="1" smtClean="0"/>
              <a:t>bawah</a:t>
            </a:r>
            <a:r>
              <a:rPr lang="en-US" dirty="0" smtClean="0"/>
              <a:t> </a:t>
            </a:r>
            <a:r>
              <a:rPr lang="en-US" dirty="0" err="1" smtClean="0"/>
              <a:t>ini</a:t>
            </a:r>
            <a:r>
              <a:rPr lang="en-US" dirty="0" smtClean="0"/>
              <a:t>. </a:t>
            </a:r>
            <a:r>
              <a:rPr lang="en-US" dirty="0" err="1" smtClean="0"/>
              <a:t>Berilah</a:t>
            </a:r>
            <a:r>
              <a:rPr lang="en-US" dirty="0" smtClean="0"/>
              <a:t> </a:t>
            </a:r>
            <a:r>
              <a:rPr lang="en-US" dirty="0" err="1" smtClean="0"/>
              <a:t>tanda</a:t>
            </a:r>
            <a:r>
              <a:rPr lang="en-US" dirty="0" smtClean="0"/>
              <a:t> (V) </a:t>
            </a:r>
            <a:r>
              <a:rPr lang="en-US" dirty="0" err="1" smtClean="0"/>
              <a:t>pada</a:t>
            </a:r>
            <a:r>
              <a:rPr lang="en-US" dirty="0" smtClean="0"/>
              <a:t> </a:t>
            </a:r>
            <a:r>
              <a:rPr lang="en-US" dirty="0" err="1" smtClean="0"/>
              <a:t>kolom</a:t>
            </a:r>
            <a:r>
              <a:rPr lang="en-US" dirty="0" smtClean="0"/>
              <a:t> yang </a:t>
            </a:r>
            <a:r>
              <a:rPr lang="en-US" dirty="0" err="1" smtClean="0"/>
              <a:t>sesuai</a:t>
            </a:r>
            <a:r>
              <a:rPr lang="en-US" dirty="0" smtClean="0"/>
              <a:t>.</a:t>
            </a:r>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57166"/>
            <a:ext cx="8715436" cy="4143404"/>
          </a:xfrm>
          <a:ln w="28575">
            <a:solidFill>
              <a:schemeClr val="tx1"/>
            </a:solidFill>
          </a:ln>
        </p:spPr>
        <p:txBody>
          <a:bodyPr>
            <a:normAutofit/>
          </a:bodyPr>
          <a:lstStyle/>
          <a:p>
            <a:pPr>
              <a:buNone/>
            </a:pPr>
            <a:r>
              <a:rPr lang="en-US" sz="2400" b="1" u="sng" dirty="0" smtClean="0"/>
              <a:t>2. SERTIFIKAT DEPOSITO </a:t>
            </a:r>
          </a:p>
          <a:p>
            <a:pPr>
              <a:buNone/>
            </a:pPr>
            <a:r>
              <a:rPr lang="en-US" sz="2000" dirty="0" smtClean="0"/>
              <a:t>Tn. </a:t>
            </a:r>
            <a:r>
              <a:rPr lang="en-US" sz="2000" dirty="0" err="1" smtClean="0"/>
              <a:t>Amri</a:t>
            </a:r>
            <a:r>
              <a:rPr lang="en-US" sz="2000" dirty="0" smtClean="0"/>
              <a:t> </a:t>
            </a:r>
            <a:r>
              <a:rPr lang="en-US" sz="2000" dirty="0" err="1" smtClean="0"/>
              <a:t>ingin</a:t>
            </a:r>
            <a:r>
              <a:rPr lang="en-US" sz="2000" dirty="0" smtClean="0"/>
              <a:t> </a:t>
            </a:r>
            <a:r>
              <a:rPr lang="en-US" sz="2000" dirty="0" err="1" smtClean="0"/>
              <a:t>membeli</a:t>
            </a:r>
            <a:r>
              <a:rPr lang="en-US" sz="2000" dirty="0" smtClean="0"/>
              <a:t> 10 </a:t>
            </a:r>
            <a:r>
              <a:rPr lang="en-US" sz="2000" dirty="0" err="1" smtClean="0"/>
              <a:t>lembar</a:t>
            </a:r>
            <a:r>
              <a:rPr lang="en-US" sz="2000" dirty="0" smtClean="0"/>
              <a:t> </a:t>
            </a:r>
            <a:r>
              <a:rPr lang="en-US" sz="2000" dirty="0" err="1" smtClean="0"/>
              <a:t>sertifikat</a:t>
            </a:r>
            <a:r>
              <a:rPr lang="en-US" sz="2000" dirty="0" smtClean="0"/>
              <a:t> </a:t>
            </a:r>
            <a:r>
              <a:rPr lang="en-US" sz="2000" dirty="0" err="1" smtClean="0"/>
              <a:t>deposito</a:t>
            </a:r>
            <a:r>
              <a:rPr lang="en-US" sz="2000" dirty="0" smtClean="0"/>
              <a:t> nominal @ </a:t>
            </a:r>
            <a:r>
              <a:rPr lang="en-US" sz="2000" dirty="0" err="1" smtClean="0"/>
              <a:t>Rp</a:t>
            </a:r>
            <a:r>
              <a:rPr lang="en-US" sz="2000" dirty="0" smtClean="0"/>
              <a:t> 10.000.000,- </a:t>
            </a:r>
          </a:p>
          <a:p>
            <a:pPr>
              <a:buNone/>
            </a:pPr>
            <a:r>
              <a:rPr lang="en-US" sz="2000" dirty="0" err="1" smtClean="0"/>
              <a:t>dengan</a:t>
            </a:r>
            <a:r>
              <a:rPr lang="en-US" sz="2000" dirty="0" smtClean="0"/>
              <a:t> </a:t>
            </a:r>
            <a:r>
              <a:rPr lang="en-US" sz="2000" dirty="0" err="1" smtClean="0"/>
              <a:t>bunga</a:t>
            </a:r>
            <a:r>
              <a:rPr lang="en-US" sz="2000" dirty="0" smtClean="0"/>
              <a:t> 7,5% PA </a:t>
            </a:r>
            <a:r>
              <a:rPr lang="en-US" sz="2000" dirty="0" err="1" smtClean="0"/>
              <a:t>dan</a:t>
            </a:r>
            <a:r>
              <a:rPr lang="en-US" sz="2000" dirty="0" smtClean="0"/>
              <a:t> </a:t>
            </a:r>
            <a:r>
              <a:rPr lang="en-US" sz="2000" dirty="0" err="1" smtClean="0"/>
              <a:t>pajak</a:t>
            </a:r>
            <a:r>
              <a:rPr lang="en-US" sz="2000" dirty="0" smtClean="0"/>
              <a:t> 15%. </a:t>
            </a:r>
            <a:r>
              <a:rPr lang="en-US" sz="2000" dirty="0" err="1" smtClean="0"/>
              <a:t>Jangka</a:t>
            </a:r>
            <a:r>
              <a:rPr lang="en-US" sz="2000" dirty="0" smtClean="0"/>
              <a:t> </a:t>
            </a:r>
            <a:r>
              <a:rPr lang="en-US" sz="2000" dirty="0" err="1" smtClean="0"/>
              <a:t>waktu</a:t>
            </a:r>
            <a:r>
              <a:rPr lang="en-US" sz="2000" dirty="0" smtClean="0"/>
              <a:t> </a:t>
            </a:r>
            <a:r>
              <a:rPr lang="en-US" sz="2000" dirty="0" err="1" smtClean="0"/>
              <a:t>sertifikat</a:t>
            </a:r>
            <a:r>
              <a:rPr lang="en-US" sz="2000" dirty="0" smtClean="0"/>
              <a:t> 12 </a:t>
            </a:r>
            <a:r>
              <a:rPr lang="en-US" sz="2000" dirty="0" err="1" smtClean="0"/>
              <a:t>bulan</a:t>
            </a:r>
            <a:r>
              <a:rPr lang="en-US" sz="2000" dirty="0" smtClean="0"/>
              <a:t>.</a:t>
            </a:r>
          </a:p>
          <a:p>
            <a:pPr>
              <a:buNone/>
            </a:pPr>
            <a:r>
              <a:rPr lang="en-US" sz="2000" b="1" dirty="0" err="1" smtClean="0"/>
              <a:t>Berapa</a:t>
            </a:r>
            <a:r>
              <a:rPr lang="en-US" sz="2000" b="1" dirty="0" smtClean="0"/>
              <a:t> </a:t>
            </a:r>
            <a:r>
              <a:rPr lang="en-US" sz="2000" b="1" dirty="0" err="1" smtClean="0"/>
              <a:t>jumlah</a:t>
            </a:r>
            <a:r>
              <a:rPr lang="en-US" sz="2000" b="1" dirty="0" smtClean="0"/>
              <a:t> </a:t>
            </a:r>
            <a:r>
              <a:rPr lang="en-US" sz="2000" b="1" dirty="0" err="1" smtClean="0"/>
              <a:t>bunga</a:t>
            </a:r>
            <a:r>
              <a:rPr lang="en-US" sz="2000" b="1" dirty="0" smtClean="0"/>
              <a:t> yang </a:t>
            </a:r>
            <a:r>
              <a:rPr lang="en-US" sz="2000" b="1" dirty="0" err="1" smtClean="0"/>
              <a:t>diterima</a:t>
            </a:r>
            <a:r>
              <a:rPr lang="en-US" sz="2000" b="1" dirty="0" smtClean="0"/>
              <a:t> </a:t>
            </a:r>
            <a:r>
              <a:rPr lang="en-US" sz="2000" b="1" dirty="0" err="1" smtClean="0"/>
              <a:t>Tn.Amri</a:t>
            </a:r>
            <a:r>
              <a:rPr lang="en-US" sz="2000" b="1" dirty="0" smtClean="0"/>
              <a:t>, </a:t>
            </a:r>
            <a:r>
              <a:rPr lang="en-US" sz="2000" b="1" dirty="0" err="1" smtClean="0"/>
              <a:t>jika</a:t>
            </a:r>
            <a:r>
              <a:rPr lang="en-US" sz="2000" b="1" dirty="0" smtClean="0"/>
              <a:t> </a:t>
            </a:r>
            <a:r>
              <a:rPr lang="en-US" sz="2000" b="1" dirty="0" err="1" smtClean="0"/>
              <a:t>bunga</a:t>
            </a:r>
            <a:r>
              <a:rPr lang="en-US" sz="2000" b="1" dirty="0" smtClean="0"/>
              <a:t> </a:t>
            </a:r>
            <a:r>
              <a:rPr lang="en-US" sz="2000" b="1" dirty="0" err="1" smtClean="0"/>
              <a:t>diambil</a:t>
            </a:r>
            <a:r>
              <a:rPr lang="en-US" sz="2000" b="1" dirty="0" smtClean="0"/>
              <a:t> </a:t>
            </a:r>
            <a:r>
              <a:rPr lang="en-US" sz="2000" b="1" dirty="0" err="1" smtClean="0"/>
              <a:t>setiap</a:t>
            </a:r>
            <a:r>
              <a:rPr lang="en-US" sz="2000" b="1" dirty="0" smtClean="0"/>
              <a:t> </a:t>
            </a:r>
            <a:r>
              <a:rPr lang="en-US" sz="2000" b="1" dirty="0" err="1" smtClean="0"/>
              <a:t>bulan</a:t>
            </a:r>
            <a:r>
              <a:rPr lang="en-US" sz="2000" b="1" dirty="0" smtClean="0"/>
              <a:t>? </a:t>
            </a:r>
          </a:p>
          <a:p>
            <a:pPr>
              <a:buNone/>
            </a:pPr>
            <a:r>
              <a:rPr lang="en-US" sz="2000" b="1" u="sng" dirty="0" err="1" smtClean="0"/>
              <a:t>Jawab</a:t>
            </a:r>
            <a:r>
              <a:rPr lang="en-US" sz="2000" b="1" u="sng" dirty="0" smtClean="0"/>
              <a:t>: </a:t>
            </a:r>
          </a:p>
          <a:p>
            <a:pPr>
              <a:buNone/>
            </a:pPr>
            <a:r>
              <a:rPr lang="en-US" sz="2000" dirty="0" smtClean="0"/>
              <a:t>Nominal 10 x 10.000.000 = </a:t>
            </a:r>
            <a:r>
              <a:rPr lang="en-US" sz="2000" dirty="0" err="1" smtClean="0"/>
              <a:t>Rp</a:t>
            </a:r>
            <a:r>
              <a:rPr lang="en-US" sz="2000" dirty="0" smtClean="0"/>
              <a:t> 100.000.000</a:t>
            </a:r>
          </a:p>
          <a:p>
            <a:pPr>
              <a:buNone/>
            </a:pPr>
            <a:endParaRPr lang="en-US" sz="2000" dirty="0" smtClean="0"/>
          </a:p>
          <a:p>
            <a:pPr>
              <a:buNone/>
            </a:pPr>
            <a:r>
              <a:rPr lang="en-US" sz="2000" dirty="0" err="1" smtClean="0"/>
              <a:t>Bunga</a:t>
            </a:r>
            <a:r>
              <a:rPr lang="en-US" sz="2000" dirty="0" smtClean="0"/>
              <a:t> = 7,5% x 100.000.000 / 12 x 1 = </a:t>
            </a:r>
            <a:r>
              <a:rPr lang="en-US" sz="2000" dirty="0" err="1" smtClean="0"/>
              <a:t>Rp</a:t>
            </a:r>
            <a:r>
              <a:rPr lang="en-US" sz="2000" dirty="0" smtClean="0"/>
              <a:t> 625.000</a:t>
            </a:r>
          </a:p>
          <a:p>
            <a:pPr>
              <a:buNone/>
            </a:pPr>
            <a:r>
              <a:rPr lang="en-US" sz="2000" dirty="0" err="1" smtClean="0"/>
              <a:t>Pajak</a:t>
            </a:r>
            <a:r>
              <a:rPr lang="en-US" sz="2000" dirty="0" smtClean="0"/>
              <a:t> 15% x </a:t>
            </a:r>
            <a:r>
              <a:rPr lang="en-US" sz="2000" dirty="0" err="1" smtClean="0"/>
              <a:t>Rp</a:t>
            </a:r>
            <a:r>
              <a:rPr lang="en-US" sz="2000" dirty="0" smtClean="0"/>
              <a:t> 625.000                        </a:t>
            </a:r>
            <a:r>
              <a:rPr lang="en-US" sz="2000" u="sng" dirty="0" smtClean="0"/>
              <a:t>= </a:t>
            </a:r>
            <a:r>
              <a:rPr lang="en-US" sz="2000" u="sng" dirty="0" err="1" smtClean="0"/>
              <a:t>Rp</a:t>
            </a:r>
            <a:r>
              <a:rPr lang="en-US" sz="2000" u="sng" dirty="0" smtClean="0"/>
              <a:t>   93.750 </a:t>
            </a:r>
          </a:p>
          <a:p>
            <a:pPr>
              <a:buNone/>
            </a:pPr>
            <a:r>
              <a:rPr lang="en-US" sz="2000" b="1" dirty="0" err="1" smtClean="0"/>
              <a:t>Jumlah</a:t>
            </a:r>
            <a:r>
              <a:rPr lang="en-US" sz="2000" b="1" dirty="0" smtClean="0"/>
              <a:t> yang </a:t>
            </a:r>
            <a:r>
              <a:rPr lang="en-US" sz="2000" b="1" dirty="0" err="1" smtClean="0"/>
              <a:t>harus</a:t>
            </a:r>
            <a:r>
              <a:rPr lang="en-US" sz="2000" b="1" dirty="0" smtClean="0"/>
              <a:t> </a:t>
            </a:r>
            <a:r>
              <a:rPr lang="en-US" sz="2000" b="1" dirty="0" err="1" smtClean="0"/>
              <a:t>dibayar</a:t>
            </a:r>
            <a:r>
              <a:rPr lang="en-US" sz="2000" b="1" dirty="0" smtClean="0"/>
              <a:t>	   = </a:t>
            </a:r>
            <a:r>
              <a:rPr lang="en-US" sz="2000" b="1" dirty="0" err="1" smtClean="0"/>
              <a:t>Rp</a:t>
            </a:r>
            <a:r>
              <a:rPr lang="en-US" sz="2000" b="1" dirty="0" smtClean="0"/>
              <a:t> 531.250 </a:t>
            </a:r>
          </a:p>
          <a:p>
            <a:pPr>
              <a:buNone/>
            </a:pPr>
            <a:endParaRPr lang="en-US" sz="2000" b="1" dirty="0" smtClean="0"/>
          </a:p>
          <a:p>
            <a:pPr>
              <a:buNone/>
            </a:pPr>
            <a:endParaRPr lang="en-US" sz="2000" b="1"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357167"/>
            <a:ext cx="8401082" cy="4000528"/>
          </a:xfrm>
          <a:ln w="38100">
            <a:solidFill>
              <a:schemeClr val="tx1"/>
            </a:solidFill>
          </a:ln>
        </p:spPr>
        <p:txBody>
          <a:bodyPr>
            <a:normAutofit/>
          </a:bodyPr>
          <a:lstStyle/>
          <a:p>
            <a:pPr>
              <a:buNone/>
            </a:pPr>
            <a:r>
              <a:rPr lang="en-US" sz="2400" b="1" u="sng" dirty="0" smtClean="0"/>
              <a:t>SOAL</a:t>
            </a:r>
          </a:p>
          <a:p>
            <a:pPr>
              <a:buNone/>
            </a:pPr>
            <a:r>
              <a:rPr lang="en-US" sz="2400" dirty="0" err="1" smtClean="0"/>
              <a:t>Ny.Pratiwi</a:t>
            </a:r>
            <a:r>
              <a:rPr lang="en-US" sz="2400" dirty="0" smtClean="0"/>
              <a:t> </a:t>
            </a:r>
            <a:r>
              <a:rPr lang="en-US" sz="2400" dirty="0" err="1" smtClean="0"/>
              <a:t>membeli</a:t>
            </a:r>
            <a:r>
              <a:rPr lang="en-US" sz="2400" dirty="0" smtClean="0"/>
              <a:t> 5 </a:t>
            </a:r>
            <a:r>
              <a:rPr lang="en-US" sz="2400" dirty="0" err="1" smtClean="0"/>
              <a:t>lembar</a:t>
            </a:r>
            <a:r>
              <a:rPr lang="en-US" sz="2400" dirty="0" smtClean="0"/>
              <a:t> </a:t>
            </a:r>
            <a:r>
              <a:rPr lang="en-US" sz="2400" dirty="0" err="1" smtClean="0"/>
              <a:t>sertifikat</a:t>
            </a:r>
            <a:r>
              <a:rPr lang="en-US" sz="2400" dirty="0" smtClean="0"/>
              <a:t> </a:t>
            </a:r>
            <a:r>
              <a:rPr lang="en-US" sz="2400" dirty="0" err="1" smtClean="0"/>
              <a:t>deposito</a:t>
            </a:r>
            <a:r>
              <a:rPr lang="en-US" sz="2400" dirty="0" smtClean="0"/>
              <a:t> nominal</a:t>
            </a:r>
          </a:p>
          <a:p>
            <a:pPr>
              <a:buNone/>
            </a:pPr>
            <a:r>
              <a:rPr lang="en-US" sz="2400" dirty="0" smtClean="0"/>
              <a:t> @ </a:t>
            </a:r>
            <a:r>
              <a:rPr lang="en-US" sz="2400" dirty="0" err="1" smtClean="0"/>
              <a:t>Rp</a:t>
            </a:r>
            <a:r>
              <a:rPr lang="en-US" sz="2400" dirty="0" smtClean="0"/>
              <a:t> 2.000.000,- </a:t>
            </a:r>
            <a:r>
              <a:rPr lang="en-US" sz="2400" dirty="0" err="1" smtClean="0"/>
              <a:t>dengan</a:t>
            </a:r>
            <a:r>
              <a:rPr lang="en-US" sz="2400" dirty="0" smtClean="0"/>
              <a:t> </a:t>
            </a:r>
            <a:r>
              <a:rPr lang="en-US" sz="2400" dirty="0" err="1" smtClean="0"/>
              <a:t>bunga</a:t>
            </a:r>
            <a:r>
              <a:rPr lang="en-US" sz="2400" dirty="0" smtClean="0"/>
              <a:t> 8% PA </a:t>
            </a:r>
            <a:r>
              <a:rPr lang="en-US" sz="2400" dirty="0" err="1" smtClean="0"/>
              <a:t>dan</a:t>
            </a:r>
            <a:r>
              <a:rPr lang="en-US" sz="2400" dirty="0" smtClean="0"/>
              <a:t> </a:t>
            </a:r>
            <a:r>
              <a:rPr lang="en-US" sz="2400" dirty="0" err="1" smtClean="0"/>
              <a:t>pajak</a:t>
            </a:r>
            <a:r>
              <a:rPr lang="en-US" sz="2400" dirty="0" smtClean="0"/>
              <a:t> 15%. </a:t>
            </a:r>
            <a:r>
              <a:rPr lang="en-US" sz="2400" dirty="0" err="1" smtClean="0"/>
              <a:t>Jangka</a:t>
            </a:r>
            <a:r>
              <a:rPr lang="en-US" sz="2400" dirty="0" smtClean="0"/>
              <a:t> </a:t>
            </a:r>
          </a:p>
          <a:p>
            <a:pPr>
              <a:buNone/>
            </a:pPr>
            <a:r>
              <a:rPr lang="en-US" sz="2400" dirty="0" err="1" smtClean="0"/>
              <a:t>waktu</a:t>
            </a:r>
            <a:r>
              <a:rPr lang="en-US" sz="2400" dirty="0" smtClean="0"/>
              <a:t> 3 </a:t>
            </a:r>
            <a:r>
              <a:rPr lang="en-US" sz="2400" dirty="0" err="1" smtClean="0"/>
              <a:t>bulan</a:t>
            </a:r>
            <a:r>
              <a:rPr lang="en-US" sz="2400" dirty="0" smtClean="0"/>
              <a:t>.</a:t>
            </a:r>
          </a:p>
          <a:p>
            <a:pPr>
              <a:buNone/>
            </a:pPr>
            <a:r>
              <a:rPr lang="en-US" sz="2400" dirty="0" err="1" smtClean="0"/>
              <a:t>Pertanyaan</a:t>
            </a:r>
            <a:r>
              <a:rPr lang="en-US" sz="2400" dirty="0" smtClean="0"/>
              <a:t>:</a:t>
            </a:r>
          </a:p>
          <a:p>
            <a:pPr>
              <a:buNone/>
            </a:pPr>
            <a:r>
              <a:rPr lang="en-US" sz="2400" dirty="0" err="1" smtClean="0"/>
              <a:t>Berapa</a:t>
            </a:r>
            <a:r>
              <a:rPr lang="en-US" sz="2400" dirty="0" smtClean="0"/>
              <a:t> </a:t>
            </a:r>
            <a:r>
              <a:rPr lang="en-US" sz="2400" dirty="0" err="1" smtClean="0"/>
              <a:t>jumlah</a:t>
            </a:r>
            <a:r>
              <a:rPr lang="en-US" sz="2400" dirty="0" smtClean="0"/>
              <a:t> </a:t>
            </a:r>
            <a:r>
              <a:rPr lang="en-US" sz="2400" dirty="0" err="1" smtClean="0"/>
              <a:t>bunga</a:t>
            </a:r>
            <a:r>
              <a:rPr lang="en-US" sz="2400" dirty="0" smtClean="0"/>
              <a:t> yang </a:t>
            </a:r>
            <a:r>
              <a:rPr lang="en-US" sz="2400" dirty="0" err="1" smtClean="0"/>
              <a:t>akan</a:t>
            </a:r>
            <a:r>
              <a:rPr lang="en-US" sz="2400" dirty="0" smtClean="0"/>
              <a:t> </a:t>
            </a:r>
            <a:r>
              <a:rPr lang="en-US" sz="2400" dirty="0" err="1" smtClean="0"/>
              <a:t>diterima</a:t>
            </a:r>
            <a:r>
              <a:rPr lang="en-US" sz="2400" dirty="0" smtClean="0"/>
              <a:t> </a:t>
            </a:r>
            <a:r>
              <a:rPr lang="en-US" sz="2400" dirty="0" err="1" smtClean="0"/>
              <a:t>Ny</a:t>
            </a:r>
            <a:r>
              <a:rPr lang="en-US" sz="2400" dirty="0" smtClean="0"/>
              <a:t>. </a:t>
            </a:r>
            <a:r>
              <a:rPr lang="en-US" sz="2400" dirty="0" err="1" smtClean="0"/>
              <a:t>Pratiwi</a:t>
            </a:r>
            <a:r>
              <a:rPr lang="en-US" sz="2400" dirty="0" smtClean="0"/>
              <a:t> </a:t>
            </a:r>
            <a:r>
              <a:rPr lang="en-US" sz="2400" dirty="0" err="1" smtClean="0"/>
              <a:t>jika</a:t>
            </a:r>
            <a:r>
              <a:rPr lang="en-US" sz="2400" dirty="0" smtClean="0"/>
              <a:t> </a:t>
            </a:r>
            <a:r>
              <a:rPr lang="en-US" sz="2400" dirty="0" err="1" smtClean="0"/>
              <a:t>bunga</a:t>
            </a:r>
            <a:r>
              <a:rPr lang="en-US" sz="2400" dirty="0" smtClean="0"/>
              <a:t> </a:t>
            </a:r>
            <a:endParaRPr lang="en-US" sz="2400" dirty="0" smtClean="0"/>
          </a:p>
          <a:p>
            <a:pPr>
              <a:buNone/>
            </a:pPr>
            <a:r>
              <a:rPr lang="en-US" sz="2400" dirty="0" err="1" smtClean="0"/>
              <a:t>diambil</a:t>
            </a:r>
            <a:r>
              <a:rPr lang="en-US" sz="2400" dirty="0" smtClean="0"/>
              <a:t> </a:t>
            </a:r>
            <a:r>
              <a:rPr lang="en-US" sz="2400" dirty="0" err="1" smtClean="0"/>
              <a:t>pada</a:t>
            </a:r>
            <a:r>
              <a:rPr lang="en-US" sz="2400" dirty="0" smtClean="0"/>
              <a:t> </a:t>
            </a:r>
            <a:r>
              <a:rPr lang="en-US" sz="2400" dirty="0" err="1" smtClean="0"/>
              <a:t>saat</a:t>
            </a:r>
            <a:r>
              <a:rPr lang="en-US" sz="2400" dirty="0" smtClean="0"/>
              <a:t> </a:t>
            </a:r>
            <a:r>
              <a:rPr lang="en-US" sz="2400" dirty="0" err="1" smtClean="0"/>
              <a:t>jatuh</a:t>
            </a:r>
            <a:r>
              <a:rPr lang="en-US" sz="2400" dirty="0" smtClean="0"/>
              <a:t> tempo </a:t>
            </a:r>
            <a:r>
              <a:rPr lang="en-US" sz="2400" dirty="0" smtClean="0"/>
              <a:t>?</a:t>
            </a:r>
            <a:endParaRPr lang="en-US" sz="2400" dirty="0" smtClean="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428604"/>
            <a:ext cx="8229600" cy="5697561"/>
          </a:xfrm>
          <a:ln w="38100">
            <a:solidFill>
              <a:schemeClr val="tx1"/>
            </a:solidFill>
          </a:ln>
        </p:spPr>
        <p:txBody>
          <a:bodyPr>
            <a:normAutofit/>
          </a:bodyPr>
          <a:lstStyle/>
          <a:p>
            <a:pPr>
              <a:buNone/>
            </a:pPr>
            <a:r>
              <a:rPr lang="en-US" sz="2400" b="1" u="sng" dirty="0" smtClean="0"/>
              <a:t>3. DEPOSITO ON CALL </a:t>
            </a:r>
          </a:p>
          <a:p>
            <a:pPr>
              <a:buNone/>
            </a:pPr>
            <a:r>
              <a:rPr lang="en-US" sz="2400" dirty="0" err="1" smtClean="0"/>
              <a:t>Tn.Arbi</a:t>
            </a:r>
            <a:r>
              <a:rPr lang="en-US" sz="2400" dirty="0" smtClean="0"/>
              <a:t> </a:t>
            </a:r>
            <a:r>
              <a:rPr lang="en-US" sz="2400" dirty="0" err="1" smtClean="0"/>
              <a:t>memiliki</a:t>
            </a:r>
            <a:r>
              <a:rPr lang="en-US" sz="2400" dirty="0" smtClean="0"/>
              <a:t> </a:t>
            </a:r>
            <a:r>
              <a:rPr lang="en-US" sz="2400" dirty="0" err="1" smtClean="0"/>
              <a:t>uang</a:t>
            </a:r>
            <a:r>
              <a:rPr lang="en-US" sz="2400" dirty="0" smtClean="0"/>
              <a:t> </a:t>
            </a:r>
            <a:r>
              <a:rPr lang="en-US" sz="2400" dirty="0" err="1" smtClean="0"/>
              <a:t>Rp</a:t>
            </a:r>
            <a:r>
              <a:rPr lang="en-US" sz="2400" dirty="0" smtClean="0"/>
              <a:t> 2.000.000,- </a:t>
            </a:r>
            <a:r>
              <a:rPr lang="en-US" sz="2400" dirty="0" err="1" smtClean="0"/>
              <a:t>ingin</a:t>
            </a:r>
            <a:r>
              <a:rPr lang="en-US" sz="2400" dirty="0" smtClean="0"/>
              <a:t> </a:t>
            </a:r>
            <a:r>
              <a:rPr lang="en-US" sz="2400" dirty="0" err="1" smtClean="0"/>
              <a:t>menerbitkan</a:t>
            </a:r>
            <a:r>
              <a:rPr lang="en-US" sz="2400" dirty="0" smtClean="0"/>
              <a:t> </a:t>
            </a:r>
            <a:r>
              <a:rPr lang="en-US" sz="2400" dirty="0" err="1" smtClean="0"/>
              <a:t>deposito</a:t>
            </a:r>
            <a:endParaRPr lang="en-US" sz="2400" dirty="0" smtClean="0"/>
          </a:p>
          <a:p>
            <a:pPr>
              <a:buNone/>
            </a:pPr>
            <a:r>
              <a:rPr lang="en-US" sz="2400" dirty="0" smtClean="0"/>
              <a:t>on call </a:t>
            </a:r>
            <a:r>
              <a:rPr lang="en-US" sz="2400" dirty="0" err="1" smtClean="0"/>
              <a:t>selama</a:t>
            </a:r>
            <a:r>
              <a:rPr lang="en-US" sz="2400" dirty="0" smtClean="0"/>
              <a:t> 16 </a:t>
            </a:r>
            <a:r>
              <a:rPr lang="en-US" sz="2400" dirty="0" err="1" smtClean="0"/>
              <a:t>hari</a:t>
            </a:r>
            <a:r>
              <a:rPr lang="en-US" sz="2400" dirty="0" smtClean="0"/>
              <a:t> , </a:t>
            </a:r>
            <a:r>
              <a:rPr lang="en-US" sz="2400" dirty="0" err="1" smtClean="0"/>
              <a:t>bunganya</a:t>
            </a:r>
            <a:r>
              <a:rPr lang="en-US" sz="2400" dirty="0" smtClean="0"/>
              <a:t> 18% PA. </a:t>
            </a:r>
            <a:r>
              <a:rPr lang="en-US" sz="2400" dirty="0" err="1" smtClean="0"/>
              <a:t>Diambil</a:t>
            </a:r>
            <a:r>
              <a:rPr lang="en-US" sz="2400" dirty="0" smtClean="0"/>
              <a:t> </a:t>
            </a:r>
            <a:r>
              <a:rPr lang="en-US" sz="2400" dirty="0" err="1" smtClean="0"/>
              <a:t>pada</a:t>
            </a:r>
            <a:r>
              <a:rPr lang="en-US" sz="2400" dirty="0" smtClean="0"/>
              <a:t> </a:t>
            </a:r>
            <a:r>
              <a:rPr lang="en-US" sz="2400" dirty="0" err="1" smtClean="0"/>
              <a:t>saat</a:t>
            </a:r>
            <a:r>
              <a:rPr lang="en-US" sz="2400" dirty="0" smtClean="0"/>
              <a:t> </a:t>
            </a:r>
          </a:p>
          <a:p>
            <a:pPr>
              <a:buNone/>
            </a:pPr>
            <a:r>
              <a:rPr lang="en-US" sz="2400" dirty="0" err="1" smtClean="0"/>
              <a:t>pencairannya</a:t>
            </a:r>
            <a:r>
              <a:rPr lang="en-US" sz="2400" dirty="0" smtClean="0"/>
              <a:t> (2/5.2001 – 18/5.2001)</a:t>
            </a:r>
          </a:p>
          <a:p>
            <a:pPr>
              <a:buNone/>
            </a:pPr>
            <a:r>
              <a:rPr lang="en-US" sz="2400" dirty="0" err="1" smtClean="0"/>
              <a:t>Hitunglah</a:t>
            </a:r>
            <a:r>
              <a:rPr lang="en-US" sz="2400" dirty="0" smtClean="0"/>
              <a:t> </a:t>
            </a:r>
            <a:r>
              <a:rPr lang="en-US" sz="2400" dirty="0" err="1" smtClean="0"/>
              <a:t>berapa</a:t>
            </a:r>
            <a:r>
              <a:rPr lang="en-US" sz="2400" dirty="0" smtClean="0"/>
              <a:t> </a:t>
            </a:r>
            <a:r>
              <a:rPr lang="en-US" sz="2400" dirty="0" err="1" smtClean="0"/>
              <a:t>jumlah</a:t>
            </a:r>
            <a:r>
              <a:rPr lang="en-US" sz="2400" dirty="0" smtClean="0"/>
              <a:t> </a:t>
            </a:r>
            <a:r>
              <a:rPr lang="en-US" sz="2400" dirty="0" err="1" smtClean="0"/>
              <a:t>bunga</a:t>
            </a:r>
            <a:r>
              <a:rPr lang="en-US" sz="2400" dirty="0" smtClean="0"/>
              <a:t> yang </a:t>
            </a:r>
            <a:r>
              <a:rPr lang="en-US" sz="2400" dirty="0" err="1" smtClean="0"/>
              <a:t>akan</a:t>
            </a:r>
            <a:r>
              <a:rPr lang="en-US" sz="2400" dirty="0" smtClean="0"/>
              <a:t> </a:t>
            </a:r>
            <a:r>
              <a:rPr lang="en-US" sz="2400" dirty="0" err="1" smtClean="0"/>
              <a:t>diterima</a:t>
            </a:r>
            <a:r>
              <a:rPr lang="en-US" sz="2400" dirty="0" smtClean="0"/>
              <a:t> </a:t>
            </a:r>
            <a:r>
              <a:rPr lang="en-US" sz="2400" dirty="0" err="1" smtClean="0"/>
              <a:t>Tn</a:t>
            </a:r>
            <a:r>
              <a:rPr lang="en-US" sz="2400" dirty="0" smtClean="0"/>
              <a:t> </a:t>
            </a:r>
            <a:r>
              <a:rPr lang="en-US" sz="2400" dirty="0" err="1" smtClean="0"/>
              <a:t>Arbi</a:t>
            </a:r>
            <a:r>
              <a:rPr lang="en-US" sz="2400" dirty="0" smtClean="0"/>
              <a:t> </a:t>
            </a:r>
            <a:r>
              <a:rPr lang="en-US" sz="2400" dirty="0" err="1" smtClean="0"/>
              <a:t>pada</a:t>
            </a:r>
            <a:r>
              <a:rPr lang="en-US" sz="2400" dirty="0" smtClean="0"/>
              <a:t> </a:t>
            </a:r>
          </a:p>
          <a:p>
            <a:pPr>
              <a:buNone/>
            </a:pPr>
            <a:r>
              <a:rPr lang="en-US" sz="2400" dirty="0" err="1" smtClean="0"/>
              <a:t>saat</a:t>
            </a:r>
            <a:r>
              <a:rPr lang="en-US" sz="2400" dirty="0" smtClean="0"/>
              <a:t> </a:t>
            </a:r>
            <a:r>
              <a:rPr lang="en-US" sz="2400" dirty="0" err="1" smtClean="0"/>
              <a:t>jatuh</a:t>
            </a:r>
            <a:r>
              <a:rPr lang="en-US" sz="2400" dirty="0" smtClean="0"/>
              <a:t> tempo </a:t>
            </a:r>
            <a:r>
              <a:rPr lang="en-US" sz="2400" dirty="0" err="1" smtClean="0"/>
              <a:t>jika</a:t>
            </a:r>
            <a:r>
              <a:rPr lang="en-US" sz="2400" dirty="0" smtClean="0"/>
              <a:t> </a:t>
            </a:r>
            <a:r>
              <a:rPr lang="en-US" sz="2400" dirty="0" err="1" smtClean="0"/>
              <a:t>dikenakan</a:t>
            </a:r>
            <a:r>
              <a:rPr lang="en-US" sz="2400" dirty="0" smtClean="0"/>
              <a:t> </a:t>
            </a:r>
            <a:r>
              <a:rPr lang="en-US" sz="2400" dirty="0" err="1" smtClean="0"/>
              <a:t>pajak</a:t>
            </a:r>
            <a:r>
              <a:rPr lang="en-US" sz="2400" dirty="0" smtClean="0"/>
              <a:t> 15% ! </a:t>
            </a:r>
          </a:p>
          <a:p>
            <a:pPr>
              <a:buNone/>
            </a:pPr>
            <a:endParaRPr lang="en-US" sz="2400" dirty="0" smtClean="0"/>
          </a:p>
          <a:p>
            <a:pPr>
              <a:buNone/>
            </a:pPr>
            <a:r>
              <a:rPr lang="en-US" sz="2400" dirty="0" err="1" smtClean="0"/>
              <a:t>Bunga</a:t>
            </a:r>
            <a:r>
              <a:rPr lang="en-US" sz="2400" dirty="0" smtClean="0"/>
              <a:t> = 2.000.000 x 18% x 16/360 = 16.000</a:t>
            </a:r>
          </a:p>
          <a:p>
            <a:pPr>
              <a:buNone/>
            </a:pPr>
            <a:r>
              <a:rPr lang="en-US" sz="2400" dirty="0" err="1" smtClean="0"/>
              <a:t>Pajak</a:t>
            </a:r>
            <a:r>
              <a:rPr lang="en-US" sz="2400" dirty="0" smtClean="0"/>
              <a:t> 15% x 16.000                             </a:t>
            </a:r>
            <a:r>
              <a:rPr lang="en-US" sz="2400" u="sng" dirty="0" smtClean="0"/>
              <a:t>=   2.400 </a:t>
            </a:r>
          </a:p>
          <a:p>
            <a:pPr>
              <a:buNone/>
            </a:pPr>
            <a:r>
              <a:rPr lang="en-US" sz="2400" dirty="0" smtClean="0"/>
              <a:t>                                                                = 13.600</a:t>
            </a:r>
            <a:endParaRPr lang="en-US" sz="2400"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42852"/>
            <a:ext cx="8643998" cy="6429420"/>
          </a:xfrm>
          <a:ln w="28575">
            <a:solidFill>
              <a:schemeClr val="tx1"/>
            </a:solidFill>
          </a:ln>
        </p:spPr>
        <p:txBody>
          <a:bodyPr>
            <a:normAutofit/>
          </a:bodyPr>
          <a:lstStyle/>
          <a:p>
            <a:pPr>
              <a:buNone/>
            </a:pPr>
            <a:r>
              <a:rPr lang="en-US" sz="2000" b="1" dirty="0" smtClean="0">
                <a:latin typeface="Times New Roman" pitchFamily="18" charset="0"/>
                <a:cs typeface="Times New Roman" pitchFamily="18" charset="0"/>
              </a:rPr>
              <a:t>CTH. 1</a:t>
            </a:r>
          </a:p>
          <a:p>
            <a:pPr>
              <a:buNone/>
            </a:pPr>
            <a:r>
              <a:rPr lang="en-US" sz="2000" dirty="0" err="1" smtClean="0">
                <a:latin typeface="Times New Roman" pitchFamily="18" charset="0"/>
                <a:cs typeface="Times New Roman" pitchFamily="18" charset="0"/>
              </a:rPr>
              <a:t>Ani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memiliki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deposito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berjangka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a:t>
            </a:r>
            <a:r>
              <a:rPr lang="en-US" sz="2000" dirty="0" smtClean="0">
                <a:latin typeface="Times New Roman" pitchFamily="18" charset="0"/>
                <a:cs typeface="Times New Roman" pitchFamily="18" charset="0"/>
              </a:rPr>
              <a:t> bank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10.000.000, </a:t>
            </a:r>
            <a:r>
              <a:rPr lang="en-US" sz="2000" dirty="0" err="1" smtClean="0">
                <a:latin typeface="Times New Roman" pitchFamily="18" charset="0"/>
                <a:cs typeface="Times New Roman" pitchFamily="18" charset="0"/>
              </a:rPr>
              <a:t>jangka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waktu</a:t>
            </a:r>
            <a:r>
              <a:rPr lang="en-US" sz="2000" dirty="0" smtClean="0">
                <a:latin typeface="Times New Roman" pitchFamily="18" charset="0"/>
                <a:cs typeface="Times New Roman" pitchFamily="18" charset="0"/>
              </a:rPr>
              <a:t> 6 </a:t>
            </a:r>
            <a:r>
              <a:rPr lang="en-US" sz="2000" dirty="0" err="1" smtClean="0">
                <a:latin typeface="Times New Roman" pitchFamily="18" charset="0"/>
                <a:cs typeface="Times New Roman" pitchFamily="18" charset="0"/>
              </a:rPr>
              <a:t>bulan</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suku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bunga</a:t>
            </a:r>
            <a:r>
              <a:rPr lang="en-US" sz="2000" dirty="0" smtClean="0">
                <a:latin typeface="Times New Roman" pitchFamily="18" charset="0"/>
                <a:cs typeface="Times New Roman" pitchFamily="18" charset="0"/>
              </a:rPr>
              <a:t> 18% PA. </a:t>
            </a:r>
            <a:r>
              <a:rPr lang="en-US" sz="2000" dirty="0" err="1" smtClean="0">
                <a:latin typeface="Times New Roman" pitchFamily="18" charset="0"/>
                <a:cs typeface="Times New Roman" pitchFamily="18" charset="0"/>
              </a:rPr>
              <a:t>Deposito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dibuka</a:t>
            </a:r>
            <a:r>
              <a:rPr lang="en-US" sz="2000" dirty="0" smtClean="0">
                <a:latin typeface="Times New Roman" pitchFamily="18" charset="0"/>
                <a:cs typeface="Times New Roman" pitchFamily="18" charset="0"/>
              </a:rPr>
              <a:t> tgl.31/5.2009, </a:t>
            </a:r>
            <a:r>
              <a:rPr lang="en-US" sz="2000" dirty="0" err="1" smtClean="0">
                <a:latin typeface="Times New Roman" pitchFamily="18" charset="0"/>
                <a:cs typeface="Times New Roman" pitchFamily="18" charset="0"/>
              </a:rPr>
              <a:t>kemudian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ditarik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kembali</a:t>
            </a: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tgl.30/6.2009.untuk </a:t>
            </a:r>
            <a:r>
              <a:rPr lang="en-US" sz="2000" dirty="0" err="1" smtClean="0">
                <a:latin typeface="Times New Roman" pitchFamily="18" charset="0"/>
                <a:cs typeface="Times New Roman" pitchFamily="18" charset="0"/>
              </a:rPr>
              <a:t>itu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dikenakan</a:t>
            </a:r>
            <a:r>
              <a:rPr lang="en-US" sz="2000" dirty="0" smtClean="0">
                <a:latin typeface="Times New Roman" pitchFamily="18" charset="0"/>
                <a:cs typeface="Times New Roman" pitchFamily="18" charset="0"/>
              </a:rPr>
              <a:t> penalty </a:t>
            </a:r>
            <a:r>
              <a:rPr lang="en-US" sz="2000" dirty="0" err="1" smtClean="0">
                <a:latin typeface="Times New Roman" pitchFamily="18" charset="0"/>
                <a:cs typeface="Times New Roman" pitchFamily="18" charset="0"/>
              </a:rPr>
              <a:t>dihitung</a:t>
            </a:r>
            <a:r>
              <a:rPr lang="en-US" sz="2000" dirty="0" smtClean="0">
                <a:latin typeface="Times New Roman" pitchFamily="18" charset="0"/>
                <a:cs typeface="Times New Roman" pitchFamily="18" charset="0"/>
              </a:rPr>
              <a:t> 20%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bunga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sebelum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pajak</a:t>
            </a: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pajak</a:t>
            </a:r>
            <a:r>
              <a:rPr lang="en-US" sz="2000" dirty="0" smtClean="0">
                <a:latin typeface="Times New Roman" pitchFamily="18" charset="0"/>
                <a:cs typeface="Times New Roman" pitchFamily="18" charset="0"/>
              </a:rPr>
              <a:t> 15%.</a:t>
            </a:r>
          </a:p>
          <a:p>
            <a:pPr>
              <a:buNone/>
            </a:pPr>
            <a:r>
              <a:rPr lang="en-US" sz="2000" b="1" dirty="0" err="1" smtClean="0">
                <a:latin typeface="Times New Roman" pitchFamily="18" charset="0"/>
                <a:cs typeface="Times New Roman" pitchFamily="18" charset="0"/>
              </a:rPr>
              <a:t>Penyelesaian</a:t>
            </a:r>
            <a:r>
              <a:rPr lang="en-US" sz="2000" b="1"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Bunga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deposito</a:t>
            </a:r>
            <a:r>
              <a:rPr lang="en-US" sz="2000" dirty="0" smtClean="0">
                <a:latin typeface="Times New Roman" pitchFamily="18" charset="0"/>
                <a:cs typeface="Times New Roman" pitchFamily="18" charset="0"/>
              </a:rPr>
              <a:t>		= 10.000.000x18%x1/12	= 150.000</a:t>
            </a:r>
          </a:p>
          <a:p>
            <a:pPr>
              <a:buNone/>
            </a:pPr>
            <a:r>
              <a:rPr lang="en-US" sz="2000" dirty="0" err="1" smtClean="0">
                <a:latin typeface="Times New Roman" pitchFamily="18" charset="0"/>
                <a:cs typeface="Times New Roman" pitchFamily="18" charset="0"/>
              </a:rPr>
              <a:t>Pajak</a:t>
            </a:r>
            <a:r>
              <a:rPr lang="en-US" sz="2000" dirty="0" smtClean="0">
                <a:latin typeface="Times New Roman" pitchFamily="18" charset="0"/>
                <a:cs typeface="Times New Roman" pitchFamily="18" charset="0"/>
              </a:rPr>
              <a:t>			= 15%x150.000		</a:t>
            </a:r>
            <a:r>
              <a:rPr lang="en-US" sz="2000" u="sng" dirty="0" smtClean="0">
                <a:latin typeface="Times New Roman" pitchFamily="18" charset="0"/>
                <a:cs typeface="Times New Roman" pitchFamily="18" charset="0"/>
              </a:rPr>
              <a:t>=    22.500 -</a:t>
            </a:r>
          </a:p>
          <a:p>
            <a:pPr>
              <a:buNone/>
            </a:pPr>
            <a:r>
              <a:rPr lang="en-US" sz="2000" dirty="0" err="1" smtClean="0">
                <a:latin typeface="Times New Roman" pitchFamily="18" charset="0"/>
                <a:cs typeface="Times New Roman" pitchFamily="18" charset="0"/>
              </a:rPr>
              <a:t>Bunga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setelah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pajak</a:t>
            </a:r>
            <a:r>
              <a:rPr lang="en-US" sz="2000" dirty="0" smtClean="0">
                <a:latin typeface="Times New Roman" pitchFamily="18" charset="0"/>
                <a:cs typeface="Times New Roman" pitchFamily="18" charset="0"/>
              </a:rPr>
              <a:t>				= 127.500</a:t>
            </a:r>
          </a:p>
          <a:p>
            <a:pPr>
              <a:buNone/>
            </a:pPr>
            <a:r>
              <a:rPr lang="en-US" sz="2000" dirty="0" smtClean="0">
                <a:latin typeface="Times New Roman" pitchFamily="18" charset="0"/>
                <a:cs typeface="Times New Roman" pitchFamily="18" charset="0"/>
              </a:rPr>
              <a:t>Penalty	20%x150.000				=    </a:t>
            </a:r>
            <a:r>
              <a:rPr lang="en-US" sz="2000" u="sng" dirty="0" smtClean="0">
                <a:latin typeface="Times New Roman" pitchFamily="18" charset="0"/>
                <a:cs typeface="Times New Roman" pitchFamily="18" charset="0"/>
              </a:rPr>
              <a:t>30.000 –</a:t>
            </a:r>
          </a:p>
          <a:p>
            <a:pPr>
              <a:buNone/>
            </a:pPr>
            <a:r>
              <a:rPr lang="en-US" sz="2000" dirty="0" err="1" smtClean="0">
                <a:latin typeface="Times New Roman" pitchFamily="18" charset="0"/>
                <a:cs typeface="Times New Roman" pitchFamily="18" charset="0"/>
              </a:rPr>
              <a:t>Bunga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deposito</a:t>
            </a:r>
            <a:r>
              <a:rPr lang="en-US" sz="2000" dirty="0" smtClean="0">
                <a:latin typeface="Times New Roman" pitchFamily="18" charset="0"/>
                <a:cs typeface="Times New Roman" pitchFamily="18" charset="0"/>
              </a:rPr>
              <a:t> yang </a:t>
            </a:r>
            <a:r>
              <a:rPr lang="en-US" sz="2000" dirty="0" err="1" smtClean="0">
                <a:latin typeface="Times New Roman" pitchFamily="18" charset="0"/>
                <a:cs typeface="Times New Roman" pitchFamily="18" charset="0"/>
              </a:rPr>
              <a:t>dibayar</a:t>
            </a:r>
            <a:r>
              <a:rPr lang="en-US" sz="2000" dirty="0" smtClean="0">
                <a:latin typeface="Times New Roman" pitchFamily="18" charset="0"/>
                <a:cs typeface="Times New Roman" pitchFamily="18" charset="0"/>
              </a:rPr>
              <a:t> bank			=    97.500</a:t>
            </a:r>
          </a:p>
          <a:p>
            <a:pPr>
              <a:buNone/>
            </a:pPr>
            <a:r>
              <a:rPr lang="en-US" sz="2000" b="1" dirty="0" err="1" smtClean="0">
                <a:latin typeface="Times New Roman" pitchFamily="18" charset="0"/>
                <a:cs typeface="Times New Roman" pitchFamily="18" charset="0"/>
              </a:rPr>
              <a:t>Jurnal</a:t>
            </a:r>
            <a:r>
              <a:rPr lang="en-US" sz="2000" b="1"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Deposito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berjangka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10.000.000</a:t>
            </a:r>
          </a:p>
          <a:p>
            <a:pPr>
              <a:buNone/>
            </a:pPr>
            <a:r>
              <a:rPr lang="en-US" sz="2000" dirty="0" err="1" smtClean="0">
                <a:latin typeface="Times New Roman" pitchFamily="18" charset="0"/>
                <a:cs typeface="Times New Roman" pitchFamily="18" charset="0"/>
              </a:rPr>
              <a:t>Biaya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bunga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150.000</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Pendapatan</a:t>
            </a:r>
            <a:r>
              <a:rPr lang="en-US" sz="2000" dirty="0" smtClean="0">
                <a:latin typeface="Times New Roman" pitchFamily="18" charset="0"/>
                <a:cs typeface="Times New Roman" pitchFamily="18" charset="0"/>
              </a:rPr>
              <a:t> lain-lain penalty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30.000</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Hutang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PPh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22.500</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10.097.500</a:t>
            </a: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786874" cy="6357982"/>
          </a:xfrm>
          <a:ln w="19050">
            <a:solidFill>
              <a:schemeClr val="tx1"/>
            </a:solidFill>
          </a:ln>
        </p:spPr>
        <p:txBody>
          <a:bodyPr>
            <a:normAutofit/>
          </a:bodyPr>
          <a:lstStyle/>
          <a:p>
            <a:pPr>
              <a:buNone/>
            </a:pPr>
            <a:r>
              <a:rPr lang="en-US" sz="1800" b="1" dirty="0" err="1" smtClean="0"/>
              <a:t>Cth</a:t>
            </a:r>
            <a:r>
              <a:rPr lang="en-US" sz="1800" b="1" dirty="0" smtClean="0"/>
              <a:t> 2.</a:t>
            </a:r>
          </a:p>
          <a:p>
            <a:pPr>
              <a:buNone/>
            </a:pPr>
            <a:r>
              <a:rPr lang="en-US" sz="1800" b="1" dirty="0" smtClean="0"/>
              <a:t>Tgl.16/7.2009 Rudi </a:t>
            </a:r>
            <a:r>
              <a:rPr lang="en-US" sz="1800" b="1" dirty="0" err="1" smtClean="0"/>
              <a:t>menerbitkan</a:t>
            </a:r>
            <a:r>
              <a:rPr lang="en-US" sz="1800" b="1" dirty="0" smtClean="0"/>
              <a:t> </a:t>
            </a:r>
            <a:r>
              <a:rPr lang="en-US" sz="1800" b="1" dirty="0" err="1" smtClean="0"/>
              <a:t>deposito</a:t>
            </a:r>
            <a:r>
              <a:rPr lang="en-US" sz="1800" b="1" dirty="0" smtClean="0"/>
              <a:t> </a:t>
            </a:r>
            <a:r>
              <a:rPr lang="en-US" sz="1800" b="1" dirty="0" err="1" smtClean="0"/>
              <a:t>berjangka</a:t>
            </a:r>
            <a:r>
              <a:rPr lang="en-US" sz="1800" b="1" dirty="0" smtClean="0"/>
              <a:t> </a:t>
            </a:r>
            <a:r>
              <a:rPr lang="en-US" sz="1800" b="1" dirty="0" err="1" smtClean="0"/>
              <a:t>senilai</a:t>
            </a:r>
            <a:r>
              <a:rPr lang="en-US" sz="1800" b="1" dirty="0" smtClean="0"/>
              <a:t> </a:t>
            </a:r>
            <a:r>
              <a:rPr lang="en-US" sz="1800" b="1" dirty="0" err="1" smtClean="0"/>
              <a:t>Rp</a:t>
            </a:r>
            <a:r>
              <a:rPr lang="en-US" sz="1800" b="1" dirty="0" smtClean="0"/>
              <a:t> 10.000.000 </a:t>
            </a:r>
            <a:r>
              <a:rPr lang="en-US" sz="1800" b="1" dirty="0" err="1" smtClean="0"/>
              <a:t>jangka</a:t>
            </a:r>
            <a:r>
              <a:rPr lang="en-US" sz="1800" b="1" dirty="0" smtClean="0"/>
              <a:t> 3 </a:t>
            </a:r>
            <a:r>
              <a:rPr lang="en-US" sz="1800" b="1" dirty="0" err="1" smtClean="0"/>
              <a:t>bln</a:t>
            </a:r>
            <a:r>
              <a:rPr lang="en-US" sz="1800" b="1" dirty="0" smtClean="0"/>
              <a:t>, </a:t>
            </a:r>
          </a:p>
          <a:p>
            <a:pPr>
              <a:buNone/>
            </a:pPr>
            <a:r>
              <a:rPr lang="en-US" sz="1800" b="1" dirty="0" err="1" smtClean="0"/>
              <a:t>Bunga</a:t>
            </a:r>
            <a:r>
              <a:rPr lang="en-US" sz="1800" b="1" dirty="0" smtClean="0"/>
              <a:t> 12%PA. </a:t>
            </a:r>
            <a:r>
              <a:rPr lang="en-US" sz="1800" b="1" dirty="0" err="1" smtClean="0"/>
              <a:t>dan</a:t>
            </a:r>
            <a:r>
              <a:rPr lang="en-US" sz="1800" b="1" dirty="0" smtClean="0"/>
              <a:t> </a:t>
            </a:r>
            <a:r>
              <a:rPr lang="en-US" sz="1800" b="1" dirty="0" err="1" smtClean="0"/>
              <a:t>diambil</a:t>
            </a:r>
            <a:r>
              <a:rPr lang="en-US" sz="1800" b="1" dirty="0" smtClean="0"/>
              <a:t> </a:t>
            </a:r>
            <a:r>
              <a:rPr lang="en-US" sz="1800" b="1" dirty="0" err="1" smtClean="0"/>
              <a:t>tiap</a:t>
            </a:r>
            <a:r>
              <a:rPr lang="en-US" sz="1800" b="1" dirty="0" smtClean="0"/>
              <a:t> </a:t>
            </a:r>
            <a:r>
              <a:rPr lang="en-US" sz="1800" b="1" dirty="0" err="1" smtClean="0"/>
              <a:t>bulan</a:t>
            </a:r>
            <a:r>
              <a:rPr lang="en-US" sz="1800" b="1" dirty="0" smtClean="0"/>
              <a:t> </a:t>
            </a:r>
            <a:r>
              <a:rPr lang="en-US" sz="1800" b="1" dirty="0" err="1" smtClean="0"/>
              <a:t>tunai.Pada</a:t>
            </a:r>
            <a:r>
              <a:rPr lang="en-US" sz="1800" b="1" dirty="0" smtClean="0"/>
              <a:t> </a:t>
            </a:r>
            <a:r>
              <a:rPr lang="en-US" sz="1800" b="1" dirty="0" err="1" smtClean="0"/>
              <a:t>tanggal</a:t>
            </a:r>
            <a:r>
              <a:rPr lang="en-US" sz="1800" b="1" dirty="0" smtClean="0"/>
              <a:t> 14/9 2009 Rudi </a:t>
            </a:r>
            <a:r>
              <a:rPr lang="en-US" sz="1800" b="1" dirty="0" err="1" smtClean="0"/>
              <a:t>mencairkan</a:t>
            </a:r>
            <a:r>
              <a:rPr lang="en-US" sz="1800" b="1" dirty="0" smtClean="0"/>
              <a:t> </a:t>
            </a:r>
          </a:p>
          <a:p>
            <a:pPr>
              <a:buNone/>
            </a:pPr>
            <a:r>
              <a:rPr lang="en-US" sz="1800" b="1" dirty="0" err="1" smtClean="0"/>
              <a:t>Depositonya</a:t>
            </a:r>
            <a:r>
              <a:rPr lang="en-US" sz="1800" b="1" dirty="0" smtClean="0"/>
              <a:t> </a:t>
            </a:r>
            <a:r>
              <a:rPr lang="en-US" sz="1800" b="1" dirty="0" err="1" smtClean="0"/>
              <a:t>untuk</a:t>
            </a:r>
            <a:r>
              <a:rPr lang="en-US" sz="1800" b="1" dirty="0" smtClean="0"/>
              <a:t> </a:t>
            </a:r>
            <a:r>
              <a:rPr lang="en-US" sz="1800" b="1" dirty="0" err="1" smtClean="0"/>
              <a:t>itu</a:t>
            </a:r>
            <a:r>
              <a:rPr lang="en-US" sz="1800" b="1" dirty="0" smtClean="0"/>
              <a:t> </a:t>
            </a:r>
            <a:r>
              <a:rPr lang="en-US" sz="1800" b="1" dirty="0" err="1" smtClean="0"/>
              <a:t>dikenakan</a:t>
            </a:r>
            <a:r>
              <a:rPr lang="en-US" sz="1800" b="1" dirty="0" smtClean="0"/>
              <a:t> penalty rate 3% </a:t>
            </a:r>
            <a:r>
              <a:rPr lang="en-US" sz="1800" b="1" dirty="0" err="1" smtClean="0"/>
              <a:t>dan</a:t>
            </a:r>
            <a:r>
              <a:rPr lang="en-US" sz="1800" b="1" dirty="0" smtClean="0"/>
              <a:t> </a:t>
            </a:r>
            <a:r>
              <a:rPr lang="en-US" sz="1800" b="1" dirty="0" err="1" smtClean="0"/>
              <a:t>pajak</a:t>
            </a:r>
            <a:r>
              <a:rPr lang="en-US" sz="1800" b="1" dirty="0" smtClean="0"/>
              <a:t> 15%.</a:t>
            </a:r>
          </a:p>
          <a:p>
            <a:pPr>
              <a:buNone/>
            </a:pPr>
            <a:r>
              <a:rPr lang="en-US" sz="1800" b="1" dirty="0" err="1" smtClean="0"/>
              <a:t>Hitunglah</a:t>
            </a:r>
            <a:r>
              <a:rPr lang="en-US" sz="1800" b="1" dirty="0" smtClean="0"/>
              <a:t> </a:t>
            </a:r>
            <a:r>
              <a:rPr lang="en-US" sz="1800" b="1" dirty="0" err="1" smtClean="0"/>
              <a:t>denda</a:t>
            </a:r>
            <a:r>
              <a:rPr lang="en-US" sz="1800" b="1" dirty="0" smtClean="0"/>
              <a:t>(penalty)</a:t>
            </a:r>
          </a:p>
          <a:p>
            <a:pPr>
              <a:buNone/>
            </a:pPr>
            <a:r>
              <a:rPr lang="en-US" sz="1800" b="1" dirty="0" err="1" smtClean="0"/>
              <a:t>Penyelesaian</a:t>
            </a:r>
            <a:r>
              <a:rPr lang="en-US" sz="1800" b="1" dirty="0" smtClean="0"/>
              <a:t>:</a:t>
            </a:r>
          </a:p>
          <a:p>
            <a:pPr>
              <a:buNone/>
            </a:pPr>
            <a:r>
              <a:rPr lang="en-US" sz="1800" b="1" dirty="0" smtClean="0"/>
              <a:t>             16/7.2009--------------------16/8-------------------16/9------------------16/10</a:t>
            </a:r>
          </a:p>
          <a:p>
            <a:pPr>
              <a:buNone/>
            </a:pPr>
            <a:endParaRPr lang="en-US" sz="1800" b="1" dirty="0" smtClean="0"/>
          </a:p>
          <a:p>
            <a:pPr>
              <a:buNone/>
            </a:pPr>
            <a:endParaRPr lang="en-US" sz="1800" b="1" dirty="0" smtClean="0"/>
          </a:p>
          <a:p>
            <a:pPr>
              <a:buNone/>
            </a:pPr>
            <a:endParaRPr lang="en-US" sz="1800" b="1" dirty="0" smtClean="0"/>
          </a:p>
          <a:p>
            <a:pPr>
              <a:buNone/>
            </a:pPr>
            <a:r>
              <a:rPr lang="en-US" sz="1800" b="1" dirty="0" err="1" smtClean="0"/>
              <a:t>Bunga</a:t>
            </a:r>
            <a:r>
              <a:rPr lang="en-US" sz="1800" b="1" dirty="0" smtClean="0"/>
              <a:t> yang </a:t>
            </a:r>
            <a:r>
              <a:rPr lang="en-US" sz="1800" b="1" dirty="0" err="1" smtClean="0"/>
              <a:t>sudah</a:t>
            </a:r>
            <a:r>
              <a:rPr lang="en-US" sz="1800" b="1" dirty="0" smtClean="0"/>
              <a:t> </a:t>
            </a:r>
            <a:r>
              <a:rPr lang="en-US" sz="1800" b="1" dirty="0" err="1" smtClean="0"/>
              <a:t>diterima</a:t>
            </a:r>
            <a:r>
              <a:rPr lang="en-US" sz="1800" b="1" dirty="0" smtClean="0"/>
              <a:t> </a:t>
            </a:r>
            <a:r>
              <a:rPr lang="en-US" sz="1800" b="1" dirty="0" err="1" smtClean="0"/>
              <a:t>juli</a:t>
            </a:r>
            <a:endParaRPr lang="en-US" sz="1800" b="1" dirty="0" smtClean="0"/>
          </a:p>
          <a:p>
            <a:pPr>
              <a:buNone/>
            </a:pPr>
            <a:r>
              <a:rPr lang="en-US" sz="1800" b="1" dirty="0" smtClean="0"/>
              <a:t>10.000.000x12%x1/12		= 100.000</a:t>
            </a:r>
          </a:p>
          <a:p>
            <a:pPr>
              <a:buNone/>
            </a:pPr>
            <a:r>
              <a:rPr lang="en-US" sz="1800" b="1" dirty="0" err="1" smtClean="0"/>
              <a:t>Pajak</a:t>
            </a:r>
            <a:r>
              <a:rPr lang="en-US" sz="1800" b="1" dirty="0" smtClean="0"/>
              <a:t> 15%x100.000			</a:t>
            </a:r>
            <a:r>
              <a:rPr lang="en-US" sz="1800" b="1" u="sng" dirty="0" smtClean="0"/>
              <a:t>=    15.000 -</a:t>
            </a:r>
          </a:p>
          <a:p>
            <a:pPr>
              <a:buNone/>
            </a:pPr>
            <a:r>
              <a:rPr lang="en-US" sz="1800" b="1" dirty="0" smtClean="0"/>
              <a:t>	</a:t>
            </a:r>
            <a:r>
              <a:rPr lang="en-US" sz="1800" b="1" dirty="0" err="1" smtClean="0"/>
              <a:t>bunga</a:t>
            </a:r>
            <a:r>
              <a:rPr lang="en-US" sz="1800" b="1" dirty="0" smtClean="0"/>
              <a:t> yang </a:t>
            </a:r>
            <a:r>
              <a:rPr lang="en-US" sz="1800" b="1" dirty="0" err="1" smtClean="0"/>
              <a:t>sudah</a:t>
            </a:r>
            <a:r>
              <a:rPr lang="en-US" sz="1800" b="1" dirty="0" smtClean="0"/>
              <a:t> </a:t>
            </a:r>
            <a:r>
              <a:rPr lang="en-US" sz="1800" b="1" dirty="0" err="1" smtClean="0"/>
              <a:t>diterima</a:t>
            </a:r>
            <a:r>
              <a:rPr lang="en-US" sz="1800" b="1" dirty="0" smtClean="0"/>
              <a:t>	=    85.000</a:t>
            </a:r>
          </a:p>
          <a:p>
            <a:pPr>
              <a:buNone/>
            </a:pPr>
            <a:r>
              <a:rPr lang="en-US" sz="1800" b="1" dirty="0" err="1" smtClean="0"/>
              <a:t>Bunga</a:t>
            </a:r>
            <a:r>
              <a:rPr lang="en-US" sz="1800" b="1" dirty="0" smtClean="0"/>
              <a:t> </a:t>
            </a:r>
            <a:r>
              <a:rPr lang="en-US" sz="1800" b="1" dirty="0" err="1" smtClean="0"/>
              <a:t>setelah</a:t>
            </a:r>
            <a:r>
              <a:rPr lang="en-US" sz="1800" b="1" dirty="0" smtClean="0"/>
              <a:t> penalty rate 3% = 12% - 3% = 9%</a:t>
            </a:r>
          </a:p>
          <a:p>
            <a:pPr>
              <a:buNone/>
            </a:pPr>
            <a:r>
              <a:rPr lang="en-US" sz="1800" b="1" dirty="0" smtClean="0"/>
              <a:t>Bln.1 = 10.000.000x9% x 1/12		=   75.000</a:t>
            </a:r>
          </a:p>
          <a:p>
            <a:pPr>
              <a:buNone/>
            </a:pPr>
            <a:r>
              <a:rPr lang="en-US" sz="1800" b="1" dirty="0" err="1" smtClean="0"/>
              <a:t>Bln</a:t>
            </a:r>
            <a:r>
              <a:rPr lang="en-US" sz="1800" b="1" dirty="0" smtClean="0"/>
              <a:t> 2 = 10.000.000 x 9% x28/365		</a:t>
            </a:r>
            <a:r>
              <a:rPr lang="en-US" sz="1800" b="1" u="sng" dirty="0" smtClean="0"/>
              <a:t>=   69.041 + </a:t>
            </a:r>
          </a:p>
          <a:p>
            <a:pPr>
              <a:buNone/>
            </a:pPr>
            <a:r>
              <a:rPr lang="en-US" sz="1800" b="1" dirty="0" smtClean="0"/>
              <a:t>						= 144.041</a:t>
            </a:r>
          </a:p>
          <a:p>
            <a:pPr>
              <a:buNone/>
            </a:pPr>
            <a:r>
              <a:rPr lang="en-US" sz="1800" b="1" u="sng" dirty="0" err="1" smtClean="0"/>
              <a:t>Maka</a:t>
            </a:r>
            <a:r>
              <a:rPr lang="en-US" sz="1800" b="1" u="sng" dirty="0" smtClean="0"/>
              <a:t> </a:t>
            </a:r>
            <a:r>
              <a:rPr lang="en-US" sz="1800" b="1" u="sng" dirty="0" err="1" smtClean="0"/>
              <a:t>denda</a:t>
            </a:r>
            <a:r>
              <a:rPr lang="en-US" sz="1800" b="1" u="sng" dirty="0" smtClean="0"/>
              <a:t>(penalty) </a:t>
            </a:r>
            <a:r>
              <a:rPr lang="en-US" sz="1800" b="1" u="sng" dirty="0" err="1" smtClean="0"/>
              <a:t>Rp</a:t>
            </a:r>
            <a:r>
              <a:rPr lang="en-US" sz="1800" b="1" u="sng" dirty="0" smtClean="0"/>
              <a:t> 144.041 – 85.000 = 59.041. </a:t>
            </a:r>
            <a:endParaRPr lang="en-US" sz="1800" b="1" u="sng" dirty="0"/>
          </a:p>
        </p:txBody>
      </p:sp>
      <p:cxnSp>
        <p:nvCxnSpPr>
          <p:cNvPr id="5" name="Straight Arrow Connector 4"/>
          <p:cNvCxnSpPr/>
          <p:nvPr/>
        </p:nvCxnSpPr>
        <p:spPr>
          <a:xfrm rot="5400000">
            <a:off x="4250529" y="2392355"/>
            <a:ext cx="64294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857620" y="2786058"/>
            <a:ext cx="1525289" cy="369332"/>
          </a:xfrm>
          <a:prstGeom prst="rect">
            <a:avLst/>
          </a:prstGeom>
          <a:noFill/>
        </p:spPr>
        <p:txBody>
          <a:bodyPr wrap="none" rtlCol="0">
            <a:spAutoFit/>
          </a:bodyPr>
          <a:lstStyle/>
          <a:p>
            <a:r>
              <a:rPr lang="en-US" dirty="0" smtClean="0"/>
              <a:t>14/9 </a:t>
            </a:r>
            <a:r>
              <a:rPr lang="en-US" dirty="0" err="1" smtClean="0"/>
              <a:t>dicairkan</a:t>
            </a:r>
            <a:endParaRPr lang="en-US" dirty="0"/>
          </a:p>
        </p:txBody>
      </p:sp>
      <p:sp>
        <p:nvSpPr>
          <p:cNvPr id="8" name="TextBox 7"/>
          <p:cNvSpPr txBox="1"/>
          <p:nvPr/>
        </p:nvSpPr>
        <p:spPr>
          <a:xfrm>
            <a:off x="3734911" y="1702346"/>
            <a:ext cx="837089" cy="369332"/>
          </a:xfrm>
          <a:prstGeom prst="rect">
            <a:avLst/>
          </a:prstGeom>
          <a:noFill/>
        </p:spPr>
        <p:txBody>
          <a:bodyPr wrap="none" rtlCol="0">
            <a:spAutoFit/>
          </a:bodyPr>
          <a:lstStyle/>
          <a:p>
            <a:r>
              <a:rPr lang="en-US" dirty="0" smtClean="0"/>
              <a:t>28 </a:t>
            </a:r>
            <a:r>
              <a:rPr lang="en-US" dirty="0" err="1" smtClean="0"/>
              <a:t>hari</a:t>
            </a:r>
            <a:endParaRPr lang="en-US" dirty="0"/>
          </a:p>
        </p:txBody>
      </p:sp>
      <p:sp>
        <p:nvSpPr>
          <p:cNvPr id="9" name="TextBox 8"/>
          <p:cNvSpPr txBox="1"/>
          <p:nvPr/>
        </p:nvSpPr>
        <p:spPr>
          <a:xfrm>
            <a:off x="2143108" y="1928802"/>
            <a:ext cx="883575" cy="369332"/>
          </a:xfrm>
          <a:prstGeom prst="rect">
            <a:avLst/>
          </a:prstGeom>
          <a:noFill/>
        </p:spPr>
        <p:txBody>
          <a:bodyPr wrap="none" rtlCol="0">
            <a:spAutoFit/>
          </a:bodyPr>
          <a:lstStyle/>
          <a:p>
            <a:r>
              <a:rPr lang="en-US" dirty="0" smtClean="0"/>
              <a:t>1 </a:t>
            </a:r>
            <a:r>
              <a:rPr lang="en-US" dirty="0" err="1" smtClean="0"/>
              <a:t>bulan</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4000" dirty="0" smtClean="0">
                <a:latin typeface="Algerian" pitchFamily="82" charset="0"/>
              </a:rPr>
              <a:t>AKUNTANSI UNIT KREDIT</a:t>
            </a:r>
            <a:endParaRPr lang="en-US" sz="4000" dirty="0">
              <a:latin typeface="Algerian" pitchFamily="82"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578" y="214290"/>
            <a:ext cx="4429124" cy="523628"/>
          </a:xfrm>
          <a:ln w="38100">
            <a:solidFill>
              <a:schemeClr val="tx1"/>
            </a:solidFill>
          </a:ln>
        </p:spPr>
        <p:txBody>
          <a:bodyPr>
            <a:noAutofit/>
          </a:bodyPr>
          <a:lstStyle/>
          <a:p>
            <a:pPr algn="l"/>
            <a:r>
              <a:rPr lang="en-US" sz="2800" b="1" dirty="0" smtClean="0"/>
              <a:t>AKUNTANSI UNIT KREDIT</a:t>
            </a:r>
            <a:endParaRPr lang="en-US" sz="28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800" b="1" dirty="0" smtClean="0"/>
              <a:t>1.PENGERTIAN</a:t>
            </a:r>
          </a:p>
          <a:p>
            <a:pPr>
              <a:buNone/>
            </a:pPr>
            <a:r>
              <a:rPr lang="en-US" sz="2800" dirty="0" smtClean="0"/>
              <a:t>KREDIT ADALAH PENYEDIAAN UANG ATAU TAGIHAN ATAU </a:t>
            </a:r>
          </a:p>
          <a:p>
            <a:pPr>
              <a:buNone/>
            </a:pPr>
            <a:r>
              <a:rPr lang="en-US" sz="2800" dirty="0" smtClean="0"/>
              <a:t>YANG DAPAT DIPERSAMAKAN DENGAN ITU, BERDASARKAN </a:t>
            </a:r>
          </a:p>
          <a:p>
            <a:pPr>
              <a:buNone/>
            </a:pPr>
            <a:r>
              <a:rPr lang="en-US" sz="2800" dirty="0" smtClean="0"/>
              <a:t>PERSETUJUAN ATAU KESEPAKATAN PINJAM-MEMINJAM </a:t>
            </a:r>
          </a:p>
          <a:p>
            <a:pPr>
              <a:buNone/>
            </a:pPr>
            <a:r>
              <a:rPr lang="en-US" sz="2800" dirty="0" smtClean="0"/>
              <a:t>ANTARA BANK DENGAN PIHAK LAIN YANG MEWAJIBKAN </a:t>
            </a:r>
          </a:p>
          <a:p>
            <a:pPr>
              <a:buNone/>
            </a:pPr>
            <a:r>
              <a:rPr lang="en-US" sz="2800" dirty="0" smtClean="0"/>
              <a:t>PIHAK PEMINJAM UNTUK MELUNASI HUTANGNYA SETELAH </a:t>
            </a:r>
          </a:p>
          <a:p>
            <a:pPr>
              <a:buNone/>
            </a:pPr>
            <a:r>
              <a:rPr lang="en-US" sz="2800" dirty="0" smtClean="0"/>
              <a:t>JANGKA WAKTU TERTENTU DENGAN JUMLAH BUNGA, </a:t>
            </a:r>
          </a:p>
          <a:p>
            <a:pPr>
              <a:buNone/>
            </a:pPr>
            <a:r>
              <a:rPr lang="en-US" sz="2800" dirty="0" smtClean="0"/>
              <a:t>IMBALAN ATAU PEMBAGIAN HASIL KEUNTUNGAN.</a:t>
            </a:r>
          </a:p>
          <a:p>
            <a:pPr>
              <a:buNone/>
            </a:pPr>
            <a:r>
              <a:rPr lang="en-US" sz="2800" dirty="0" smtClean="0"/>
              <a:t>(UU </a:t>
            </a:r>
            <a:r>
              <a:rPr lang="en-US" sz="2800" smtClean="0"/>
              <a:t>PERBANKAN NO.10 THN. </a:t>
            </a:r>
            <a:r>
              <a:rPr lang="en-US" sz="2800" dirty="0" smtClean="0"/>
              <a:t>1998) </a:t>
            </a:r>
            <a:endParaRPr lang="en-US" sz="2800"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800" b="1" dirty="0" smtClean="0"/>
              <a:t>2.JENIS-JENIS KREDIT</a:t>
            </a:r>
            <a:endParaRPr lang="en-US" sz="28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solidFill>
                  <a:srgbClr val="FF0000"/>
                </a:solidFill>
              </a:rPr>
              <a:t>A.BERDASARKAN JANGKA WAKTU</a:t>
            </a:r>
          </a:p>
          <a:p>
            <a:pPr>
              <a:buNone/>
            </a:pPr>
            <a:r>
              <a:rPr lang="en-US" sz="2400" dirty="0" smtClean="0"/>
              <a:t>	</a:t>
            </a:r>
            <a:r>
              <a:rPr lang="en-US" sz="2400" b="1" dirty="0" smtClean="0">
                <a:solidFill>
                  <a:srgbClr val="002060"/>
                </a:solidFill>
              </a:rPr>
              <a:t>1.KREDIT JANGKA PENDEK</a:t>
            </a:r>
            <a:r>
              <a:rPr lang="en-US" sz="2400" dirty="0" smtClean="0"/>
              <a:t>; YAITU KREDIT YANG MAKSIMUM 1 TAHUN .</a:t>
            </a:r>
          </a:p>
          <a:p>
            <a:pPr>
              <a:buNone/>
            </a:pPr>
            <a:endParaRPr lang="en-US" sz="2400" dirty="0" smtClean="0"/>
          </a:p>
          <a:p>
            <a:pPr>
              <a:buNone/>
            </a:pPr>
            <a:r>
              <a:rPr lang="en-US" sz="2400" dirty="0" smtClean="0"/>
              <a:t>	</a:t>
            </a:r>
            <a:r>
              <a:rPr lang="en-US" sz="2400" b="1" dirty="0" smtClean="0">
                <a:solidFill>
                  <a:srgbClr val="C00000"/>
                </a:solidFill>
              </a:rPr>
              <a:t>2.KREDIT JANGKA MENENGAH; </a:t>
            </a:r>
            <a:r>
              <a:rPr lang="en-US" sz="2400" dirty="0" smtClean="0"/>
              <a:t>YAITU KREDIT YANG BERJANGKA WAKTU ANTARA 1 S/D 3 TAHUN .</a:t>
            </a:r>
          </a:p>
          <a:p>
            <a:pPr>
              <a:buNone/>
            </a:pPr>
            <a:endParaRPr lang="en-US" sz="2400" dirty="0" smtClean="0"/>
          </a:p>
          <a:p>
            <a:pPr>
              <a:buNone/>
            </a:pPr>
            <a:r>
              <a:rPr lang="en-US" sz="2400" dirty="0" smtClean="0"/>
              <a:t>	</a:t>
            </a:r>
            <a:r>
              <a:rPr lang="en-US" sz="2400" b="1" dirty="0" smtClean="0">
                <a:solidFill>
                  <a:srgbClr val="FF0066"/>
                </a:solidFill>
              </a:rPr>
              <a:t>3.KREDIT JANGKA PANJANG; </a:t>
            </a:r>
            <a:r>
              <a:rPr lang="en-US" sz="2400" dirty="0" smtClean="0"/>
              <a:t>YAITU KREDIT YANG BERJANGKA WAKTU  LEBIH DARI TIGA TAHUN , MISAL:KRDIT PERUMAHAN,KREDIT</a:t>
            </a:r>
          </a:p>
          <a:p>
            <a:pPr>
              <a:buNone/>
            </a:pPr>
            <a:r>
              <a:rPr lang="en-US" sz="2400" dirty="0" smtClean="0"/>
              <a:t>     KENDERAAN</a:t>
            </a:r>
          </a:p>
          <a:p>
            <a:pPr>
              <a:buNone/>
            </a:pPr>
            <a:endParaRPr lang="en-US" sz="2400"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800" b="1" dirty="0" smtClean="0"/>
              <a:t>B.BERDASARKAN SIFAT</a:t>
            </a:r>
            <a:endParaRPr lang="en-US" sz="28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solidFill>
                  <a:srgbClr val="FF0066"/>
                </a:solidFill>
              </a:rPr>
              <a:t>1.REVOLVING KREDIT </a:t>
            </a:r>
            <a:r>
              <a:rPr lang="en-US" sz="2400" b="1" smtClean="0">
                <a:solidFill>
                  <a:srgbClr val="FF0066"/>
                </a:solidFill>
              </a:rPr>
              <a:t>(KREDIT </a:t>
            </a:r>
            <a:r>
              <a:rPr lang="en-US" sz="2400" b="1" dirty="0" smtClean="0">
                <a:solidFill>
                  <a:srgbClr val="FF0066"/>
                </a:solidFill>
              </a:rPr>
              <a:t>REKENING KORAN); </a:t>
            </a:r>
            <a:r>
              <a:rPr lang="en-US" sz="2400" dirty="0" smtClean="0"/>
              <a:t>YAITU KREDIT DI DIBERIKAN DI MANA DEBITUR DIBERI HAK UNTUK MENARIK </a:t>
            </a:r>
            <a:r>
              <a:rPr lang="en-US" sz="2400" smtClean="0"/>
              <a:t>DANA DALAM </a:t>
            </a:r>
            <a:r>
              <a:rPr lang="en-US" sz="2400" dirty="0" smtClean="0"/>
              <a:t>REKENING KORANNYA SAMPAI DENGAN BATAS PLAFON YANG DITETAPKAN OLEH BANK.PELUNASAN POKOK KREDIT DILAKSANAKAN PADA SAAT JATUH TEMPO,DENGAN BUNGA KREDIT YANG DIHITUNG SECARA HARIAN.</a:t>
            </a:r>
          </a:p>
          <a:p>
            <a:pPr>
              <a:buNone/>
            </a:pPr>
            <a:endParaRPr lang="en-US" sz="2400" dirty="0" smtClean="0"/>
          </a:p>
          <a:p>
            <a:pPr>
              <a:buNone/>
            </a:pPr>
            <a:r>
              <a:rPr lang="en-US" sz="2400" b="1" dirty="0" smtClean="0">
                <a:solidFill>
                  <a:srgbClr val="00B0F0"/>
                </a:solidFill>
              </a:rPr>
              <a:t>2.NON REVOLVING KREDIT (INSTALLMENT LOAN);</a:t>
            </a:r>
            <a:r>
              <a:rPr lang="en-US" sz="2400" dirty="0" smtClean="0"/>
              <a:t>YAITU KREDIT YANG ANGSURAN POKOK DAN BUNGANYA DILAKUKAN SECARA TERATUR MENURUT JADWAL YANG TELAH DISEPAKATI.</a:t>
            </a:r>
            <a:endParaRPr lang="en-US" sz="2400"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C.MENURUT  TUJUAN PENGGUNAAN</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solidFill>
                  <a:srgbClr val="FF0000"/>
                </a:solidFill>
              </a:rPr>
              <a:t>1.KREDIT MODAL KERJA; </a:t>
            </a:r>
          </a:p>
          <a:p>
            <a:pPr>
              <a:buNone/>
            </a:pPr>
            <a:r>
              <a:rPr lang="en-US" sz="2400" b="1" dirty="0" smtClean="0">
                <a:solidFill>
                  <a:srgbClr val="FF0000"/>
                </a:solidFill>
              </a:rPr>
              <a:t>   </a:t>
            </a:r>
            <a:r>
              <a:rPr lang="en-US" sz="2400" dirty="0" smtClean="0"/>
              <a:t>YAITU KREDIT YANG DIBERIKAN DENGAN TUJUAN UNTUK MEMBIAYAI </a:t>
            </a:r>
          </a:p>
          <a:p>
            <a:pPr>
              <a:buNone/>
            </a:pPr>
            <a:r>
              <a:rPr lang="en-US" sz="2400" dirty="0" smtClean="0"/>
              <a:t>   MODAL </a:t>
            </a:r>
            <a:r>
              <a:rPr lang="en-US" sz="2400" smtClean="0"/>
              <a:t>KERJA USAHA,MISALNYA </a:t>
            </a:r>
            <a:r>
              <a:rPr lang="en-US" sz="2400" dirty="0" smtClean="0"/>
              <a:t>PEMBELIAN BARANG DAGANGAN.</a:t>
            </a:r>
          </a:p>
          <a:p>
            <a:pPr>
              <a:buNone/>
            </a:pPr>
            <a:r>
              <a:rPr lang="en-US" sz="2400" b="1" dirty="0" smtClean="0">
                <a:solidFill>
                  <a:srgbClr val="002060"/>
                </a:solidFill>
              </a:rPr>
              <a:t>2.KREDIT KOMERSIAL/KREDIT INVESTASI;</a:t>
            </a:r>
          </a:p>
          <a:p>
            <a:pPr>
              <a:buNone/>
            </a:pPr>
            <a:r>
              <a:rPr lang="en-US" sz="2400" dirty="0" smtClean="0"/>
              <a:t>   YAITU KREDIT YANG DIBERIKAN UNTUK MEMBIAYAI INVESTASI SUATU </a:t>
            </a:r>
          </a:p>
          <a:p>
            <a:pPr>
              <a:buNone/>
            </a:pPr>
            <a:r>
              <a:rPr lang="en-US" sz="2400" dirty="0" smtClean="0"/>
              <a:t>   USAHA, MISAL KREDIT UNTUK PEMBANGUNAN PABRIK, PEMBELIAN </a:t>
            </a:r>
          </a:p>
          <a:p>
            <a:pPr>
              <a:buNone/>
            </a:pPr>
            <a:r>
              <a:rPr lang="en-US" sz="2400" dirty="0" smtClean="0"/>
              <a:t>   MESIN,DLL.</a:t>
            </a:r>
          </a:p>
          <a:p>
            <a:pPr>
              <a:buNone/>
            </a:pPr>
            <a:r>
              <a:rPr lang="en-US" sz="2400" b="1" dirty="0" smtClean="0">
                <a:solidFill>
                  <a:schemeClr val="accent2">
                    <a:lumMod val="75000"/>
                  </a:schemeClr>
                </a:solidFill>
              </a:rPr>
              <a:t>3.KREDIT KONSUMSI;</a:t>
            </a:r>
          </a:p>
          <a:p>
            <a:pPr>
              <a:buNone/>
            </a:pPr>
            <a:r>
              <a:rPr lang="en-US" sz="2400" b="1" dirty="0" smtClean="0">
                <a:solidFill>
                  <a:schemeClr val="accent2">
                    <a:lumMod val="75000"/>
                  </a:schemeClr>
                </a:solidFill>
              </a:rPr>
              <a:t>   </a:t>
            </a:r>
            <a:r>
              <a:rPr lang="en-US" sz="2400" dirty="0" smtClean="0"/>
              <a:t>YAITU KREDIT YANG DIBERIKAN UNTUK KEPERLUAN KONSUMSI,KREDIT</a:t>
            </a:r>
          </a:p>
          <a:p>
            <a:pPr>
              <a:buNone/>
            </a:pPr>
            <a:r>
              <a:rPr lang="en-US" sz="2400" dirty="0" smtClean="0"/>
              <a:t>   INI SERING DISEBUT JUGA </a:t>
            </a:r>
            <a:r>
              <a:rPr lang="en-US" sz="2400" b="1" dirty="0" smtClean="0">
                <a:solidFill>
                  <a:schemeClr val="accent1"/>
                </a:solidFill>
              </a:rPr>
              <a:t>PERSONAL LOAN</a:t>
            </a:r>
            <a:r>
              <a:rPr lang="en-US" sz="2400" dirty="0" smtClean="0"/>
              <a:t>.CONTOH KREDIT </a:t>
            </a:r>
          </a:p>
          <a:p>
            <a:pPr>
              <a:buNone/>
            </a:pPr>
            <a:r>
              <a:rPr lang="en-US" sz="2400" dirty="0" smtClean="0"/>
              <a:t>   PEMILIKAN RUMAH(KPR),KREDIT PEMBELIAN KENDERAAN,KREDIT </a:t>
            </a:r>
          </a:p>
          <a:p>
            <a:pPr>
              <a:buNone/>
            </a:pPr>
            <a:r>
              <a:rPr lang="en-US" sz="2400" dirty="0" smtClean="0"/>
              <a:t>   UNTUK PENDIDIKAN ,DSB.</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43999" cy="526121"/>
          </a:xfrm>
          <a:noFill/>
          <a:ln w="28575">
            <a:noFill/>
          </a:ln>
        </p:spPr>
        <p:txBody>
          <a:bodyPr>
            <a:noAutofit/>
          </a:bodyPr>
          <a:lstStyle/>
          <a:p>
            <a:pPr algn="l"/>
            <a:r>
              <a:rPr lang="en-US" sz="2400" dirty="0" smtClean="0">
                <a:latin typeface="Algerian" pitchFamily="82" charset="0"/>
              </a:rPr>
              <a:t>2.SEJARAH PERBANKAN DAN JENIS-JENIS BANK</a:t>
            </a:r>
            <a:endParaRPr lang="en-US" sz="2400" dirty="0">
              <a:latin typeface="Algerian" pitchFamily="82" charset="0"/>
            </a:endParaRPr>
          </a:p>
        </p:txBody>
      </p:sp>
      <p:sp>
        <p:nvSpPr>
          <p:cNvPr id="3" name="Content Placeholder 2"/>
          <p:cNvSpPr>
            <a:spLocks noGrp="1"/>
          </p:cNvSpPr>
          <p:nvPr>
            <p:ph idx="1"/>
          </p:nvPr>
        </p:nvSpPr>
        <p:spPr>
          <a:xfrm>
            <a:off x="2" y="526122"/>
            <a:ext cx="9143999" cy="6331878"/>
          </a:xfrm>
        </p:spPr>
        <p:txBody>
          <a:bodyPr>
            <a:normAutofit/>
          </a:bodyPr>
          <a:lstStyle/>
          <a:p>
            <a:pPr>
              <a:buNone/>
            </a:pPr>
            <a:r>
              <a:rPr lang="en-US" sz="1900" b="1" dirty="0" smtClean="0"/>
              <a:t>A.SEJARAH SINGKAT PERBANKAN</a:t>
            </a:r>
          </a:p>
          <a:p>
            <a:pPr>
              <a:buNone/>
            </a:pPr>
            <a:r>
              <a:rPr lang="en-US" sz="1900" dirty="0" smtClean="0"/>
              <a:t>SEJARAH PERBANKAN BERAWAL DARI ZAMAN </a:t>
            </a:r>
            <a:r>
              <a:rPr lang="en-US" sz="1800" dirty="0" smtClean="0"/>
              <a:t>BABYLONIA SEKITAR ABAD 2000SM,KEMUDIAN </a:t>
            </a:r>
          </a:p>
          <a:p>
            <a:pPr>
              <a:buNone/>
            </a:pPr>
            <a:r>
              <a:rPr lang="en-US" sz="1800" dirty="0" smtClean="0"/>
              <a:t>DILANJUTKAN KE ZAMAN YUNANI KONO SEKITAR ABAD 500 SM DAN ROMAWI.BANK MULAI </a:t>
            </a:r>
          </a:p>
          <a:p>
            <a:pPr>
              <a:buNone/>
            </a:pPr>
            <a:r>
              <a:rPr lang="en-US" sz="1800" dirty="0" smtClean="0"/>
              <a:t>DIGUNAKAN NAMANYA PADA TAHUN 1171 M DI KOTA VENESIA ITALIA ,YAITU BANK OF VENESIA,</a:t>
            </a:r>
          </a:p>
          <a:p>
            <a:pPr>
              <a:buNone/>
            </a:pPr>
            <a:r>
              <a:rPr lang="en-US" sz="1800" dirty="0" smtClean="0"/>
              <a:t>SELANJUTNYA BANK OF GENOA DAN BANK OF BARCELONA YANG BERDIRI PADA TAHUN 1320 M.</a:t>
            </a:r>
          </a:p>
          <a:p>
            <a:pPr>
              <a:buNone/>
            </a:pPr>
            <a:r>
              <a:rPr lang="en-US" sz="1900" b="1" dirty="0" smtClean="0"/>
              <a:t>B.PERBANKAN DI INDONESIA</a:t>
            </a:r>
          </a:p>
          <a:p>
            <a:pPr>
              <a:buNone/>
            </a:pPr>
            <a:r>
              <a:rPr lang="en-US" sz="1800" dirty="0" smtClean="0"/>
              <a:t>DI INDONESIA, BANK MULAI ADA SEJAK MASUKNYA PEMERINTAH HINDIA BELANDA.</a:t>
            </a:r>
          </a:p>
          <a:p>
            <a:pPr>
              <a:buNone/>
            </a:pPr>
            <a:r>
              <a:rPr lang="en-US" sz="1800" dirty="0" smtClean="0"/>
              <a:t>PERKEMBANGAN BANK DI INDONESIA DIMULAI TAHUN 1945 HINGGA SAAT INI,BEBERAPA BANK </a:t>
            </a:r>
          </a:p>
          <a:p>
            <a:pPr>
              <a:buNone/>
            </a:pPr>
            <a:r>
              <a:rPr lang="en-US" sz="1800" dirty="0" smtClean="0"/>
              <a:t>YANG DIDIRIKAN ADALAH: </a:t>
            </a:r>
          </a:p>
          <a:p>
            <a:pPr>
              <a:buNone/>
            </a:pPr>
            <a:r>
              <a:rPr lang="en-US" sz="1600" dirty="0" smtClean="0"/>
              <a:t>1.BANK RAKYAT INDONESIA ,1946</a:t>
            </a:r>
          </a:p>
          <a:p>
            <a:pPr>
              <a:buNone/>
            </a:pPr>
            <a:r>
              <a:rPr lang="en-US" sz="1600" dirty="0" smtClean="0"/>
              <a:t>2.BANK NEGARA INDONESIA,1946</a:t>
            </a:r>
          </a:p>
          <a:p>
            <a:pPr>
              <a:buNone/>
            </a:pPr>
            <a:r>
              <a:rPr lang="en-US" sz="1600" dirty="0" smtClean="0"/>
              <a:t>3.BANK DAGANG NASIONAL INDONESIA,1946 DIDIRIKAN DI MEDAN</a:t>
            </a:r>
          </a:p>
          <a:p>
            <a:pPr>
              <a:buNone/>
            </a:pPr>
            <a:r>
              <a:rPr lang="en-US" sz="1600" dirty="0" smtClean="0"/>
              <a:t>4.BANK SULAWESI,1946 DIDIRIKAN DI MANADO</a:t>
            </a:r>
          </a:p>
          <a:p>
            <a:pPr>
              <a:buNone/>
            </a:pPr>
            <a:r>
              <a:rPr lang="en-US" sz="1600" dirty="0" smtClean="0"/>
              <a:t>5.BANK TABUNGAN NEGARA ,1950</a:t>
            </a:r>
          </a:p>
          <a:p>
            <a:pPr>
              <a:buNone/>
            </a:pPr>
            <a:r>
              <a:rPr lang="en-US" sz="1600" dirty="0" smtClean="0"/>
              <a:t>6.BANK INDONESIA ATAU BANK SENTRAL</a:t>
            </a:r>
          </a:p>
          <a:p>
            <a:pPr>
              <a:buNone/>
            </a:pPr>
            <a:r>
              <a:rPr lang="en-US" sz="1600" dirty="0" smtClean="0"/>
              <a:t>7.BAK PEMBANGUNAN DAERAH,OLEH PEMERINTAH SETEMPAT</a:t>
            </a:r>
          </a:p>
          <a:p>
            <a:pPr>
              <a:buNone/>
            </a:pPr>
            <a:r>
              <a:rPr lang="en-US" sz="1600" dirty="0" smtClean="0"/>
              <a:t>8.BANK MANDIRI,1999.MERGER DARI BANK DAGANG NEGARA,BANK PEMBANGUNAN INDONESIA,BANK    </a:t>
            </a:r>
          </a:p>
          <a:p>
            <a:pPr>
              <a:buNone/>
            </a:pPr>
            <a:r>
              <a:rPr lang="en-US" sz="1600" dirty="0" smtClean="0"/>
              <a:t>    EKSPOR IMPOR DAN BANK BUMI DAYA.</a:t>
            </a:r>
          </a:p>
          <a:p>
            <a:pPr>
              <a:buNone/>
            </a:pPr>
            <a:endParaRPr lang="en-US" sz="1800"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800" b="1" dirty="0" smtClean="0">
                <a:solidFill>
                  <a:prstClr val="black"/>
                </a:solidFill>
              </a:rPr>
              <a:t>3.JENIS-JENIS PEMBEBANAN BUNGA KREDIT</a:t>
            </a:r>
            <a:endParaRPr lang="en-US" sz="2400"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1.FLATE RATE,</a:t>
            </a:r>
            <a:r>
              <a:rPr lang="en-US" sz="2400" dirty="0" smtClean="0"/>
              <a:t>YAITU PERHITUNGAN BUNGA YANG TETAP SETIAP PERIODE,  SEHINGGA JUMLAH ANGSURANNYA SAMA SETIAP PERIODE.</a:t>
            </a:r>
          </a:p>
          <a:p>
            <a:pPr>
              <a:buNone/>
            </a:pPr>
            <a:endParaRPr lang="en-US" sz="2400" dirty="0" smtClean="0"/>
          </a:p>
          <a:p>
            <a:pPr>
              <a:buNone/>
            </a:pPr>
            <a:r>
              <a:rPr lang="en-US" sz="2400" b="1" dirty="0" smtClean="0"/>
              <a:t>2.SLIDING RATE,</a:t>
            </a:r>
            <a:r>
              <a:rPr lang="en-US" sz="2400" dirty="0" smtClean="0"/>
              <a:t>YAITU PERHITUNGAN BUNGA SETIAP BULANNYA DILAKUKAN DARI SISA PINJAMANNYA,SEHINGGA BUNGA YANG DIBAYAR MAKIN MENURUN. </a:t>
            </a:r>
          </a:p>
          <a:p>
            <a:pPr>
              <a:buNone/>
            </a:pPr>
            <a:endParaRPr lang="en-US" sz="2400" dirty="0" smtClean="0"/>
          </a:p>
          <a:p>
            <a:pPr>
              <a:buNone/>
            </a:pPr>
            <a:r>
              <a:rPr lang="en-US" sz="2400" b="1" dirty="0" smtClean="0"/>
              <a:t>3.FLOATING RATE,</a:t>
            </a:r>
            <a:r>
              <a:rPr lang="en-US" sz="2400" dirty="0" smtClean="0"/>
              <a:t>YAITU PERHITUNGAN BUNGA DIDASARKAN PADA BUNGA YANG BERLAKU PADA SAAT ITU. </a:t>
            </a:r>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800" b="1" dirty="0" smtClean="0"/>
              <a:t>CONTOH PERHITUNGAN</a:t>
            </a:r>
            <a:endParaRPr lang="en-US" sz="28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1.FLATE RATE</a:t>
            </a:r>
          </a:p>
          <a:p>
            <a:pPr>
              <a:buNone/>
            </a:pPr>
            <a:r>
              <a:rPr lang="en-US" sz="2400" dirty="0" smtClean="0"/>
              <a:t> CONTOH: PT.MITRA MEMPEROLEH FASILITAS PINJAMAN </a:t>
            </a:r>
            <a:r>
              <a:rPr lang="en-US" sz="2400" dirty="0" err="1" smtClean="0"/>
              <a:t>Rp</a:t>
            </a:r>
            <a:r>
              <a:rPr lang="en-US" sz="2400" dirty="0" smtClean="0"/>
              <a:t> 30.000.000,</a:t>
            </a:r>
          </a:p>
          <a:p>
            <a:pPr>
              <a:buNone/>
            </a:pPr>
            <a:r>
              <a:rPr lang="en-US" sz="2400" dirty="0" smtClean="0"/>
              <a:t>                     SUKU BUNGA 14 % pa, SELAMA 6 BULAN.</a:t>
            </a:r>
          </a:p>
          <a:p>
            <a:pPr>
              <a:buNone/>
            </a:pPr>
            <a:r>
              <a:rPr lang="en-US" sz="2400" b="1" dirty="0" smtClean="0"/>
              <a:t>PENYELESAIAN:</a:t>
            </a:r>
          </a:p>
          <a:p>
            <a:pPr>
              <a:buNone/>
            </a:pPr>
            <a:r>
              <a:rPr lang="en-US" sz="2400" dirty="0" smtClean="0"/>
              <a:t>A.POKOK PINJAMAN=                           =                        = </a:t>
            </a:r>
            <a:r>
              <a:rPr lang="en-US" sz="2400" dirty="0" err="1" smtClean="0"/>
              <a:t>Rp</a:t>
            </a:r>
            <a:r>
              <a:rPr lang="en-US" sz="2400" dirty="0" smtClean="0"/>
              <a:t> 5.000.000</a:t>
            </a:r>
          </a:p>
          <a:p>
            <a:pPr>
              <a:buNone/>
            </a:pPr>
            <a:endParaRPr lang="en-US" sz="2400" dirty="0" smtClean="0"/>
          </a:p>
          <a:p>
            <a:pPr>
              <a:buNone/>
            </a:pPr>
            <a:endParaRPr lang="en-US" sz="2400" dirty="0" smtClean="0"/>
          </a:p>
          <a:p>
            <a:pPr>
              <a:buNone/>
            </a:pPr>
            <a:r>
              <a:rPr lang="en-US" sz="2400" dirty="0" smtClean="0"/>
              <a:t>B.BUNGA =                         =                            = </a:t>
            </a:r>
            <a:r>
              <a:rPr lang="en-US" sz="2400" dirty="0" err="1" smtClean="0"/>
              <a:t>Rp</a:t>
            </a:r>
            <a:r>
              <a:rPr lang="en-US" sz="2400" dirty="0" smtClean="0"/>
              <a:t> 350.000/BULAN</a:t>
            </a:r>
          </a:p>
          <a:p>
            <a:pPr>
              <a:buNone/>
            </a:pPr>
            <a:endParaRPr lang="en-US" sz="2400" dirty="0"/>
          </a:p>
        </p:txBody>
      </p:sp>
      <p:sp>
        <p:nvSpPr>
          <p:cNvPr id="1026"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16520" y="2357430"/>
            <a:ext cx="1612604" cy="816434"/>
          </a:xfrm>
          <a:prstGeom prst="rect">
            <a:avLst/>
          </a:prstGeom>
          <a:noFill/>
        </p:spPr>
      </p:pic>
      <p:sp>
        <p:nvSpPr>
          <p:cNvPr id="1028"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942675" y="2357430"/>
            <a:ext cx="1343837" cy="816434"/>
          </a:xfrm>
          <a:prstGeom prst="rect">
            <a:avLst/>
          </a:prstGeom>
          <a:noFill/>
        </p:spPr>
      </p:pic>
      <p:sp>
        <p:nvSpPr>
          <p:cNvPr id="1032" name="Rectangle 8"/>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93581" y="3714752"/>
            <a:ext cx="1478221" cy="725719"/>
          </a:xfrm>
          <a:prstGeom prst="rect">
            <a:avLst/>
          </a:prstGeom>
          <a:noFill/>
        </p:spPr>
      </p:pic>
      <p:sp>
        <p:nvSpPr>
          <p:cNvPr id="1034" name="Rectangle 10"/>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3"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459462" y="3714752"/>
            <a:ext cx="1612604" cy="725719"/>
          </a:xfrm>
          <a:prstGeom prst="rect">
            <a:avLst/>
          </a:prstGeom>
          <a:noFill/>
        </p:spPr>
      </p:pic>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1143001"/>
          </a:xfrm>
        </p:spPr>
        <p:txBody>
          <a:bodyPr>
            <a:noAutofit/>
          </a:bodyPr>
          <a:lstStyle/>
          <a:p>
            <a:r>
              <a:rPr lang="en-US" sz="2400" dirty="0" smtClean="0"/>
              <a:t>TABEL PERHITUNGAN KREDIT PT.MITRA</a:t>
            </a:r>
            <a:br>
              <a:rPr lang="en-US" sz="2400" dirty="0" smtClean="0"/>
            </a:br>
            <a:r>
              <a:rPr lang="en-US" sz="2400" dirty="0" smtClean="0"/>
              <a:t>DENGAN METODE FLATE RATE</a:t>
            </a:r>
            <a:br>
              <a:rPr lang="en-US" sz="2400" dirty="0" smtClean="0"/>
            </a:br>
            <a:endParaRPr lang="en-US" sz="2400" dirty="0"/>
          </a:p>
        </p:txBody>
      </p:sp>
      <p:graphicFrame>
        <p:nvGraphicFramePr>
          <p:cNvPr id="4" name="Content Placeholder 3"/>
          <p:cNvGraphicFramePr>
            <a:graphicFrameLocks noGrp="1"/>
          </p:cNvGraphicFramePr>
          <p:nvPr>
            <p:ph idx="1"/>
          </p:nvPr>
        </p:nvGraphicFramePr>
        <p:xfrm>
          <a:off x="-32" y="1619224"/>
          <a:ext cx="9158680" cy="4452982"/>
        </p:xfrm>
        <a:graphic>
          <a:graphicData uri="http://schemas.openxmlformats.org/drawingml/2006/table">
            <a:tbl>
              <a:tblPr firstRow="1" bandRow="1">
                <a:tableStyleId>{5C22544A-7EE6-4342-B048-85BDC9FD1C3A}</a:tableStyleId>
              </a:tblPr>
              <a:tblGrid>
                <a:gridCol w="1143008"/>
                <a:gridCol w="2071702"/>
                <a:gridCol w="1989523"/>
                <a:gridCol w="1830763"/>
                <a:gridCol w="2123684"/>
              </a:tblGrid>
              <a:tr h="470908">
                <a:tc>
                  <a:txBody>
                    <a:bodyPr/>
                    <a:lstStyle/>
                    <a:p>
                      <a:pPr algn="ctr"/>
                      <a:r>
                        <a:rPr lang="en-US" sz="2400" dirty="0" smtClean="0">
                          <a:solidFill>
                            <a:schemeClr val="tx1"/>
                          </a:solidFill>
                        </a:rPr>
                        <a:t>BULAN</a:t>
                      </a:r>
                      <a:endParaRPr lang="en-US" sz="2400" dirty="0">
                        <a:solidFill>
                          <a:schemeClr val="tx1"/>
                        </a:solidFill>
                      </a:endParaRPr>
                    </a:p>
                  </a:txBody>
                  <a:tcPr marL="86005" marR="86005" marT="58057" marB="58057"/>
                </a:tc>
                <a:tc>
                  <a:txBody>
                    <a:bodyPr/>
                    <a:lstStyle/>
                    <a:p>
                      <a:pPr algn="ctr"/>
                      <a:r>
                        <a:rPr lang="en-US" sz="2800" dirty="0" smtClean="0">
                          <a:solidFill>
                            <a:schemeClr val="tx1"/>
                          </a:solidFill>
                        </a:rPr>
                        <a:t>SISA PINJAMAN</a:t>
                      </a:r>
                      <a:endParaRPr lang="en-US" sz="2800" dirty="0">
                        <a:solidFill>
                          <a:schemeClr val="tx1"/>
                        </a:solidFill>
                      </a:endParaRPr>
                    </a:p>
                  </a:txBody>
                  <a:tcPr marL="86005" marR="86005" marT="58057" marB="58057"/>
                </a:tc>
                <a:tc>
                  <a:txBody>
                    <a:bodyPr/>
                    <a:lstStyle/>
                    <a:p>
                      <a:pPr algn="ctr"/>
                      <a:r>
                        <a:rPr lang="en-US" sz="2800" dirty="0" smtClean="0">
                          <a:solidFill>
                            <a:schemeClr val="tx1"/>
                          </a:solidFill>
                        </a:rPr>
                        <a:t>POKOK PINJAMAN</a:t>
                      </a:r>
                      <a:endParaRPr lang="en-US" sz="2800" dirty="0">
                        <a:solidFill>
                          <a:schemeClr val="tx1"/>
                        </a:solidFill>
                      </a:endParaRPr>
                    </a:p>
                  </a:txBody>
                  <a:tcPr marL="86005" marR="86005" marT="58057" marB="58057"/>
                </a:tc>
                <a:tc>
                  <a:txBody>
                    <a:bodyPr/>
                    <a:lstStyle/>
                    <a:p>
                      <a:pPr algn="ctr"/>
                      <a:r>
                        <a:rPr lang="en-US" sz="2800" dirty="0" smtClean="0">
                          <a:solidFill>
                            <a:schemeClr val="tx1"/>
                          </a:solidFill>
                        </a:rPr>
                        <a:t>BUNGA</a:t>
                      </a:r>
                      <a:endParaRPr lang="en-US" sz="2800" dirty="0">
                        <a:solidFill>
                          <a:schemeClr val="tx1"/>
                        </a:solidFill>
                      </a:endParaRPr>
                    </a:p>
                  </a:txBody>
                  <a:tcPr marL="86005" marR="86005" marT="58057" marB="58057"/>
                </a:tc>
                <a:tc>
                  <a:txBody>
                    <a:bodyPr/>
                    <a:lstStyle/>
                    <a:p>
                      <a:pPr algn="ctr"/>
                      <a:r>
                        <a:rPr lang="en-US" sz="2800" dirty="0" smtClean="0">
                          <a:solidFill>
                            <a:schemeClr val="tx1"/>
                          </a:solidFill>
                        </a:rPr>
                        <a:t>ANGSURAN</a:t>
                      </a:r>
                      <a:endParaRPr lang="en-US" sz="2800" dirty="0">
                        <a:solidFill>
                          <a:schemeClr val="tx1"/>
                        </a:solidFill>
                      </a:endParaRPr>
                    </a:p>
                  </a:txBody>
                  <a:tcPr marL="86005" marR="86005" marT="58057" marB="58057"/>
                </a:tc>
              </a:tr>
              <a:tr h="2902857">
                <a:tc>
                  <a:txBody>
                    <a:bodyPr/>
                    <a:lstStyle/>
                    <a:p>
                      <a:pPr algn="ctr"/>
                      <a:r>
                        <a:rPr lang="en-US" sz="2800" dirty="0" smtClean="0"/>
                        <a:t>1</a:t>
                      </a:r>
                    </a:p>
                    <a:p>
                      <a:pPr algn="ctr"/>
                      <a:r>
                        <a:rPr lang="en-US" sz="2800" dirty="0" smtClean="0"/>
                        <a:t>2</a:t>
                      </a:r>
                    </a:p>
                    <a:p>
                      <a:pPr algn="ctr"/>
                      <a:r>
                        <a:rPr lang="en-US" sz="2800" dirty="0" smtClean="0"/>
                        <a:t>3</a:t>
                      </a:r>
                    </a:p>
                    <a:p>
                      <a:pPr algn="ctr"/>
                      <a:r>
                        <a:rPr lang="en-US" sz="2800" dirty="0" smtClean="0"/>
                        <a:t>4</a:t>
                      </a:r>
                    </a:p>
                    <a:p>
                      <a:pPr algn="ctr"/>
                      <a:r>
                        <a:rPr lang="en-US" sz="2800" dirty="0" smtClean="0"/>
                        <a:t>5</a:t>
                      </a:r>
                    </a:p>
                    <a:p>
                      <a:pPr algn="ctr"/>
                      <a:r>
                        <a:rPr lang="en-US" sz="2800" dirty="0" smtClean="0"/>
                        <a:t>6</a:t>
                      </a:r>
                      <a:endParaRPr lang="en-US" sz="2800" dirty="0"/>
                    </a:p>
                  </a:txBody>
                  <a:tcPr marL="86005" marR="86005" marT="58057" marB="58057"/>
                </a:tc>
                <a:tc>
                  <a:txBody>
                    <a:bodyPr/>
                    <a:lstStyle/>
                    <a:p>
                      <a:pPr algn="ctr"/>
                      <a:r>
                        <a:rPr lang="en-US" sz="2800" dirty="0" smtClean="0"/>
                        <a:t>30.000.000</a:t>
                      </a:r>
                    </a:p>
                    <a:p>
                      <a:pPr algn="ctr"/>
                      <a:r>
                        <a:rPr lang="en-US" sz="2800" dirty="0" smtClean="0"/>
                        <a:t>25.000.00</a:t>
                      </a:r>
                    </a:p>
                    <a:p>
                      <a:pPr algn="ctr"/>
                      <a:r>
                        <a:rPr lang="en-US" sz="2800" dirty="0" smtClean="0"/>
                        <a:t>20.000.000</a:t>
                      </a:r>
                    </a:p>
                    <a:p>
                      <a:pPr algn="ctr"/>
                      <a:r>
                        <a:rPr lang="en-US" sz="2800" dirty="0" smtClean="0"/>
                        <a:t>15.000.000</a:t>
                      </a:r>
                    </a:p>
                    <a:p>
                      <a:pPr algn="ctr"/>
                      <a:r>
                        <a:rPr lang="en-US" sz="2800" dirty="0" smtClean="0"/>
                        <a:t>10.000.000</a:t>
                      </a:r>
                    </a:p>
                    <a:p>
                      <a:pPr algn="ctr"/>
                      <a:r>
                        <a:rPr lang="en-US" sz="2800" dirty="0" smtClean="0"/>
                        <a:t>  5.000.000</a:t>
                      </a:r>
                      <a:endParaRPr lang="en-US" sz="2800" dirty="0"/>
                    </a:p>
                  </a:txBody>
                  <a:tcPr marL="86005" marR="86005" marT="58057" marB="58057"/>
                </a:tc>
                <a:tc>
                  <a:txBody>
                    <a:bodyPr/>
                    <a:lstStyle/>
                    <a:p>
                      <a:pPr algn="ctr"/>
                      <a:r>
                        <a:rPr lang="en-US" sz="2800" dirty="0" smtClean="0"/>
                        <a:t>5.000.000</a:t>
                      </a:r>
                    </a:p>
                    <a:p>
                      <a:pPr algn="ctr"/>
                      <a:r>
                        <a:rPr lang="en-US" sz="2800" dirty="0" smtClean="0"/>
                        <a:t>5.000.000</a:t>
                      </a:r>
                    </a:p>
                    <a:p>
                      <a:pPr algn="ctr"/>
                      <a:r>
                        <a:rPr lang="en-US" sz="2800" dirty="0" smtClean="0"/>
                        <a:t>5.000.000</a:t>
                      </a:r>
                    </a:p>
                    <a:p>
                      <a:pPr algn="ctr"/>
                      <a:r>
                        <a:rPr lang="en-US" sz="2800" dirty="0" smtClean="0"/>
                        <a:t>5.000.000</a:t>
                      </a:r>
                    </a:p>
                    <a:p>
                      <a:pPr algn="ctr"/>
                      <a:r>
                        <a:rPr lang="en-US" sz="2800" dirty="0" smtClean="0"/>
                        <a:t>5.000.000</a:t>
                      </a:r>
                    </a:p>
                    <a:p>
                      <a:pPr algn="ctr"/>
                      <a:r>
                        <a:rPr lang="en-US" sz="2800" dirty="0" smtClean="0"/>
                        <a:t>5.000.000</a:t>
                      </a:r>
                      <a:endParaRPr lang="en-US" sz="2800" dirty="0"/>
                    </a:p>
                  </a:txBody>
                  <a:tcPr marL="86005" marR="86005" marT="58057" marB="58057"/>
                </a:tc>
                <a:tc>
                  <a:txBody>
                    <a:bodyPr/>
                    <a:lstStyle/>
                    <a:p>
                      <a:pPr algn="ctr"/>
                      <a:r>
                        <a:rPr lang="en-US" sz="2800" dirty="0" smtClean="0"/>
                        <a:t>350.000</a:t>
                      </a:r>
                    </a:p>
                    <a:p>
                      <a:pPr algn="ctr"/>
                      <a:r>
                        <a:rPr lang="en-US" sz="2800" dirty="0" smtClean="0"/>
                        <a:t>350.000</a:t>
                      </a:r>
                    </a:p>
                    <a:p>
                      <a:pPr algn="ctr"/>
                      <a:r>
                        <a:rPr lang="en-US" sz="2800" dirty="0" smtClean="0"/>
                        <a:t>350.000</a:t>
                      </a:r>
                    </a:p>
                    <a:p>
                      <a:pPr algn="ctr"/>
                      <a:r>
                        <a:rPr lang="en-US" sz="2800" dirty="0" smtClean="0"/>
                        <a:t>350.000</a:t>
                      </a:r>
                    </a:p>
                    <a:p>
                      <a:pPr algn="ctr"/>
                      <a:r>
                        <a:rPr lang="en-US" sz="2800" dirty="0" smtClean="0"/>
                        <a:t>350.000</a:t>
                      </a:r>
                    </a:p>
                    <a:p>
                      <a:pPr algn="ctr"/>
                      <a:r>
                        <a:rPr lang="en-US" sz="2800" dirty="0" smtClean="0"/>
                        <a:t>350.000</a:t>
                      </a:r>
                      <a:endParaRPr lang="en-US" sz="2800" dirty="0"/>
                    </a:p>
                  </a:txBody>
                  <a:tcPr marL="86005" marR="86005" marT="58057" marB="58057"/>
                </a:tc>
                <a:tc>
                  <a:txBody>
                    <a:bodyPr/>
                    <a:lstStyle/>
                    <a:p>
                      <a:pPr algn="ctr"/>
                      <a:r>
                        <a:rPr lang="en-US" sz="2800" dirty="0" smtClean="0"/>
                        <a:t>5.350.000</a:t>
                      </a:r>
                    </a:p>
                    <a:p>
                      <a:pPr algn="ctr"/>
                      <a:r>
                        <a:rPr lang="en-US" sz="2800" dirty="0" smtClean="0"/>
                        <a:t>5.350.000</a:t>
                      </a:r>
                    </a:p>
                    <a:p>
                      <a:pPr algn="ctr"/>
                      <a:r>
                        <a:rPr lang="en-US" sz="2800" dirty="0" smtClean="0"/>
                        <a:t>5.350.000</a:t>
                      </a:r>
                    </a:p>
                    <a:p>
                      <a:pPr algn="ctr"/>
                      <a:r>
                        <a:rPr lang="en-US" sz="2800" dirty="0" smtClean="0"/>
                        <a:t>5.350.000</a:t>
                      </a:r>
                    </a:p>
                    <a:p>
                      <a:pPr algn="ctr"/>
                      <a:r>
                        <a:rPr lang="en-US" sz="2800" dirty="0" smtClean="0"/>
                        <a:t>5.350.000</a:t>
                      </a:r>
                    </a:p>
                    <a:p>
                      <a:pPr algn="ctr"/>
                      <a:r>
                        <a:rPr lang="en-US" sz="2800" dirty="0" smtClean="0"/>
                        <a:t>5.350.000</a:t>
                      </a:r>
                      <a:endParaRPr lang="en-US" sz="2800" dirty="0"/>
                    </a:p>
                  </a:txBody>
                  <a:tcPr marL="86005" marR="86005" marT="58057" marB="58057"/>
                </a:tc>
              </a:tr>
              <a:tr h="580571">
                <a:tc>
                  <a:txBody>
                    <a:bodyPr/>
                    <a:lstStyle/>
                    <a:p>
                      <a:pPr algn="ctr"/>
                      <a:r>
                        <a:rPr lang="en-US" sz="2000" b="1" dirty="0" smtClean="0"/>
                        <a:t>JUMLAH</a:t>
                      </a:r>
                      <a:endParaRPr lang="en-US" sz="2000" b="1" dirty="0"/>
                    </a:p>
                  </a:txBody>
                  <a:tcPr marL="86005" marR="86005" marT="58057" marB="58057"/>
                </a:tc>
                <a:tc>
                  <a:txBody>
                    <a:bodyPr/>
                    <a:lstStyle/>
                    <a:p>
                      <a:pPr algn="ctr"/>
                      <a:r>
                        <a:rPr lang="en-US" sz="2000" b="1" dirty="0" smtClean="0"/>
                        <a:t>0</a:t>
                      </a:r>
                      <a:endParaRPr lang="en-US" sz="2000" b="1" dirty="0"/>
                    </a:p>
                  </a:txBody>
                  <a:tcPr marL="86005" marR="86005" marT="58057" marB="58057"/>
                </a:tc>
                <a:tc>
                  <a:txBody>
                    <a:bodyPr/>
                    <a:lstStyle/>
                    <a:p>
                      <a:pPr algn="ctr"/>
                      <a:r>
                        <a:rPr lang="en-US" sz="2000" b="1" dirty="0" smtClean="0"/>
                        <a:t>30.000.000</a:t>
                      </a:r>
                      <a:endParaRPr lang="en-US" sz="2000" b="1" dirty="0"/>
                    </a:p>
                  </a:txBody>
                  <a:tcPr marL="86005" marR="86005" marT="58057" marB="58057"/>
                </a:tc>
                <a:tc>
                  <a:txBody>
                    <a:bodyPr/>
                    <a:lstStyle/>
                    <a:p>
                      <a:pPr algn="l"/>
                      <a:r>
                        <a:rPr lang="en-US" sz="2000" b="1" dirty="0" smtClean="0"/>
                        <a:t>2.100.000</a:t>
                      </a:r>
                      <a:endParaRPr lang="en-US" sz="2000" b="1" dirty="0"/>
                    </a:p>
                  </a:txBody>
                  <a:tcPr marL="86005" marR="86005" marT="58057" marB="58057"/>
                </a:tc>
                <a:tc>
                  <a:txBody>
                    <a:bodyPr/>
                    <a:lstStyle/>
                    <a:p>
                      <a:pPr algn="ctr"/>
                      <a:r>
                        <a:rPr lang="en-US" sz="2000" b="1" dirty="0" smtClean="0"/>
                        <a:t>32.100.000</a:t>
                      </a:r>
                      <a:endParaRPr lang="en-US" sz="2000" b="1" dirty="0"/>
                    </a:p>
                  </a:txBody>
                  <a:tcPr marL="86005" marR="86005" marT="58057" marB="58057"/>
                </a:tc>
              </a:tr>
            </a:tbl>
          </a:graphicData>
        </a:graphic>
      </p:graphicFrame>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rmAutofit fontScale="90000"/>
          </a:bodyPr>
          <a:lstStyle/>
          <a:p>
            <a:pPr algn="l"/>
            <a:r>
              <a:rPr lang="en-US" sz="2400" b="1" dirty="0" smtClean="0"/>
              <a:t/>
            </a:r>
            <a:br>
              <a:rPr lang="en-US" sz="2400" b="1" dirty="0" smtClean="0"/>
            </a:br>
            <a:r>
              <a:rPr lang="en-US" sz="2700" b="1" dirty="0" smtClean="0"/>
              <a:t>2.SLIDING RATE</a:t>
            </a:r>
            <a:br>
              <a:rPr lang="en-US" sz="2700" b="1" dirty="0" smtClean="0"/>
            </a:br>
            <a:endParaRPr lang="en-US" sz="2700" dirty="0"/>
          </a:p>
        </p:txBody>
      </p:sp>
      <p:sp>
        <p:nvSpPr>
          <p:cNvPr id="3" name="Content Placeholder 2"/>
          <p:cNvSpPr>
            <a:spLocks noGrp="1"/>
          </p:cNvSpPr>
          <p:nvPr>
            <p:ph idx="1"/>
          </p:nvPr>
        </p:nvSpPr>
        <p:spPr>
          <a:xfrm>
            <a:off x="0" y="888982"/>
            <a:ext cx="9144000" cy="5969018"/>
          </a:xfrm>
        </p:spPr>
        <p:txBody>
          <a:bodyPr>
            <a:normAutofit/>
          </a:bodyPr>
          <a:lstStyle/>
          <a:p>
            <a:pPr algn="ctr">
              <a:buNone/>
            </a:pPr>
            <a:r>
              <a:rPr lang="en-US" sz="2400" dirty="0" smtClean="0"/>
              <a:t>TABEL PERHITUNGAN KREDIT PT.MITRA</a:t>
            </a:r>
            <a:br>
              <a:rPr lang="en-US" sz="2400" dirty="0" smtClean="0"/>
            </a:br>
            <a:r>
              <a:rPr lang="en-US" sz="2400" dirty="0" smtClean="0"/>
              <a:t>DENGAN METODE SLIDING RATE</a:t>
            </a:r>
          </a:p>
          <a:p>
            <a:pPr>
              <a:buNone/>
            </a:pPr>
            <a:endParaRPr lang="en-US" sz="2400" dirty="0" smtClean="0"/>
          </a:p>
          <a:p>
            <a:pPr>
              <a:buNone/>
            </a:pPr>
            <a:endParaRPr lang="en-US" sz="2400" dirty="0"/>
          </a:p>
        </p:txBody>
      </p:sp>
      <p:graphicFrame>
        <p:nvGraphicFramePr>
          <p:cNvPr id="4" name="Table 3"/>
          <p:cNvGraphicFramePr>
            <a:graphicFrameLocks noGrp="1"/>
          </p:cNvGraphicFramePr>
          <p:nvPr/>
        </p:nvGraphicFramePr>
        <p:xfrm>
          <a:off x="204529" y="1977561"/>
          <a:ext cx="8734941" cy="4598125"/>
        </p:xfrm>
        <a:graphic>
          <a:graphicData uri="http://schemas.openxmlformats.org/drawingml/2006/table">
            <a:tbl>
              <a:tblPr firstRow="1" bandRow="1">
                <a:tableStyleId>{5C22544A-7EE6-4342-B048-85BDC9FD1C3A}</a:tableStyleId>
              </a:tblPr>
              <a:tblGrid>
                <a:gridCol w="652695"/>
                <a:gridCol w="2102172"/>
                <a:gridCol w="2217331"/>
                <a:gridCol w="1881372"/>
                <a:gridCol w="1881371"/>
              </a:tblGrid>
              <a:tr h="470908">
                <a:tc>
                  <a:txBody>
                    <a:bodyPr/>
                    <a:lstStyle/>
                    <a:p>
                      <a:pPr algn="ctr"/>
                      <a:r>
                        <a:rPr lang="en-US" sz="2300" dirty="0" smtClean="0">
                          <a:solidFill>
                            <a:schemeClr val="tx1"/>
                          </a:solidFill>
                        </a:rPr>
                        <a:t>BULAN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SISA PINJAMAN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POKOK PINJAMAN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BUNGA</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ANGSURAN</a:t>
                      </a:r>
                      <a:endParaRPr lang="en-US" sz="2300" dirty="0">
                        <a:solidFill>
                          <a:schemeClr val="tx1"/>
                        </a:solidFill>
                      </a:endParaRPr>
                    </a:p>
                  </a:txBody>
                  <a:tcPr marL="86005" marR="86005" marT="58057" marB="58057"/>
                </a:tc>
              </a:tr>
              <a:tr h="2902857">
                <a:tc>
                  <a:txBody>
                    <a:bodyPr/>
                    <a:lstStyle/>
                    <a:p>
                      <a:pPr algn="ctr"/>
                      <a:r>
                        <a:rPr lang="en-US" sz="3000" dirty="0" smtClean="0"/>
                        <a:t>1</a:t>
                      </a:r>
                    </a:p>
                    <a:p>
                      <a:pPr algn="ctr"/>
                      <a:r>
                        <a:rPr lang="en-US" sz="3000" dirty="0" smtClean="0"/>
                        <a:t>2</a:t>
                      </a:r>
                    </a:p>
                    <a:p>
                      <a:pPr algn="ctr"/>
                      <a:r>
                        <a:rPr lang="en-US" sz="3000" dirty="0" smtClean="0"/>
                        <a:t>3</a:t>
                      </a:r>
                    </a:p>
                    <a:p>
                      <a:pPr algn="ctr"/>
                      <a:r>
                        <a:rPr lang="en-US" sz="3000" dirty="0" smtClean="0"/>
                        <a:t>4</a:t>
                      </a:r>
                    </a:p>
                    <a:p>
                      <a:pPr algn="ctr"/>
                      <a:r>
                        <a:rPr lang="en-US" sz="3000" dirty="0" smtClean="0"/>
                        <a:t>5</a:t>
                      </a:r>
                    </a:p>
                    <a:p>
                      <a:pPr algn="ctr"/>
                      <a:r>
                        <a:rPr lang="en-US" sz="3000" dirty="0" smtClean="0"/>
                        <a:t>6</a:t>
                      </a:r>
                      <a:endParaRPr lang="en-US" sz="3000" dirty="0"/>
                    </a:p>
                  </a:txBody>
                  <a:tcPr marL="86005" marR="86005" marT="58057" marB="58057"/>
                </a:tc>
                <a:tc>
                  <a:txBody>
                    <a:bodyPr/>
                    <a:lstStyle/>
                    <a:p>
                      <a:pPr algn="ctr"/>
                      <a:r>
                        <a:rPr lang="en-US" sz="3000" dirty="0" smtClean="0"/>
                        <a:t>30.000.000</a:t>
                      </a:r>
                    </a:p>
                    <a:p>
                      <a:pPr algn="ctr"/>
                      <a:r>
                        <a:rPr lang="en-US" sz="3000" dirty="0" smtClean="0"/>
                        <a:t>25.000.000</a:t>
                      </a:r>
                    </a:p>
                    <a:p>
                      <a:pPr algn="ctr"/>
                      <a:r>
                        <a:rPr lang="en-US" sz="3000" dirty="0" smtClean="0"/>
                        <a:t>20.000.000</a:t>
                      </a:r>
                    </a:p>
                    <a:p>
                      <a:pPr algn="ctr"/>
                      <a:r>
                        <a:rPr lang="en-US" sz="3000" dirty="0" smtClean="0"/>
                        <a:t>15.000.000</a:t>
                      </a:r>
                    </a:p>
                    <a:p>
                      <a:pPr algn="ctr"/>
                      <a:r>
                        <a:rPr lang="en-US" sz="3000" dirty="0" smtClean="0"/>
                        <a:t>10.000.000</a:t>
                      </a:r>
                    </a:p>
                    <a:p>
                      <a:pPr algn="ctr"/>
                      <a:r>
                        <a:rPr lang="en-US" sz="3000" dirty="0" smtClean="0"/>
                        <a:t>  5.000.000</a:t>
                      </a:r>
                      <a:endParaRPr lang="en-US" sz="3000" dirty="0"/>
                    </a:p>
                  </a:txBody>
                  <a:tcPr marL="86005" marR="86005" marT="58057" marB="58057"/>
                </a:tc>
                <a:tc>
                  <a:txBody>
                    <a:bodyPr/>
                    <a:lstStyle/>
                    <a:p>
                      <a:pPr algn="ctr"/>
                      <a:r>
                        <a:rPr lang="en-US" sz="3000" dirty="0" smtClean="0"/>
                        <a:t>5.000.000</a:t>
                      </a:r>
                    </a:p>
                    <a:p>
                      <a:pPr algn="ctr"/>
                      <a:r>
                        <a:rPr lang="en-US" sz="3000" dirty="0" smtClean="0"/>
                        <a:t>5.000.000</a:t>
                      </a:r>
                    </a:p>
                    <a:p>
                      <a:pPr algn="ctr"/>
                      <a:r>
                        <a:rPr lang="en-US" sz="3000" dirty="0" smtClean="0"/>
                        <a:t>5.000.000</a:t>
                      </a:r>
                    </a:p>
                    <a:p>
                      <a:pPr algn="ctr"/>
                      <a:r>
                        <a:rPr lang="en-US" sz="3000" dirty="0" smtClean="0"/>
                        <a:t>5.000.000</a:t>
                      </a:r>
                    </a:p>
                    <a:p>
                      <a:pPr algn="ctr"/>
                      <a:r>
                        <a:rPr lang="en-US" sz="3000" dirty="0" smtClean="0"/>
                        <a:t>5.000.000</a:t>
                      </a:r>
                    </a:p>
                    <a:p>
                      <a:pPr algn="ctr"/>
                      <a:r>
                        <a:rPr lang="en-US" sz="3000" dirty="0" smtClean="0"/>
                        <a:t>5.000.000</a:t>
                      </a:r>
                      <a:endParaRPr lang="en-US" sz="3000" dirty="0"/>
                    </a:p>
                  </a:txBody>
                  <a:tcPr marL="86005" marR="86005" marT="58057" marB="58057"/>
                </a:tc>
                <a:tc>
                  <a:txBody>
                    <a:bodyPr/>
                    <a:lstStyle/>
                    <a:p>
                      <a:pPr algn="ctr"/>
                      <a:r>
                        <a:rPr lang="en-US" sz="3000" dirty="0" smtClean="0"/>
                        <a:t>350.000</a:t>
                      </a:r>
                    </a:p>
                    <a:p>
                      <a:pPr algn="ctr"/>
                      <a:r>
                        <a:rPr lang="en-US" sz="3000" dirty="0" smtClean="0"/>
                        <a:t>291.667</a:t>
                      </a:r>
                    </a:p>
                    <a:p>
                      <a:pPr algn="ctr"/>
                      <a:r>
                        <a:rPr lang="en-US" sz="3000" dirty="0" smtClean="0"/>
                        <a:t>233.333</a:t>
                      </a:r>
                    </a:p>
                    <a:p>
                      <a:pPr algn="ctr"/>
                      <a:r>
                        <a:rPr lang="en-US" sz="3000" dirty="0" smtClean="0"/>
                        <a:t>175.000</a:t>
                      </a:r>
                    </a:p>
                    <a:p>
                      <a:pPr algn="ctr"/>
                      <a:r>
                        <a:rPr lang="en-US" sz="3000" dirty="0" smtClean="0"/>
                        <a:t>166.667</a:t>
                      </a:r>
                    </a:p>
                    <a:p>
                      <a:pPr algn="ctr"/>
                      <a:r>
                        <a:rPr lang="en-US" sz="3000" dirty="0" smtClean="0"/>
                        <a:t>  58.333</a:t>
                      </a:r>
                      <a:endParaRPr lang="en-US" sz="3000" dirty="0"/>
                    </a:p>
                  </a:txBody>
                  <a:tcPr marL="86005" marR="86005" marT="58057" marB="58057"/>
                </a:tc>
                <a:tc>
                  <a:txBody>
                    <a:bodyPr/>
                    <a:lstStyle/>
                    <a:p>
                      <a:pPr algn="ctr"/>
                      <a:r>
                        <a:rPr lang="en-US" sz="3000" dirty="0" smtClean="0"/>
                        <a:t>5.350.000</a:t>
                      </a:r>
                    </a:p>
                    <a:p>
                      <a:pPr algn="ctr"/>
                      <a:r>
                        <a:rPr lang="en-US" sz="3000" dirty="0" smtClean="0"/>
                        <a:t>5.291.667</a:t>
                      </a:r>
                    </a:p>
                    <a:p>
                      <a:pPr algn="ctr"/>
                      <a:r>
                        <a:rPr lang="en-US" sz="3000" dirty="0" smtClean="0"/>
                        <a:t>5.233.333</a:t>
                      </a:r>
                    </a:p>
                    <a:p>
                      <a:pPr algn="ctr"/>
                      <a:r>
                        <a:rPr lang="en-US" sz="3000" dirty="0" smtClean="0"/>
                        <a:t>5.175.000</a:t>
                      </a:r>
                    </a:p>
                    <a:p>
                      <a:pPr algn="ctr"/>
                      <a:r>
                        <a:rPr lang="en-US" sz="3000" dirty="0" smtClean="0"/>
                        <a:t>5.166.667</a:t>
                      </a:r>
                    </a:p>
                    <a:p>
                      <a:pPr algn="ctr"/>
                      <a:r>
                        <a:rPr lang="en-US" sz="3000" dirty="0" smtClean="0"/>
                        <a:t>5.058.333</a:t>
                      </a:r>
                      <a:endParaRPr lang="en-US" sz="3000" dirty="0"/>
                    </a:p>
                  </a:txBody>
                  <a:tcPr marL="86005" marR="86005" marT="58057" marB="58057"/>
                </a:tc>
              </a:tr>
              <a:tr h="503162">
                <a:tc>
                  <a:txBody>
                    <a:bodyPr/>
                    <a:lstStyle/>
                    <a:p>
                      <a:pPr algn="ctr"/>
                      <a:r>
                        <a:rPr lang="en-US" sz="2500" b="1" dirty="0" smtClean="0"/>
                        <a:t>JLH.</a:t>
                      </a:r>
                      <a:endParaRPr lang="en-US" sz="2500" b="1" dirty="0"/>
                    </a:p>
                  </a:txBody>
                  <a:tcPr marL="86005" marR="86005" marT="58057" marB="58057"/>
                </a:tc>
                <a:tc>
                  <a:txBody>
                    <a:bodyPr/>
                    <a:lstStyle/>
                    <a:p>
                      <a:pPr algn="ctr"/>
                      <a:endParaRPr lang="en-US" sz="2500" b="1" dirty="0"/>
                    </a:p>
                  </a:txBody>
                  <a:tcPr marL="86005" marR="86005" marT="58057" marB="58057"/>
                </a:tc>
                <a:tc>
                  <a:txBody>
                    <a:bodyPr/>
                    <a:lstStyle/>
                    <a:p>
                      <a:pPr algn="ctr"/>
                      <a:r>
                        <a:rPr lang="en-US" sz="2500" b="1" dirty="0" smtClean="0"/>
                        <a:t>30.000.000</a:t>
                      </a:r>
                      <a:endParaRPr lang="en-US" sz="2500" b="1" dirty="0"/>
                    </a:p>
                  </a:txBody>
                  <a:tcPr marL="86005" marR="86005" marT="58057" marB="58057"/>
                </a:tc>
                <a:tc>
                  <a:txBody>
                    <a:bodyPr/>
                    <a:lstStyle/>
                    <a:p>
                      <a:pPr algn="ctr"/>
                      <a:r>
                        <a:rPr lang="en-US" sz="2500" b="1" dirty="0" smtClean="0"/>
                        <a:t>1.275.000</a:t>
                      </a:r>
                      <a:endParaRPr lang="en-US" sz="2500" b="1" dirty="0"/>
                    </a:p>
                  </a:txBody>
                  <a:tcPr marL="86005" marR="86005" marT="58057" marB="58057"/>
                </a:tc>
                <a:tc>
                  <a:txBody>
                    <a:bodyPr/>
                    <a:lstStyle/>
                    <a:p>
                      <a:pPr algn="ctr"/>
                      <a:r>
                        <a:rPr lang="en-US" sz="2500" b="1" dirty="0" smtClean="0"/>
                        <a:t>31.275.000</a:t>
                      </a:r>
                      <a:endParaRPr lang="en-US" sz="2500" b="1" dirty="0"/>
                    </a:p>
                  </a:txBody>
                  <a:tcPr marL="86005" marR="86005" marT="58057" marB="58057"/>
                </a:tc>
              </a:tr>
            </a:tbl>
          </a:graphicData>
        </a:graphic>
      </p:graphicFrame>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3.FLOATING RATE</a:t>
            </a:r>
            <a:endParaRPr lang="en-US" sz="2400" dirty="0"/>
          </a:p>
        </p:txBody>
      </p:sp>
      <p:sp>
        <p:nvSpPr>
          <p:cNvPr id="3" name="Content Placeholder 2"/>
          <p:cNvSpPr>
            <a:spLocks noGrp="1"/>
          </p:cNvSpPr>
          <p:nvPr>
            <p:ph idx="1"/>
          </p:nvPr>
        </p:nvSpPr>
        <p:spPr>
          <a:xfrm>
            <a:off x="0" y="888982"/>
            <a:ext cx="9144000" cy="5969018"/>
          </a:xfrm>
        </p:spPr>
        <p:txBody>
          <a:bodyPr>
            <a:normAutofit/>
          </a:bodyPr>
          <a:lstStyle/>
          <a:p>
            <a:pPr>
              <a:buNone/>
            </a:pPr>
            <a:r>
              <a:rPr lang="en-US" sz="2000" dirty="0" smtClean="0"/>
              <a:t>CONTOH: PT.MITRA MEMPEROLEH FASILITAS PINJAMAN </a:t>
            </a:r>
            <a:r>
              <a:rPr lang="en-US" sz="2000" dirty="0" err="1" smtClean="0"/>
              <a:t>Rp</a:t>
            </a:r>
            <a:r>
              <a:rPr lang="en-US" sz="2000" dirty="0" smtClean="0"/>
              <a:t> 30.000.000,DENGAN ASUMSI BULAN 1-3=14 % </a:t>
            </a:r>
            <a:r>
              <a:rPr lang="en-US" sz="2000" dirty="0" err="1" smtClean="0"/>
              <a:t>pa,BULAN</a:t>
            </a:r>
            <a:r>
              <a:rPr lang="en-US" sz="2000" dirty="0" smtClean="0"/>
              <a:t> 4-6=15%pa.</a:t>
            </a:r>
          </a:p>
          <a:p>
            <a:pPr algn="ctr">
              <a:buNone/>
            </a:pPr>
            <a:r>
              <a:rPr lang="en-US" sz="2000" dirty="0" smtClean="0"/>
              <a:t>TABEL PERHITUNGAN KREDIT PT.MITRA</a:t>
            </a:r>
            <a:br>
              <a:rPr lang="en-US" sz="2000" dirty="0" smtClean="0"/>
            </a:br>
            <a:r>
              <a:rPr lang="en-US" sz="2000" dirty="0" smtClean="0"/>
              <a:t>DENGAN METODE FLOATING RATE</a:t>
            </a:r>
          </a:p>
          <a:p>
            <a:pPr>
              <a:buNone/>
            </a:pPr>
            <a:endParaRPr lang="en-US" sz="2000" dirty="0"/>
          </a:p>
        </p:txBody>
      </p:sp>
      <p:graphicFrame>
        <p:nvGraphicFramePr>
          <p:cNvPr id="4" name="Table 3"/>
          <p:cNvGraphicFramePr>
            <a:graphicFrameLocks noGrp="1"/>
          </p:cNvGraphicFramePr>
          <p:nvPr/>
        </p:nvGraphicFramePr>
        <p:xfrm>
          <a:off x="271720" y="2357430"/>
          <a:ext cx="8600558" cy="4145764"/>
        </p:xfrm>
        <a:graphic>
          <a:graphicData uri="http://schemas.openxmlformats.org/drawingml/2006/table">
            <a:tbl>
              <a:tblPr firstRow="1" bandRow="1">
                <a:tableStyleId>{5C22544A-7EE6-4342-B048-85BDC9FD1C3A}</a:tableStyleId>
              </a:tblPr>
              <a:tblGrid>
                <a:gridCol w="873496"/>
                <a:gridCol w="1881372"/>
                <a:gridCol w="1948564"/>
                <a:gridCol w="1814180"/>
                <a:gridCol w="2082946"/>
              </a:tblGrid>
              <a:tr h="470908">
                <a:tc>
                  <a:txBody>
                    <a:bodyPr/>
                    <a:lstStyle/>
                    <a:p>
                      <a:pPr algn="ctr"/>
                      <a:r>
                        <a:rPr lang="en-US" sz="2300" dirty="0" smtClean="0">
                          <a:solidFill>
                            <a:schemeClr val="tx1"/>
                          </a:solidFill>
                        </a:rPr>
                        <a:t>BULAN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SISA PINJAMAN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POKOK PINJAMAN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BUNGA</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ANGSURAN</a:t>
                      </a:r>
                      <a:endParaRPr lang="en-US" sz="2300" dirty="0">
                        <a:solidFill>
                          <a:schemeClr val="tx1"/>
                        </a:solidFill>
                      </a:endParaRPr>
                    </a:p>
                  </a:txBody>
                  <a:tcPr marL="86005" marR="86005" marT="58057" marB="58057"/>
                </a:tc>
              </a:tr>
              <a:tr h="2825448">
                <a:tc>
                  <a:txBody>
                    <a:bodyPr/>
                    <a:lstStyle/>
                    <a:p>
                      <a:pPr algn="ctr"/>
                      <a:r>
                        <a:rPr lang="en-US" sz="2500" dirty="0" smtClean="0"/>
                        <a:t>1</a:t>
                      </a:r>
                    </a:p>
                    <a:p>
                      <a:pPr algn="ctr"/>
                      <a:r>
                        <a:rPr lang="en-US" sz="2500" dirty="0" smtClean="0"/>
                        <a:t>2</a:t>
                      </a:r>
                    </a:p>
                    <a:p>
                      <a:pPr algn="ctr"/>
                      <a:r>
                        <a:rPr lang="en-US" sz="2500" dirty="0" smtClean="0"/>
                        <a:t>3</a:t>
                      </a:r>
                    </a:p>
                    <a:p>
                      <a:pPr algn="ctr"/>
                      <a:r>
                        <a:rPr lang="en-US" sz="2500" dirty="0" smtClean="0"/>
                        <a:t>4</a:t>
                      </a:r>
                    </a:p>
                    <a:p>
                      <a:pPr algn="ctr"/>
                      <a:r>
                        <a:rPr lang="en-US" sz="2500" dirty="0" smtClean="0"/>
                        <a:t>5</a:t>
                      </a:r>
                    </a:p>
                    <a:p>
                      <a:pPr algn="ctr"/>
                      <a:r>
                        <a:rPr lang="en-US" sz="2500" dirty="0" smtClean="0"/>
                        <a:t>6</a:t>
                      </a:r>
                      <a:endParaRPr lang="en-US" sz="2500" dirty="0"/>
                    </a:p>
                  </a:txBody>
                  <a:tcPr marL="86005" marR="86005" marT="58057" marB="58057"/>
                </a:tc>
                <a:tc>
                  <a:txBody>
                    <a:bodyPr/>
                    <a:lstStyle/>
                    <a:p>
                      <a:pPr algn="ctr"/>
                      <a:r>
                        <a:rPr lang="en-US" sz="2500" dirty="0" smtClean="0"/>
                        <a:t>30.000.000</a:t>
                      </a:r>
                    </a:p>
                    <a:p>
                      <a:pPr algn="ctr"/>
                      <a:r>
                        <a:rPr lang="en-US" sz="2500" dirty="0" smtClean="0"/>
                        <a:t>25.000.000</a:t>
                      </a:r>
                    </a:p>
                    <a:p>
                      <a:pPr algn="ctr"/>
                      <a:r>
                        <a:rPr lang="en-US" sz="2500" dirty="0" smtClean="0"/>
                        <a:t>20.000.000</a:t>
                      </a:r>
                    </a:p>
                    <a:p>
                      <a:pPr algn="ctr"/>
                      <a:r>
                        <a:rPr lang="en-US" sz="2500" dirty="0" smtClean="0"/>
                        <a:t>15.000.000</a:t>
                      </a:r>
                    </a:p>
                    <a:p>
                      <a:pPr algn="ctr"/>
                      <a:r>
                        <a:rPr lang="en-US" sz="2500" dirty="0" smtClean="0"/>
                        <a:t>10.000.000</a:t>
                      </a:r>
                    </a:p>
                    <a:p>
                      <a:pPr algn="ctr"/>
                      <a:r>
                        <a:rPr lang="en-US" sz="2500" dirty="0" smtClean="0"/>
                        <a:t>  5.000.000</a:t>
                      </a:r>
                    </a:p>
                    <a:p>
                      <a:pPr algn="ctr"/>
                      <a:endParaRPr lang="en-US" sz="2500" dirty="0"/>
                    </a:p>
                  </a:txBody>
                  <a:tcPr marL="86005" marR="86005" marT="58057" marB="58057"/>
                </a:tc>
                <a:tc>
                  <a:txBody>
                    <a:bodyPr/>
                    <a:lstStyle/>
                    <a:p>
                      <a:pPr algn="ctr"/>
                      <a:r>
                        <a:rPr lang="en-US" sz="2500" dirty="0" smtClean="0"/>
                        <a:t>5.000.000</a:t>
                      </a:r>
                    </a:p>
                    <a:p>
                      <a:pPr algn="ctr"/>
                      <a:r>
                        <a:rPr lang="en-US" sz="2500" dirty="0" smtClean="0"/>
                        <a:t>5.000.000</a:t>
                      </a:r>
                    </a:p>
                    <a:p>
                      <a:pPr algn="ctr"/>
                      <a:r>
                        <a:rPr lang="en-US" sz="2500" dirty="0" smtClean="0"/>
                        <a:t>5.000.000</a:t>
                      </a:r>
                    </a:p>
                    <a:p>
                      <a:pPr algn="ctr"/>
                      <a:r>
                        <a:rPr lang="en-US" sz="2500" dirty="0" smtClean="0"/>
                        <a:t>5.000.000</a:t>
                      </a:r>
                    </a:p>
                    <a:p>
                      <a:pPr algn="ctr"/>
                      <a:r>
                        <a:rPr lang="en-US" sz="2500" dirty="0" smtClean="0"/>
                        <a:t>5.000.000</a:t>
                      </a:r>
                    </a:p>
                    <a:p>
                      <a:pPr algn="ctr"/>
                      <a:r>
                        <a:rPr lang="en-US" sz="2500" dirty="0" smtClean="0"/>
                        <a:t>5.000.000</a:t>
                      </a:r>
                    </a:p>
                    <a:p>
                      <a:pPr algn="ctr"/>
                      <a:endParaRPr lang="en-US" sz="2500" dirty="0"/>
                    </a:p>
                  </a:txBody>
                  <a:tcPr marL="86005" marR="86005" marT="58057" marB="5805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350.000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350.000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350.000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375.000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375.000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375.000</a:t>
                      </a:r>
                      <a:endParaRPr lang="en-US" sz="2500" dirty="0"/>
                    </a:p>
                  </a:txBody>
                  <a:tcPr marL="86005" marR="86005" marT="58057" marB="5805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5.350.000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5.350.000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5.350.000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5.375.000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5.375.000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2500" dirty="0" smtClean="0"/>
                        <a:t>5.375.000</a:t>
                      </a:r>
                      <a:endParaRPr lang="en-US" sz="2500" dirty="0"/>
                    </a:p>
                  </a:txBody>
                  <a:tcPr marL="86005" marR="86005" marT="58057" marB="58057"/>
                </a:tc>
              </a:tr>
              <a:tr h="503162">
                <a:tc>
                  <a:txBody>
                    <a:bodyPr/>
                    <a:lstStyle/>
                    <a:p>
                      <a:r>
                        <a:rPr lang="en-US" sz="2500" b="1" dirty="0" smtClean="0"/>
                        <a:t>JLH.</a:t>
                      </a:r>
                      <a:endParaRPr lang="en-US" sz="2500" b="1" dirty="0"/>
                    </a:p>
                  </a:txBody>
                  <a:tcPr marL="86005" marR="86005" marT="58057" marB="58057"/>
                </a:tc>
                <a:tc>
                  <a:txBody>
                    <a:bodyPr/>
                    <a:lstStyle/>
                    <a:p>
                      <a:endParaRPr lang="en-US" sz="2500" b="1" dirty="0"/>
                    </a:p>
                  </a:txBody>
                  <a:tcPr marL="86005" marR="86005" marT="58057" marB="58057"/>
                </a:tc>
                <a:tc>
                  <a:txBody>
                    <a:bodyPr/>
                    <a:lstStyle/>
                    <a:p>
                      <a:r>
                        <a:rPr lang="en-US" sz="2500" b="1" dirty="0" smtClean="0"/>
                        <a:t>    30.000.000</a:t>
                      </a:r>
                      <a:endParaRPr lang="en-US" sz="2500" b="1" dirty="0"/>
                    </a:p>
                  </a:txBody>
                  <a:tcPr marL="86005" marR="86005" marT="58057" marB="58057"/>
                </a:tc>
                <a:tc>
                  <a:txBody>
                    <a:bodyPr/>
                    <a:lstStyle/>
                    <a:p>
                      <a:r>
                        <a:rPr lang="en-US" sz="2500" b="1" dirty="0" smtClean="0"/>
                        <a:t>    2.175.000</a:t>
                      </a:r>
                      <a:endParaRPr lang="en-US" sz="2500" b="1" dirty="0"/>
                    </a:p>
                  </a:txBody>
                  <a:tcPr marL="86005" marR="86005" marT="58057" marB="58057"/>
                </a:tc>
                <a:tc>
                  <a:txBody>
                    <a:bodyPr/>
                    <a:lstStyle/>
                    <a:p>
                      <a:r>
                        <a:rPr lang="en-US" sz="2500" b="1" dirty="0" smtClean="0"/>
                        <a:t>      32.175.000</a:t>
                      </a:r>
                      <a:endParaRPr lang="en-US" sz="2500" b="1" dirty="0"/>
                    </a:p>
                  </a:txBody>
                  <a:tcPr marL="86005" marR="86005" marT="58057" marB="58057"/>
                </a:tc>
              </a:tr>
            </a:tbl>
          </a:graphicData>
        </a:graphic>
      </p:graphicFrame>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dirty="0" smtClean="0"/>
              <a:t>LATIHAN.</a:t>
            </a:r>
            <a:endParaRPr lang="en-US" sz="2400"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PT.ANDALAS MEMINJAM UANG DARI BANK SEBESAR </a:t>
            </a:r>
          </a:p>
          <a:p>
            <a:pPr>
              <a:buNone/>
            </a:pPr>
            <a:r>
              <a:rPr lang="en-US" sz="2400" dirty="0" err="1" smtClean="0"/>
              <a:t>Rp</a:t>
            </a:r>
            <a:r>
              <a:rPr lang="en-US" sz="2400" dirty="0" smtClean="0"/>
              <a:t> 80.000.000,SUKU BUNGA 5% PER BULAN, DIANGSUR SELAMA </a:t>
            </a:r>
          </a:p>
          <a:p>
            <a:pPr>
              <a:buNone/>
            </a:pPr>
            <a:r>
              <a:rPr lang="en-US" sz="2400" dirty="0" smtClean="0"/>
              <a:t>6 BULAN.</a:t>
            </a:r>
          </a:p>
          <a:p>
            <a:pPr>
              <a:buNone/>
            </a:pPr>
            <a:r>
              <a:rPr lang="en-US" sz="2400" dirty="0" smtClean="0"/>
              <a:t>PERTANYAAN:</a:t>
            </a:r>
          </a:p>
          <a:p>
            <a:pPr>
              <a:buNone/>
            </a:pPr>
            <a:r>
              <a:rPr lang="en-US" sz="2200" dirty="0" smtClean="0"/>
              <a:t>1.HITUNGLAH BERAPA BESAR ANGSURAN PER BULAN DENGAN MENGUNAKAN CARA   PERHITUNGAN FLATE RATE !</a:t>
            </a:r>
          </a:p>
          <a:p>
            <a:pPr>
              <a:buNone/>
            </a:pPr>
            <a:r>
              <a:rPr lang="en-US" sz="2200" dirty="0" smtClean="0"/>
              <a:t>2. HITUNGLAH BERAPA BESAR ANGSURAN PER BULAN DENGAN MENGUNKAN CARA PERHITUNGAN SLIDING RATE !</a:t>
            </a:r>
          </a:p>
          <a:p>
            <a:pPr>
              <a:buNone/>
            </a:pPr>
            <a:r>
              <a:rPr lang="en-US" sz="2200" dirty="0" smtClean="0"/>
              <a:t>3. HITUNGLAH BERAPA BESAR ANGSURAN PER BULAN </a:t>
            </a:r>
            <a:r>
              <a:rPr lang="en-US" sz="2200" smtClean="0"/>
              <a:t>DENGAN MENGUNAKAN </a:t>
            </a:r>
            <a:r>
              <a:rPr lang="en-US" sz="2200" dirty="0" smtClean="0"/>
              <a:t>CARA PERHITUNGAN FLOATING RATE , DENGAN ASUMSI BULAN 1-2=1%pb,</a:t>
            </a:r>
          </a:p>
          <a:p>
            <a:pPr>
              <a:buNone/>
            </a:pPr>
            <a:r>
              <a:rPr lang="en-US" sz="2200" dirty="0" smtClean="0"/>
              <a:t>     BULAN 3-4=1,5 % </a:t>
            </a:r>
            <a:r>
              <a:rPr lang="en-US" sz="2200" dirty="0" err="1" smtClean="0"/>
              <a:t>pb,DAN</a:t>
            </a:r>
            <a:r>
              <a:rPr lang="en-US" sz="2200" dirty="0" smtClean="0"/>
              <a:t> BULAN 5-6=2%pb.</a:t>
            </a:r>
            <a:endParaRPr lang="en-US" sz="2200"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WordArt 3"/>
          <p:cNvSpPr>
            <a:spLocks noChangeArrowheads="1" noChangeShapeType="1" noTextEdit="1"/>
          </p:cNvSpPr>
          <p:nvPr/>
        </p:nvSpPr>
        <p:spPr bwMode="auto">
          <a:xfrm>
            <a:off x="869008" y="344692"/>
            <a:ext cx="7129776" cy="816434"/>
          </a:xfrm>
          <a:prstGeom prst="rect">
            <a:avLst/>
          </a:prstGeom>
        </p:spPr>
        <p:txBody>
          <a:bodyPr wrap="none" fromWordArt="1">
            <a:prstTxWarp prst="textSlantUp">
              <a:avLst>
                <a:gd name="adj" fmla="val 32056"/>
              </a:avLst>
            </a:prstTxWarp>
          </a:bodyPr>
          <a:lstStyle/>
          <a:p>
            <a:pPr algn="ctr" rtl="0"/>
            <a:r>
              <a:rPr lang="en-US"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ANUITAS (ANNUITY)</a:t>
            </a:r>
            <a:endParaRPr lang="en-US" sz="3600" kern="10" spc="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endParaRPr>
          </a:p>
        </p:txBody>
      </p:sp>
      <p:sp>
        <p:nvSpPr>
          <p:cNvPr id="1029" name="Rectangle 5"/>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1" name="Rectangle 7"/>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406105" y="2249706"/>
            <a:ext cx="1808441" cy="584775"/>
          </a:xfrm>
          <a:prstGeom prst="rect">
            <a:avLst/>
          </a:prstGeom>
          <a:noFill/>
        </p:spPr>
        <p:txBody>
          <a:bodyPr wrap="square" rtlCol="0">
            <a:spAutoFit/>
          </a:bodyPr>
          <a:lstStyle/>
          <a:p>
            <a:r>
              <a:rPr lang="en-US" sz="3200" dirty="0" smtClean="0"/>
              <a:t>A = M . </a:t>
            </a:r>
            <a:r>
              <a:rPr lang="en-US" sz="3200" dirty="0" err="1" smtClean="0"/>
              <a:t>i</a:t>
            </a:r>
            <a:endParaRPr lang="en-US" sz="3200" dirty="0"/>
          </a:p>
        </p:txBody>
      </p:sp>
      <p:sp>
        <p:nvSpPr>
          <p:cNvPr id="1033" name="Rectangle 9"/>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2" name="Picture 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03301" y="2080371"/>
            <a:ext cx="2082947" cy="1088579"/>
          </a:xfrm>
          <a:prstGeom prst="rect">
            <a:avLst/>
          </a:prstGeom>
          <a:noFill/>
        </p:spPr>
      </p:pic>
      <p:sp>
        <p:nvSpPr>
          <p:cNvPr id="1035" name="Rectangle 1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6" name="Picture 1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109535" y="1977561"/>
            <a:ext cx="3292401" cy="1088579"/>
          </a:xfrm>
          <a:prstGeom prst="rect">
            <a:avLst/>
          </a:prstGeom>
          <a:noFill/>
        </p:spPr>
      </p:pic>
      <p:sp>
        <p:nvSpPr>
          <p:cNvPr id="1039" name="Rectangle 15"/>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8" name="Picture 1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48367" y="4064004"/>
            <a:ext cx="2150139" cy="1451439"/>
          </a:xfrm>
          <a:prstGeom prst="rect">
            <a:avLst/>
          </a:prstGeom>
          <a:noFill/>
        </p:spPr>
      </p:pic>
      <p:sp>
        <p:nvSpPr>
          <p:cNvPr id="1041" name="Rectangle 17"/>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0" name="Picture 1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145216" y="4245434"/>
            <a:ext cx="335959" cy="725721"/>
          </a:xfrm>
          <a:prstGeom prst="rect">
            <a:avLst/>
          </a:prstGeom>
          <a:noFill/>
        </p:spPr>
      </p:pic>
      <p:sp>
        <p:nvSpPr>
          <p:cNvPr id="20" name="TextBox 19"/>
          <p:cNvSpPr txBox="1"/>
          <p:nvPr/>
        </p:nvSpPr>
        <p:spPr>
          <a:xfrm>
            <a:off x="406106" y="4426864"/>
            <a:ext cx="671918" cy="461665"/>
          </a:xfrm>
          <a:prstGeom prst="rect">
            <a:avLst/>
          </a:prstGeom>
          <a:noFill/>
        </p:spPr>
        <p:txBody>
          <a:bodyPr wrap="square" rtlCol="0">
            <a:spAutoFit/>
          </a:bodyPr>
          <a:lstStyle/>
          <a:p>
            <a:r>
              <a:rPr lang="en-US" sz="2400" dirty="0" smtClean="0"/>
              <a:t>M =</a:t>
            </a:r>
            <a:endParaRPr lang="en-US" sz="2400" dirty="0"/>
          </a:p>
        </p:txBody>
      </p:sp>
      <p:sp>
        <p:nvSpPr>
          <p:cNvPr id="1043" name="Rectangle 19"/>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2" name="Picture 1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647070" y="5285634"/>
            <a:ext cx="3426784" cy="1046243"/>
          </a:xfrm>
          <a:prstGeom prst="rect">
            <a:avLst/>
          </a:prstGeom>
          <a:noFill/>
        </p:spPr>
      </p:pic>
      <p:sp>
        <p:nvSpPr>
          <p:cNvPr id="23" name="TextBox 22"/>
          <p:cNvSpPr txBox="1"/>
          <p:nvPr/>
        </p:nvSpPr>
        <p:spPr>
          <a:xfrm>
            <a:off x="4572000" y="5620424"/>
            <a:ext cx="1142261" cy="523220"/>
          </a:xfrm>
          <a:prstGeom prst="rect">
            <a:avLst/>
          </a:prstGeom>
          <a:noFill/>
        </p:spPr>
        <p:txBody>
          <a:bodyPr wrap="square" rtlCol="0">
            <a:spAutoFit/>
          </a:bodyPr>
          <a:lstStyle/>
          <a:p>
            <a:r>
              <a:rPr lang="en-US" sz="2800" dirty="0" smtClean="0"/>
              <a:t>M =</a:t>
            </a:r>
            <a:endParaRPr lang="en-US" sz="2800" dirty="0"/>
          </a:p>
        </p:txBody>
      </p:sp>
      <p:sp>
        <p:nvSpPr>
          <p:cNvPr id="24" name="Right Arrow 23"/>
          <p:cNvSpPr/>
          <p:nvPr/>
        </p:nvSpPr>
        <p:spPr>
          <a:xfrm rot="1478847">
            <a:off x="3783328" y="5044342"/>
            <a:ext cx="980004" cy="4668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338913" y="1523986"/>
            <a:ext cx="1075070" cy="369332"/>
          </a:xfrm>
          <a:prstGeom prst="rect">
            <a:avLst/>
          </a:prstGeom>
          <a:noFill/>
          <a:ln w="28575">
            <a:solidFill>
              <a:schemeClr val="tx1"/>
            </a:solidFill>
          </a:ln>
        </p:spPr>
        <p:txBody>
          <a:bodyPr wrap="square" rtlCol="0">
            <a:spAutoFit/>
          </a:bodyPr>
          <a:lstStyle/>
          <a:p>
            <a:r>
              <a:rPr lang="en-US" b="1" dirty="0" smtClean="0"/>
              <a:t>RUMUS:</a:t>
            </a:r>
            <a:endParaRPr lang="en-US" b="1" dirty="0"/>
          </a:p>
        </p:txBody>
      </p:sp>
      <p:sp>
        <p:nvSpPr>
          <p:cNvPr id="26" name="TextBox 25"/>
          <p:cNvSpPr txBox="1"/>
          <p:nvPr/>
        </p:nvSpPr>
        <p:spPr>
          <a:xfrm>
            <a:off x="134384" y="2376634"/>
            <a:ext cx="406105" cy="400110"/>
          </a:xfrm>
          <a:prstGeom prst="rect">
            <a:avLst/>
          </a:prstGeom>
          <a:noFill/>
        </p:spPr>
        <p:txBody>
          <a:bodyPr wrap="square" rtlCol="0">
            <a:spAutoFit/>
          </a:bodyPr>
          <a:lstStyle/>
          <a:p>
            <a:r>
              <a:rPr lang="en-US" sz="2000" b="1" dirty="0" smtClean="0"/>
              <a:t>1.</a:t>
            </a:r>
            <a:endParaRPr lang="en-US" sz="2000" b="1" dirty="0"/>
          </a:p>
        </p:txBody>
      </p:sp>
      <p:sp>
        <p:nvSpPr>
          <p:cNvPr id="27" name="TextBox 26"/>
          <p:cNvSpPr txBox="1"/>
          <p:nvPr/>
        </p:nvSpPr>
        <p:spPr>
          <a:xfrm>
            <a:off x="4715342" y="2285919"/>
            <a:ext cx="461385" cy="400110"/>
          </a:xfrm>
          <a:prstGeom prst="rect">
            <a:avLst/>
          </a:prstGeom>
          <a:noFill/>
        </p:spPr>
        <p:txBody>
          <a:bodyPr wrap="square" rtlCol="0">
            <a:spAutoFit/>
          </a:bodyPr>
          <a:lstStyle/>
          <a:p>
            <a:r>
              <a:rPr lang="en-US" sz="2000" b="1" dirty="0" smtClean="0"/>
              <a:t>3.</a:t>
            </a:r>
            <a:endParaRPr lang="en-US" sz="2000" b="1" dirty="0"/>
          </a:p>
        </p:txBody>
      </p:sp>
      <p:sp>
        <p:nvSpPr>
          <p:cNvPr id="28" name="TextBox 27"/>
          <p:cNvSpPr txBox="1"/>
          <p:nvPr/>
        </p:nvSpPr>
        <p:spPr>
          <a:xfrm>
            <a:off x="137339" y="4463077"/>
            <a:ext cx="473297" cy="400110"/>
          </a:xfrm>
          <a:prstGeom prst="rect">
            <a:avLst/>
          </a:prstGeom>
          <a:noFill/>
        </p:spPr>
        <p:txBody>
          <a:bodyPr wrap="square" rtlCol="0">
            <a:spAutoFit/>
          </a:bodyPr>
          <a:lstStyle/>
          <a:p>
            <a:r>
              <a:rPr lang="en-US" sz="2000" b="1" dirty="0" smtClean="0"/>
              <a:t>2.</a:t>
            </a:r>
            <a:endParaRPr lang="en-US" sz="2000" b="1" dirty="0"/>
          </a:p>
        </p:txBody>
      </p:sp>
      <p:sp>
        <p:nvSpPr>
          <p:cNvPr id="30" name="TextBox 29"/>
          <p:cNvSpPr txBox="1"/>
          <p:nvPr/>
        </p:nvSpPr>
        <p:spPr>
          <a:xfrm>
            <a:off x="4034465" y="5743534"/>
            <a:ext cx="537535" cy="400110"/>
          </a:xfrm>
          <a:prstGeom prst="rect">
            <a:avLst/>
          </a:prstGeom>
          <a:noFill/>
        </p:spPr>
        <p:txBody>
          <a:bodyPr wrap="square" rtlCol="0">
            <a:spAutoFit/>
          </a:bodyPr>
          <a:lstStyle/>
          <a:p>
            <a:r>
              <a:rPr lang="en-US" sz="2000" b="1" dirty="0" smtClean="0"/>
              <a:t>4.</a:t>
            </a:r>
            <a:endParaRPr lang="en-US" sz="2000" b="1" dirty="0"/>
          </a:p>
        </p:txBody>
      </p:sp>
      <p:sp>
        <p:nvSpPr>
          <p:cNvPr id="1045" name="Rectangle 2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 name="Picture 2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184604" y="3767670"/>
            <a:ext cx="1478221" cy="568479"/>
          </a:xfrm>
          <a:prstGeom prst="rect">
            <a:avLst/>
          </a:prstGeom>
          <a:noFill/>
        </p:spPr>
      </p:pic>
      <p:sp>
        <p:nvSpPr>
          <p:cNvPr id="33" name="TextBox 32"/>
          <p:cNvSpPr txBox="1"/>
          <p:nvPr/>
        </p:nvSpPr>
        <p:spPr>
          <a:xfrm>
            <a:off x="5042343" y="3791860"/>
            <a:ext cx="873494" cy="461665"/>
          </a:xfrm>
          <a:prstGeom prst="rect">
            <a:avLst/>
          </a:prstGeom>
          <a:noFill/>
        </p:spPr>
        <p:txBody>
          <a:bodyPr wrap="square" rtlCol="0">
            <a:spAutoFit/>
          </a:bodyPr>
          <a:lstStyle/>
          <a:p>
            <a:r>
              <a:rPr lang="en-US" sz="2400" dirty="0" smtClean="0"/>
              <a:t>A n = </a:t>
            </a:r>
            <a:endParaRPr lang="en-US" sz="2400" dirty="0"/>
          </a:p>
        </p:txBody>
      </p:sp>
      <p:sp>
        <p:nvSpPr>
          <p:cNvPr id="1047" name="Rectangle 23"/>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6" name="Picture 2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848645" y="3519714"/>
            <a:ext cx="268767" cy="816434"/>
          </a:xfrm>
          <a:prstGeom prst="rect">
            <a:avLst/>
          </a:prstGeom>
          <a:noFill/>
        </p:spPr>
      </p:pic>
      <p:sp>
        <p:nvSpPr>
          <p:cNvPr id="36" name="Right Arrow 35"/>
          <p:cNvSpPr/>
          <p:nvPr/>
        </p:nvSpPr>
        <p:spPr>
          <a:xfrm rot="5400000">
            <a:off x="4839672" y="3320421"/>
            <a:ext cx="808491" cy="13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800" b="1" dirty="0" smtClean="0"/>
              <a:t>10.BANK SENTRAL ( </a:t>
            </a:r>
            <a:r>
              <a:rPr lang="en-US" sz="2800" b="1" smtClean="0"/>
              <a:t>BANK INDONESIA</a:t>
            </a:r>
            <a:r>
              <a:rPr lang="en-US" sz="2800" b="1" dirty="0" smtClean="0"/>
              <a:t>)</a:t>
            </a:r>
            <a:endParaRPr lang="en-US" sz="28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A.PENGERTIAN</a:t>
            </a:r>
          </a:p>
          <a:p>
            <a:pPr>
              <a:buNone/>
            </a:pPr>
            <a:r>
              <a:rPr lang="en-US" sz="2400" dirty="0" smtClean="0"/>
              <a:t>	BANK INDONESIA PERTAMA KALI DIATUR OLEH UU NO.11 TAHUN 1953 TENTANG UNDANG-UNDANG POKOK BANK INDONESIA, YANG KEMUDIAN DIGANTI OLEH UU NO.13 TAHUN 1968 TENTANG BANK SENTRAL. DALAM UU TERSEBUT, BANK SENTRAL YANG DIMAKSUD ADALAH BANK INDONESIA, DIMILIKI OLEH NEGARA DAN MERUPAKAN BADAN HUKUM.</a:t>
            </a:r>
          </a:p>
          <a:p>
            <a:pPr>
              <a:buNone/>
            </a:pPr>
            <a:r>
              <a:rPr lang="en-US" sz="2400" dirty="0" smtClean="0"/>
              <a:t>DALAM UU NO.23 TAHUN 1999 TENTANG BANK INDONESIA, </a:t>
            </a:r>
          </a:p>
          <a:p>
            <a:pPr>
              <a:buNone/>
            </a:pPr>
            <a:r>
              <a:rPr lang="en-US" sz="2400" dirty="0" smtClean="0"/>
              <a:t>DINYATAKAN BAHWA BANK SENTRAL RI ADALAH BANK INDONESIA, </a:t>
            </a:r>
          </a:p>
          <a:p>
            <a:pPr>
              <a:buNone/>
            </a:pPr>
            <a:r>
              <a:rPr lang="en-US" sz="2400" dirty="0" smtClean="0"/>
              <a:t>SUATU LEMBAGA NEGARA  YANG INDEPENDEN, BEBAS DARI CAMPUR </a:t>
            </a:r>
          </a:p>
          <a:p>
            <a:pPr>
              <a:buNone/>
            </a:pPr>
            <a:r>
              <a:rPr lang="en-US" sz="2400" dirty="0" smtClean="0"/>
              <a:t>TANGAN PEMERINTAH DAN/ATAU PIHAK-PIHAK LAINNYA.</a:t>
            </a:r>
            <a:endParaRPr lang="en-US" sz="2400"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B. STATUS BANK INDONESIA</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marL="457200" indent="-457200">
              <a:buNone/>
            </a:pPr>
            <a:r>
              <a:rPr lang="en-US" sz="2400" b="1" dirty="0" smtClean="0"/>
              <a:t>1.LEMBAGA NEGARA YANG INDEPENDEN</a:t>
            </a:r>
          </a:p>
          <a:p>
            <a:pPr marL="457200" indent="-457200">
              <a:buNone/>
            </a:pPr>
            <a:r>
              <a:rPr lang="en-US" sz="2400" dirty="0" smtClean="0"/>
              <a:t>	BANK INDONESIA MEMILIKI OTONOMI PENUH DALAM PELAKSANAAN TUGASNYA DAN UNTUK MENJAMIN INDEPENDEN TERSEBUT, KEDUDUKAN BANK INDONESIA BERADA DI LUAR PEMERINTAH REPUBLIK INDONESIA. (UU NO.23 TAHUN 1999)</a:t>
            </a:r>
          </a:p>
          <a:p>
            <a:pPr marL="457200" indent="-457200">
              <a:buNone/>
            </a:pPr>
            <a:endParaRPr lang="en-US" sz="2400" dirty="0" smtClean="0"/>
          </a:p>
          <a:p>
            <a:pPr marL="457200" indent="-457200">
              <a:buNone/>
            </a:pPr>
            <a:r>
              <a:rPr lang="en-US" sz="2400" b="1" dirty="0" smtClean="0"/>
              <a:t>2.BANK INDONESIA SEBAGAI BADAN HUKUM</a:t>
            </a:r>
          </a:p>
          <a:p>
            <a:pPr marL="457200" indent="-457200">
              <a:buNone/>
            </a:pPr>
            <a:r>
              <a:rPr lang="en-US" sz="2400" b="1" dirty="0" smtClean="0"/>
              <a:t>	</a:t>
            </a:r>
            <a:r>
              <a:rPr lang="en-US" sz="2400" dirty="0" smtClean="0"/>
              <a:t>PENGERTIAN BADAN HUKUM DALAM ARTI </a:t>
            </a:r>
            <a:r>
              <a:rPr lang="en-US" sz="2400" i="1" dirty="0" smtClean="0">
                <a:solidFill>
                  <a:srgbClr val="FF0000"/>
                </a:solidFill>
              </a:rPr>
              <a:t>BADAN HUKUM PUBLIK </a:t>
            </a:r>
            <a:r>
              <a:rPr lang="en-US" sz="2400" dirty="0" smtClean="0"/>
              <a:t>DAN </a:t>
            </a:r>
            <a:r>
              <a:rPr lang="en-US" sz="2400" i="1" dirty="0" smtClean="0">
                <a:solidFill>
                  <a:srgbClr val="002060"/>
                </a:solidFill>
              </a:rPr>
              <a:t>BADAN HUKUM PERDATA</a:t>
            </a:r>
            <a:r>
              <a:rPr lang="en-US" sz="2400" dirty="0" smtClean="0"/>
              <a:t>.</a:t>
            </a:r>
          </a:p>
          <a:p>
            <a:pPr marL="457200" indent="-457200">
              <a:buNone/>
            </a:pPr>
            <a:endParaRPr lang="en-US" sz="2400"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1340062"/>
          </a:xfrm>
        </p:spPr>
        <p:txBody>
          <a:bodyPr>
            <a:noAutofit/>
          </a:bodyPr>
          <a:lstStyle/>
          <a:p>
            <a:pPr algn="l"/>
            <a:r>
              <a:rPr lang="en-US" sz="2400" b="1" dirty="0" smtClean="0"/>
              <a:t>BADAN HUKUM PUBLIK </a:t>
            </a:r>
            <a:r>
              <a:rPr lang="en-US" sz="2400" dirty="0" smtClean="0"/>
              <a:t>; BANK INDONESIA BERWENANG MENETAPKAN PERATURAN-PERATURAN YANG MENGIKAT MASYARAKAT LUAS SESUAI DENGAN TUGAS DAN WEWENANGNYA.</a:t>
            </a:r>
            <a:endParaRPr lang="en-US" sz="2400" dirty="0"/>
          </a:p>
        </p:txBody>
      </p:sp>
      <p:sp>
        <p:nvSpPr>
          <p:cNvPr id="3" name="Content Placeholder 2"/>
          <p:cNvSpPr>
            <a:spLocks noGrp="1"/>
          </p:cNvSpPr>
          <p:nvPr>
            <p:ph idx="1"/>
          </p:nvPr>
        </p:nvSpPr>
        <p:spPr>
          <a:xfrm>
            <a:off x="0" y="1796131"/>
            <a:ext cx="9144000" cy="5061869"/>
          </a:xfrm>
        </p:spPr>
        <p:txBody>
          <a:bodyPr>
            <a:normAutofit/>
          </a:bodyPr>
          <a:lstStyle/>
          <a:p>
            <a:pPr>
              <a:buNone/>
            </a:pPr>
            <a:r>
              <a:rPr lang="en-US" sz="2400" b="1" dirty="0" smtClean="0"/>
              <a:t>BADAN HUKUM PERDATA </a:t>
            </a:r>
            <a:r>
              <a:rPr lang="en-US" sz="2400" dirty="0" smtClean="0"/>
              <a:t>; BANK INDONESIA DAPAT BERTINDAK UNTUK</a:t>
            </a:r>
          </a:p>
          <a:p>
            <a:pPr>
              <a:buNone/>
            </a:pPr>
            <a:r>
              <a:rPr lang="en-US" sz="2400" dirty="0" smtClean="0"/>
              <a:t>DAN ATAS NAMA SENDIRI  DI DALAM DAN DI LUAR PENGADILAN.</a:t>
            </a:r>
          </a:p>
          <a:p>
            <a:pPr>
              <a:buNone/>
            </a:pPr>
            <a:endParaRPr lang="en-US" sz="2400" dirty="0" smtClean="0"/>
          </a:p>
          <a:p>
            <a:pPr>
              <a:buNone/>
            </a:pPr>
            <a:r>
              <a:rPr lang="en-US" sz="2400" b="1" dirty="0" smtClean="0"/>
              <a:t>3.KEDUDUKAN BANK INDONESIA DALAM STRUKTUR KETATANEGARAAN RI</a:t>
            </a:r>
          </a:p>
          <a:p>
            <a:pPr>
              <a:buNone/>
            </a:pPr>
            <a:r>
              <a:rPr lang="en-US" sz="2400" dirty="0" smtClean="0"/>
              <a:t>BANK INDONESIA MEMPUNYAI KEDUDUKAN YANG KHUSUS .TIDAK </a:t>
            </a:r>
          </a:p>
          <a:p>
            <a:pPr>
              <a:buNone/>
            </a:pPr>
            <a:r>
              <a:rPr lang="en-US" sz="2400" dirty="0" smtClean="0"/>
              <a:t>SEJAJAR DENGAN DPR, MA, BPK, PRESIDEN, DAN DEPARTEMEN. BANK </a:t>
            </a:r>
          </a:p>
          <a:p>
            <a:pPr>
              <a:buNone/>
            </a:pPr>
            <a:r>
              <a:rPr lang="en-US" sz="2400" dirty="0" smtClean="0"/>
              <a:t>INDONESIA BERADA DI LUAR PEMERINTAH.DALAM PELAKSANAAN </a:t>
            </a:r>
          </a:p>
          <a:p>
            <a:pPr>
              <a:buNone/>
            </a:pPr>
            <a:r>
              <a:rPr lang="en-US" sz="2400" dirty="0" smtClean="0"/>
              <a:t>TUGASNYA MEMPUNYAI HUBUNGAN DENGAN DPR,BPK, SERTA </a:t>
            </a:r>
          </a:p>
          <a:p>
            <a:pPr>
              <a:buNone/>
            </a:pPr>
            <a:r>
              <a:rPr lang="en-US" sz="2400" dirty="0" smtClean="0"/>
              <a:t>PEMERINTAH. </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43999" cy="616836"/>
          </a:xfrm>
          <a:gradFill>
            <a:gsLst>
              <a:gs pos="0">
                <a:srgbClr val="03D4A8"/>
              </a:gs>
              <a:gs pos="25000">
                <a:srgbClr val="21D6E0"/>
              </a:gs>
              <a:gs pos="75000">
                <a:srgbClr val="0087E6"/>
              </a:gs>
              <a:gs pos="100000">
                <a:srgbClr val="005CBF"/>
              </a:gs>
            </a:gsLst>
            <a:lin ang="8100000" scaled="0"/>
          </a:gradFill>
        </p:spPr>
        <p:txBody>
          <a:bodyPr>
            <a:normAutofit/>
          </a:bodyPr>
          <a:lstStyle/>
          <a:p>
            <a:pPr algn="l"/>
            <a:r>
              <a:rPr lang="en-US" sz="2400" b="1" dirty="0" smtClean="0"/>
              <a:t>B.BANK UMUM (GENERAL BANKS)</a:t>
            </a:r>
            <a:endParaRPr lang="en-US" sz="2400" b="1" dirty="0"/>
          </a:p>
        </p:txBody>
      </p:sp>
      <p:sp>
        <p:nvSpPr>
          <p:cNvPr id="3" name="Content Placeholder 2"/>
          <p:cNvSpPr>
            <a:spLocks noGrp="1"/>
          </p:cNvSpPr>
          <p:nvPr>
            <p:ph idx="1"/>
          </p:nvPr>
        </p:nvSpPr>
        <p:spPr>
          <a:xfrm>
            <a:off x="2" y="616837"/>
            <a:ext cx="9143999" cy="6241163"/>
          </a:xfrm>
          <a:solidFill>
            <a:schemeClr val="bg1"/>
          </a:solidFill>
        </p:spPr>
        <p:txBody>
          <a:bodyPr>
            <a:normAutofit/>
          </a:bodyPr>
          <a:lstStyle/>
          <a:p>
            <a:pPr>
              <a:buNone/>
            </a:pPr>
            <a:r>
              <a:rPr lang="en-US" sz="2400" dirty="0" smtClean="0"/>
              <a:t>    </a:t>
            </a:r>
            <a:r>
              <a:rPr lang="en-US" sz="2000" dirty="0" smtClean="0"/>
              <a:t>BANK UMUM ADALAH BANK YANG KEGIATANNYA MENGHIMPUN DANA DAN MENYALURKAN KREDIT(PINJAMAN) SERTA MEMBERI PELAYANAAN DIBIDANG KEUANGAN BAGI MASYARAKAT .               BANK KOMERSIAL.</a:t>
            </a:r>
          </a:p>
          <a:p>
            <a:pPr>
              <a:buNone/>
            </a:pPr>
            <a:endParaRPr lang="en-US" sz="2000" dirty="0" smtClean="0"/>
          </a:p>
          <a:p>
            <a:pPr>
              <a:buNone/>
            </a:pPr>
            <a:r>
              <a:rPr lang="en-US" sz="2000" dirty="0" smtClean="0"/>
              <a:t>KEGIATAN BANK UMUM</a:t>
            </a:r>
          </a:p>
          <a:p>
            <a:pPr>
              <a:buNone/>
            </a:pPr>
            <a:r>
              <a:rPr lang="en-US" sz="2000" dirty="0" smtClean="0"/>
              <a:t>1.MENGHIMPUN DANA DARI MASYARAKAT DALAM BENTUK </a:t>
            </a:r>
          </a:p>
          <a:p>
            <a:pPr>
              <a:buNone/>
            </a:pPr>
            <a:r>
              <a:rPr lang="en-US" sz="2000" dirty="0" smtClean="0"/>
              <a:t>    TABUNGAN,GIRO,DEPOSITO, DAN SERTIFIKAT DEPOSITO.</a:t>
            </a:r>
          </a:p>
          <a:p>
            <a:pPr>
              <a:buNone/>
            </a:pPr>
            <a:r>
              <a:rPr lang="en-US" sz="2000" dirty="0" smtClean="0"/>
              <a:t>2.MEMBERI KREDIT </a:t>
            </a:r>
          </a:p>
          <a:p>
            <a:pPr>
              <a:buNone/>
            </a:pPr>
            <a:r>
              <a:rPr lang="en-US" sz="2000" dirty="0" smtClean="0"/>
              <a:t>3.MENERIMA PEMBAYARAN TAGIHAN DARI MASYARAKAT</a:t>
            </a:r>
          </a:p>
          <a:p>
            <a:pPr>
              <a:buNone/>
            </a:pPr>
            <a:r>
              <a:rPr lang="en-US" sz="2000" dirty="0" smtClean="0"/>
              <a:t>4.MELAKUKAN TRANSFER DANA</a:t>
            </a:r>
          </a:p>
          <a:p>
            <a:pPr>
              <a:buNone/>
            </a:pPr>
            <a:r>
              <a:rPr lang="en-US" sz="2000" dirty="0" smtClean="0"/>
              <a:t>5.MENERBITKAN SURAT PENGAKUAN UTANG</a:t>
            </a:r>
            <a:endParaRPr lang="en-US" sz="2000" dirty="0"/>
          </a:p>
        </p:txBody>
      </p:sp>
      <p:cxnSp>
        <p:nvCxnSpPr>
          <p:cNvPr id="5" name="Straight Arrow Connector 4"/>
          <p:cNvCxnSpPr/>
          <p:nvPr/>
        </p:nvCxnSpPr>
        <p:spPr>
          <a:xfrm>
            <a:off x="4000496" y="1500174"/>
            <a:ext cx="403151"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 name="Picture 5" descr="http://2.bp.blogspot.com/-GkgW-uhlzjw/T09UkG6Wg3I/AAAAAAAAA4M/GooWAOR9xg8/s1600/bank+umum.jpg"/>
          <p:cNvPicPr/>
          <p:nvPr/>
        </p:nvPicPr>
        <p:blipFill>
          <a:blip r:embed="rId2"/>
          <a:srcRect/>
          <a:stretch>
            <a:fillRect/>
          </a:stretch>
        </p:blipFill>
        <p:spPr bwMode="auto">
          <a:xfrm>
            <a:off x="6072198" y="3500438"/>
            <a:ext cx="2466975" cy="3071834"/>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C.TUJUAN DAN TUGAS BANK INDONESIA</a:t>
            </a:r>
            <a:endParaRPr lang="en-US" sz="2400" dirty="0"/>
          </a:p>
        </p:txBody>
      </p:sp>
      <p:sp>
        <p:nvSpPr>
          <p:cNvPr id="3" name="Text Placeholder 2"/>
          <p:cNvSpPr>
            <a:spLocks noGrp="1"/>
          </p:cNvSpPr>
          <p:nvPr>
            <p:ph type="body" idx="1"/>
          </p:nvPr>
        </p:nvSpPr>
        <p:spPr>
          <a:xfrm>
            <a:off x="208995" y="888984"/>
            <a:ext cx="4497389" cy="453573"/>
          </a:xfrm>
          <a:solidFill>
            <a:srgbClr val="00B0F0"/>
          </a:solidFill>
          <a:ln w="9525">
            <a:solidFill>
              <a:schemeClr val="tx1"/>
            </a:solidFill>
          </a:ln>
        </p:spPr>
        <p:txBody>
          <a:bodyPr>
            <a:normAutofit/>
          </a:bodyPr>
          <a:lstStyle/>
          <a:p>
            <a:pPr algn="ctr"/>
            <a:r>
              <a:rPr lang="en-US" sz="2000" dirty="0" smtClean="0"/>
              <a:t>TUJUAN</a:t>
            </a:r>
            <a:endParaRPr lang="en-US" sz="2000" dirty="0"/>
          </a:p>
        </p:txBody>
      </p:sp>
      <p:sp>
        <p:nvSpPr>
          <p:cNvPr id="4" name="Content Placeholder 3"/>
          <p:cNvSpPr>
            <a:spLocks noGrp="1"/>
          </p:cNvSpPr>
          <p:nvPr>
            <p:ph sz="half" idx="2"/>
          </p:nvPr>
        </p:nvSpPr>
        <p:spPr>
          <a:xfrm>
            <a:off x="208995" y="1342557"/>
            <a:ext cx="4497389" cy="5261464"/>
          </a:xfrm>
          <a:ln w="9525">
            <a:solidFill>
              <a:schemeClr val="tx1"/>
            </a:solidFill>
          </a:ln>
        </p:spPr>
        <p:txBody>
          <a:bodyPr>
            <a:normAutofit/>
          </a:bodyPr>
          <a:lstStyle/>
          <a:p>
            <a:pPr>
              <a:buNone/>
            </a:pPr>
            <a:r>
              <a:rPr lang="en-US" sz="2000" b="1" dirty="0" smtClean="0"/>
              <a:t> </a:t>
            </a:r>
            <a:r>
              <a:rPr lang="en-US" sz="2000" dirty="0" smtClean="0"/>
              <a:t>MENCAPAI DAN MEMELIHARA </a:t>
            </a:r>
          </a:p>
          <a:p>
            <a:pPr>
              <a:buNone/>
            </a:pPr>
            <a:r>
              <a:rPr lang="en-US" sz="2000" dirty="0" smtClean="0"/>
              <a:t>KESTABILAN  NILAI RUPIAH .</a:t>
            </a:r>
          </a:p>
          <a:p>
            <a:pPr>
              <a:buNone/>
            </a:pPr>
            <a:endParaRPr lang="en-US" sz="2000" dirty="0" smtClean="0"/>
          </a:p>
          <a:p>
            <a:pPr>
              <a:buNone/>
            </a:pPr>
            <a:endParaRPr lang="en-US" sz="2000" dirty="0" smtClean="0"/>
          </a:p>
          <a:p>
            <a:pPr>
              <a:buNone/>
            </a:pPr>
            <a:endParaRPr lang="en-US" sz="2000" dirty="0" smtClean="0"/>
          </a:p>
          <a:p>
            <a:pPr>
              <a:buNone/>
            </a:pPr>
            <a:r>
              <a:rPr lang="en-US" sz="1800" b="1" dirty="0" smtClean="0"/>
              <a:t>1.TERHADAP BARANG DAN JASA TERCERMIN</a:t>
            </a:r>
          </a:p>
          <a:p>
            <a:pPr>
              <a:buNone/>
            </a:pPr>
            <a:r>
              <a:rPr lang="en-US" sz="1800" b="1" dirty="0" smtClean="0"/>
              <a:t>    DARI PERKEMBANGAN LAJU INFLASI</a:t>
            </a:r>
          </a:p>
          <a:p>
            <a:pPr>
              <a:buNone/>
            </a:pPr>
            <a:r>
              <a:rPr lang="en-US" sz="1800" b="1" dirty="0" smtClean="0"/>
              <a:t>2. TERHADAP MATA UANG NEGARA LAIN </a:t>
            </a:r>
          </a:p>
          <a:p>
            <a:pPr>
              <a:buNone/>
            </a:pPr>
            <a:r>
              <a:rPr lang="en-US" sz="1800" b="1" dirty="0" smtClean="0"/>
              <a:t>    TERCERMIN DARI PERKEMBANGAN NILAI </a:t>
            </a:r>
          </a:p>
          <a:p>
            <a:pPr>
              <a:buNone/>
            </a:pPr>
            <a:r>
              <a:rPr lang="en-US" sz="1800" b="1" dirty="0" smtClean="0"/>
              <a:t>    TUKAR RUPIAH (KURS) TERHADAP MATA </a:t>
            </a:r>
          </a:p>
          <a:p>
            <a:pPr>
              <a:buNone/>
            </a:pPr>
            <a:r>
              <a:rPr lang="en-US" sz="1800" b="1" dirty="0" smtClean="0"/>
              <a:t>    UANG NEGARA LAIN. </a:t>
            </a:r>
          </a:p>
          <a:p>
            <a:pPr>
              <a:buNone/>
            </a:pPr>
            <a:r>
              <a:rPr lang="en-US" sz="1400" b="1" dirty="0" smtClean="0"/>
              <a:t>(UU RI NO.23 TAHUN 1999 BAB III PASAL 7)</a:t>
            </a:r>
          </a:p>
          <a:p>
            <a:pPr>
              <a:buNone/>
            </a:pPr>
            <a:endParaRPr lang="en-US" sz="1800" b="1"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a:p>
        </p:txBody>
      </p:sp>
      <p:sp>
        <p:nvSpPr>
          <p:cNvPr id="5" name="Text Placeholder 4"/>
          <p:cNvSpPr>
            <a:spLocks noGrp="1"/>
          </p:cNvSpPr>
          <p:nvPr>
            <p:ph type="body" sz="quarter" idx="3"/>
          </p:nvPr>
        </p:nvSpPr>
        <p:spPr>
          <a:xfrm>
            <a:off x="4897695" y="888984"/>
            <a:ext cx="4041775" cy="453573"/>
          </a:xfrm>
          <a:solidFill>
            <a:srgbClr val="FFFF00"/>
          </a:solidFill>
          <a:ln w="9525">
            <a:solidFill>
              <a:schemeClr val="tx1"/>
            </a:solidFill>
          </a:ln>
        </p:spPr>
        <p:txBody>
          <a:bodyPr>
            <a:normAutofit lnSpcReduction="10000"/>
          </a:bodyPr>
          <a:lstStyle/>
          <a:p>
            <a:pPr algn="ctr"/>
            <a:r>
              <a:rPr lang="en-US" dirty="0" smtClean="0"/>
              <a:t>TUGAS</a:t>
            </a:r>
            <a:endParaRPr lang="en-US" dirty="0"/>
          </a:p>
        </p:txBody>
      </p:sp>
      <p:sp>
        <p:nvSpPr>
          <p:cNvPr id="6" name="Content Placeholder 5"/>
          <p:cNvSpPr>
            <a:spLocks noGrp="1"/>
          </p:cNvSpPr>
          <p:nvPr>
            <p:ph sz="quarter" idx="4"/>
          </p:nvPr>
        </p:nvSpPr>
        <p:spPr>
          <a:xfrm>
            <a:off x="4897695" y="1342556"/>
            <a:ext cx="4041775" cy="5261465"/>
          </a:xfrm>
          <a:ln w="3175">
            <a:solidFill>
              <a:schemeClr val="tx1"/>
            </a:solidFill>
          </a:ln>
        </p:spPr>
        <p:txBody>
          <a:bodyPr>
            <a:normAutofit lnSpcReduction="10000"/>
          </a:bodyPr>
          <a:lstStyle/>
          <a:p>
            <a:pPr>
              <a:buNone/>
            </a:pPr>
            <a:r>
              <a:rPr lang="en-US" sz="2000" dirty="0" smtClean="0"/>
              <a:t>1.MENETAPKAN DAN </a:t>
            </a:r>
          </a:p>
          <a:p>
            <a:pPr>
              <a:buNone/>
            </a:pPr>
            <a:r>
              <a:rPr lang="en-US" sz="2000" dirty="0" smtClean="0"/>
              <a:t>    MELAKSANAKAN KEBIJAKAN </a:t>
            </a:r>
          </a:p>
          <a:p>
            <a:pPr>
              <a:buNone/>
            </a:pPr>
            <a:r>
              <a:rPr lang="en-US" sz="2000" dirty="0" smtClean="0"/>
              <a:t>    MONETER</a:t>
            </a:r>
          </a:p>
          <a:p>
            <a:pPr>
              <a:buNone/>
            </a:pPr>
            <a:endParaRPr lang="en-US" sz="2000" dirty="0" smtClean="0"/>
          </a:p>
          <a:p>
            <a:pPr>
              <a:buNone/>
            </a:pPr>
            <a:r>
              <a:rPr lang="en-US" sz="2000" dirty="0" smtClean="0"/>
              <a:t>2.MENGATUR DAN MENJAGA </a:t>
            </a:r>
          </a:p>
          <a:p>
            <a:pPr>
              <a:buNone/>
            </a:pPr>
            <a:r>
              <a:rPr lang="en-US" sz="2000" dirty="0" smtClean="0"/>
              <a:t>    KELANCARAN SISTEM </a:t>
            </a:r>
          </a:p>
          <a:p>
            <a:pPr>
              <a:buNone/>
            </a:pPr>
            <a:r>
              <a:rPr lang="en-US" sz="2000" dirty="0" smtClean="0"/>
              <a:t>     PEMBAYARAN</a:t>
            </a:r>
          </a:p>
          <a:p>
            <a:pPr>
              <a:buNone/>
            </a:pPr>
            <a:endParaRPr lang="en-US" sz="2000" dirty="0" smtClean="0"/>
          </a:p>
          <a:p>
            <a:pPr>
              <a:buNone/>
            </a:pPr>
            <a:r>
              <a:rPr lang="en-US" sz="2000" dirty="0" smtClean="0"/>
              <a:t>3.MENGATUR DAN MENGAWASI BANK.</a:t>
            </a:r>
          </a:p>
          <a:p>
            <a:pPr>
              <a:buNone/>
            </a:pPr>
            <a:endParaRPr lang="en-US" sz="2000" dirty="0" smtClean="0"/>
          </a:p>
          <a:p>
            <a:pPr>
              <a:buNone/>
            </a:pPr>
            <a:endParaRPr lang="en-US" sz="2000" dirty="0" smtClean="0"/>
          </a:p>
          <a:p>
            <a:pPr>
              <a:buNone/>
            </a:pPr>
            <a:endParaRPr lang="en-US" sz="2000" dirty="0" smtClean="0"/>
          </a:p>
          <a:p>
            <a:pPr>
              <a:buNone/>
            </a:pPr>
            <a:endParaRPr lang="en-US" sz="1400" dirty="0" smtClean="0"/>
          </a:p>
          <a:p>
            <a:pPr>
              <a:buNone/>
            </a:pPr>
            <a:endParaRPr lang="en-US" sz="1400" dirty="0" smtClean="0"/>
          </a:p>
          <a:p>
            <a:pPr>
              <a:buNone/>
            </a:pPr>
            <a:r>
              <a:rPr lang="en-US" sz="1400" b="1" dirty="0" smtClean="0"/>
              <a:t>(UU RI NO.23 TAHUN 199 PASAL 10)</a:t>
            </a:r>
            <a:endParaRPr lang="en-US" sz="1400" b="1" dirty="0"/>
          </a:p>
        </p:txBody>
      </p:sp>
      <p:sp>
        <p:nvSpPr>
          <p:cNvPr id="7" name="Down Arrow Callout 6"/>
          <p:cNvSpPr/>
          <p:nvPr/>
        </p:nvSpPr>
        <p:spPr>
          <a:xfrm>
            <a:off x="406105" y="2143116"/>
            <a:ext cx="3964319" cy="997864"/>
          </a:xfrm>
          <a:prstGeom prst="downArrowCallout">
            <a:avLst/>
          </a:prstGeom>
          <a:solidFill>
            <a:srgbClr val="FF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KESTABILAN NILAI RUPIAH</a:t>
            </a:r>
            <a:endParaRPr lang="en-US" sz="2000" b="1" dirty="0">
              <a:solidFill>
                <a:schemeClr val="tx1"/>
              </a:solidFill>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D.PERAN BI DALAM MENGENDALIKAN JUMLAH UANG BEREDAR</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Font typeface="Wingdings" pitchFamily="2" charset="2"/>
              <a:buChar char="Ø"/>
            </a:pPr>
            <a:r>
              <a:rPr lang="en-US" sz="2400" dirty="0" smtClean="0"/>
              <a:t>MENETAPKAN DAN MELAKSANAKAN KEBIJAKAN MONETER.</a:t>
            </a:r>
          </a:p>
          <a:p>
            <a:pPr>
              <a:buNone/>
            </a:pPr>
            <a:r>
              <a:rPr lang="en-US" sz="2400" dirty="0" smtClean="0"/>
              <a:t>	</a:t>
            </a:r>
            <a:r>
              <a:rPr lang="en-US" sz="2000" b="1" dirty="0" smtClean="0">
                <a:solidFill>
                  <a:srgbClr val="FF0000"/>
                </a:solidFill>
              </a:rPr>
              <a:t>1.KEBIJAKAN OPERASI PASAR TERBUKA (OPEN MARKET OPERATION)</a:t>
            </a:r>
            <a:r>
              <a:rPr lang="en-US" sz="2000" dirty="0" smtClean="0">
                <a:solidFill>
                  <a:srgbClr val="FF0000"/>
                </a:solidFill>
              </a:rPr>
              <a:t> </a:t>
            </a:r>
            <a:r>
              <a:rPr lang="en-US" sz="2000" dirty="0" smtClean="0"/>
              <a:t>TINDAKAN BANK  SENTRAL UNTUK MEMPENGARUHI JUMLAH UANG BEREDAR YANG DILAKUKAN DENGAN CARA MEMPERJUAL BELIKAN </a:t>
            </a:r>
            <a:r>
              <a:rPr lang="en-US" sz="2000" b="1" dirty="0" smtClean="0"/>
              <a:t>SERTIFIKAT BANK INDONESIA </a:t>
            </a:r>
            <a:r>
              <a:rPr lang="en-US" sz="2000" dirty="0" smtClean="0"/>
              <a:t>(SBI) DAN SURAT  BERHARGA PASAR UANG (SBPU).</a:t>
            </a:r>
          </a:p>
          <a:p>
            <a:pPr>
              <a:buNone/>
            </a:pPr>
            <a:endParaRPr lang="en-US" sz="1600" dirty="0" smtClean="0"/>
          </a:p>
          <a:p>
            <a:pPr>
              <a:buFont typeface="Wingdings" pitchFamily="2" charset="2"/>
              <a:buChar char="v"/>
            </a:pPr>
            <a:r>
              <a:rPr lang="en-US" sz="1600" dirty="0" smtClean="0">
                <a:latin typeface="Arial" pitchFamily="34" charset="0"/>
                <a:cs typeface="Arial" pitchFamily="34" charset="0"/>
              </a:rPr>
              <a:t>JIKA JUB DIANGGAP TERLALU BANYAK SEHINGGA DIKHAWATIRKAN TERJADINYA INFLASI , BI MENJUAL SBI DENGAN BUNGA TINGGI : 30% HINGGA MERANGSANG MASYARAKAT MEMBELI.</a:t>
            </a:r>
          </a:p>
          <a:p>
            <a:pPr>
              <a:buNone/>
            </a:pPr>
            <a:endParaRPr lang="en-US" sz="1600" dirty="0" smtClean="0">
              <a:latin typeface="Arial" pitchFamily="34" charset="0"/>
              <a:cs typeface="Arial" pitchFamily="34" charset="0"/>
            </a:endParaRPr>
          </a:p>
          <a:p>
            <a:pPr>
              <a:buFont typeface="Wingdings" pitchFamily="2" charset="2"/>
              <a:buChar char="v"/>
            </a:pPr>
            <a:r>
              <a:rPr lang="en-US" sz="1600" dirty="0" smtClean="0">
                <a:latin typeface="Arial" pitchFamily="34" charset="0"/>
                <a:cs typeface="Arial" pitchFamily="34" charset="0"/>
              </a:rPr>
              <a:t>JIKA JUB DIANGGAP KURANG,BI MENGURANGI SUKU BUNGA : 25%</a:t>
            </a:r>
          </a:p>
          <a:p>
            <a:pPr>
              <a:buFont typeface="Wingdings" pitchFamily="2" charset="2"/>
              <a:buChar char="v"/>
            </a:pPr>
            <a:endParaRPr lang="en-US" sz="1600" dirty="0" smtClean="0">
              <a:latin typeface="Arial" pitchFamily="34" charset="0"/>
              <a:cs typeface="Arial" pitchFamily="34" charset="0"/>
            </a:endParaRPr>
          </a:p>
          <a:p>
            <a:pPr>
              <a:buFont typeface="Wingdings" pitchFamily="2" charset="2"/>
              <a:buChar char="v"/>
            </a:pPr>
            <a:r>
              <a:rPr lang="en-US" sz="1600" dirty="0" smtClean="0">
                <a:latin typeface="Arial" pitchFamily="34" charset="0"/>
                <a:cs typeface="Arial" pitchFamily="34" charset="0"/>
              </a:rPr>
              <a:t> JIKA JUB DIANGGAP TERLALU BANYAK,BI MENGURANGI ATAU TIDAK MEMBELI SBPU</a:t>
            </a:r>
          </a:p>
          <a:p>
            <a:pPr>
              <a:buFont typeface="Wingdings" pitchFamily="2" charset="2"/>
              <a:buChar char="v"/>
            </a:pPr>
            <a:endParaRPr lang="en-US" sz="1600" dirty="0" smtClean="0">
              <a:latin typeface="Arial" pitchFamily="34" charset="0"/>
              <a:cs typeface="Arial" pitchFamily="34" charset="0"/>
            </a:endParaRPr>
          </a:p>
          <a:p>
            <a:pPr>
              <a:buFont typeface="Wingdings" pitchFamily="2" charset="2"/>
              <a:buChar char="v"/>
            </a:pPr>
            <a:r>
              <a:rPr lang="en-US" sz="1600" dirty="0" smtClean="0">
                <a:latin typeface="Arial" pitchFamily="34" charset="0"/>
                <a:cs typeface="Arial" pitchFamily="34" charset="0"/>
              </a:rPr>
              <a:t>JIKA JUB DIANGGAP KURANG, BI MEMBELI SBPU SEHINGGA JUB BERTAMBAH BANYAK DAN HARGA BARANG JADI TURUN.</a:t>
            </a:r>
          </a:p>
          <a:p>
            <a:pPr>
              <a:buFont typeface="Wingdings" pitchFamily="2" charset="2"/>
              <a:buChar char="v"/>
            </a:pPr>
            <a:endParaRPr lang="en-US"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432913"/>
          </a:xfrm>
        </p:spPr>
        <p:txBody>
          <a:bodyPr>
            <a:noAutofit/>
          </a:bodyPr>
          <a:lstStyle/>
          <a:p>
            <a:pPr algn="l"/>
            <a:r>
              <a:rPr lang="en-US" sz="2000" b="1" dirty="0" smtClean="0">
                <a:solidFill>
                  <a:srgbClr val="FF0000"/>
                </a:solidFill>
                <a:latin typeface="Arial" pitchFamily="34" charset="0"/>
                <a:cs typeface="Arial" pitchFamily="34" charset="0"/>
              </a:rPr>
              <a:t>2.PENETAPAN TINGKAT DISKONTO (DISCOUNT RATE)</a:t>
            </a:r>
            <a:endParaRPr lang="en-US" sz="2000" b="1" dirty="0">
              <a:solidFill>
                <a:srgbClr val="FF0000"/>
              </a:solidFill>
              <a:latin typeface="Arial" pitchFamily="34" charset="0"/>
              <a:cs typeface="Arial" pitchFamily="34" charset="0"/>
            </a:endParaRPr>
          </a:p>
        </p:txBody>
      </p:sp>
      <p:sp>
        <p:nvSpPr>
          <p:cNvPr id="3" name="Content Placeholder 2"/>
          <p:cNvSpPr>
            <a:spLocks noGrp="1"/>
          </p:cNvSpPr>
          <p:nvPr>
            <p:ph idx="1"/>
          </p:nvPr>
        </p:nvSpPr>
        <p:spPr>
          <a:xfrm>
            <a:off x="0" y="707552"/>
            <a:ext cx="9144000" cy="6150448"/>
          </a:xfrm>
        </p:spPr>
        <p:txBody>
          <a:bodyPr>
            <a:normAutofit/>
          </a:bodyPr>
          <a:lstStyle/>
          <a:p>
            <a:pPr>
              <a:buNone/>
            </a:pPr>
            <a:r>
              <a:rPr lang="en-US" sz="2000" dirty="0" smtClean="0"/>
              <a:t>KEBIJAKAN UNTUK MENAIKKAN ATAU MENURUNKAN TINGKAT SUKU BUNGA </a:t>
            </a:r>
          </a:p>
          <a:p>
            <a:pPr>
              <a:buNone/>
            </a:pPr>
            <a:r>
              <a:rPr lang="en-US" sz="2000" dirty="0" smtClean="0"/>
              <a:t>DEPOSITO BERJANGKA.</a:t>
            </a:r>
          </a:p>
          <a:p>
            <a:pPr>
              <a:buFont typeface="Wingdings" pitchFamily="2" charset="2"/>
              <a:buChar char="q"/>
            </a:pPr>
            <a:r>
              <a:rPr lang="en-US" sz="2000" dirty="0" smtClean="0"/>
              <a:t>JIKA JUB DIANGGAP TERLALU BANYAK (INFLASI) MAKA SUKU BUNGA SBI DINAIKKAN, AKIBATNYA SUKU BUNGA DEPOSITO BERJANGKA NAIK DAN JUB AKAN TURUN.</a:t>
            </a:r>
          </a:p>
          <a:p>
            <a:pPr>
              <a:buFont typeface="Wingdings" pitchFamily="2" charset="2"/>
              <a:buChar char="q"/>
            </a:pPr>
            <a:r>
              <a:rPr lang="en-US" sz="2000" dirty="0" smtClean="0"/>
              <a:t>JKA JUB DIANGGAP KURANG , SUKU BUNGA SBI DITURUNKAN SUPAYA TINGKAT SUKU BUNGA DEPOSITO BERJANGKA TURUN DAN DIHARAPKAN MASYARAKAT MENCAIRKAN DEPOSITONYA KEMBALI.</a:t>
            </a:r>
            <a:endParaRPr lang="en-US" sz="2000"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432913"/>
          </a:xfrm>
        </p:spPr>
        <p:txBody>
          <a:bodyPr>
            <a:noAutofit/>
          </a:bodyPr>
          <a:lstStyle/>
          <a:p>
            <a:pPr algn="l"/>
            <a:r>
              <a:rPr lang="en-US" sz="2000" b="1" dirty="0" smtClean="0">
                <a:solidFill>
                  <a:srgbClr val="FF0000"/>
                </a:solidFill>
                <a:latin typeface="Arial" pitchFamily="34" charset="0"/>
                <a:cs typeface="Arial" pitchFamily="34" charset="0"/>
              </a:rPr>
              <a:t>3.PENETAPAN CADANGAN WAJIB MINIMUM (RESERVE REQUIREMENT)</a:t>
            </a:r>
            <a:endParaRPr lang="en-US" sz="2000" b="1" dirty="0">
              <a:solidFill>
                <a:srgbClr val="FF0000"/>
              </a:solidFill>
              <a:latin typeface="Arial" pitchFamily="34" charset="0"/>
              <a:cs typeface="Arial" pitchFamily="34" charset="0"/>
            </a:endParaRPr>
          </a:p>
        </p:txBody>
      </p:sp>
      <p:sp>
        <p:nvSpPr>
          <p:cNvPr id="3" name="Content Placeholder 2"/>
          <p:cNvSpPr>
            <a:spLocks noGrp="1"/>
          </p:cNvSpPr>
          <p:nvPr>
            <p:ph idx="1"/>
          </p:nvPr>
        </p:nvSpPr>
        <p:spPr>
          <a:xfrm>
            <a:off x="0" y="707552"/>
            <a:ext cx="9144000" cy="6150448"/>
          </a:xfrm>
        </p:spPr>
        <p:txBody>
          <a:bodyPr>
            <a:normAutofit/>
          </a:bodyPr>
          <a:lstStyle/>
          <a:p>
            <a:pPr>
              <a:buNone/>
            </a:pPr>
            <a:r>
              <a:rPr lang="en-US" sz="2000" dirty="0" smtClean="0">
                <a:latin typeface="Arial" pitchFamily="34" charset="0"/>
                <a:cs typeface="Arial" pitchFamily="34" charset="0"/>
              </a:rPr>
              <a:t>DIMAKSUDKAN  AGAR BANK SELALU DALAM KEADAAN SEHAT, SESUAI</a:t>
            </a:r>
          </a:p>
          <a:p>
            <a:pPr>
              <a:buNone/>
            </a:pPr>
            <a:r>
              <a:rPr lang="en-US" sz="2000" dirty="0" smtClean="0">
                <a:latin typeface="Arial" pitchFamily="34" charset="0"/>
                <a:cs typeface="Arial" pitchFamily="34" charset="0"/>
              </a:rPr>
              <a:t>DENGAN PRINSIP KEHATI-HATIAN. DALAM SURAT KEPUTUSAN DIREKSI </a:t>
            </a:r>
          </a:p>
          <a:p>
            <a:pPr>
              <a:buNone/>
            </a:pPr>
            <a:r>
              <a:rPr lang="en-US" sz="2000" dirty="0" smtClean="0">
                <a:latin typeface="Arial" pitchFamily="34" charset="0"/>
                <a:cs typeface="Arial" pitchFamily="34" charset="0"/>
              </a:rPr>
              <a:t>BI NO. 31/146/KEP/DIR PASAL 1 DIKATAKAN : BANK UMUM WAJIB </a:t>
            </a:r>
          </a:p>
          <a:p>
            <a:pPr>
              <a:buNone/>
            </a:pPr>
            <a:r>
              <a:rPr lang="en-US" sz="2000" dirty="0" smtClean="0">
                <a:latin typeface="Arial" pitchFamily="34" charset="0"/>
                <a:cs typeface="Arial" pitchFamily="34" charset="0"/>
              </a:rPr>
              <a:t>MENYEDIAKAN MODAL MINIMUM SEBESAR 4% DARI AKTIVA </a:t>
            </a:r>
          </a:p>
          <a:p>
            <a:pPr>
              <a:buNone/>
            </a:pPr>
            <a:r>
              <a:rPr lang="en-US" sz="2000" dirty="0" smtClean="0">
                <a:latin typeface="Arial" pitchFamily="34" charset="0"/>
                <a:cs typeface="Arial" pitchFamily="34" charset="0"/>
              </a:rPr>
              <a:t>TERTIMBANG MENURUT RISIKO (ATMR). ATMR MERUPAKAN </a:t>
            </a:r>
          </a:p>
          <a:p>
            <a:pPr>
              <a:buNone/>
            </a:pPr>
            <a:r>
              <a:rPr lang="en-US" sz="2000" dirty="0" smtClean="0">
                <a:latin typeface="Arial" pitchFamily="34" charset="0"/>
                <a:cs typeface="Arial" pitchFamily="34" charset="0"/>
              </a:rPr>
              <a:t>PENJUMLAHAN AKTIVA NERACA DAN AKTIVA ADMINISTRASI.</a:t>
            </a:r>
          </a:p>
          <a:p>
            <a:pPr>
              <a:buNone/>
            </a:pPr>
            <a:endParaRPr lang="en-US" sz="2000" dirty="0" smtClean="0">
              <a:latin typeface="Arial" pitchFamily="34" charset="0"/>
              <a:cs typeface="Arial" pitchFamily="34" charset="0"/>
            </a:endParaRPr>
          </a:p>
          <a:p>
            <a:pPr>
              <a:buNone/>
            </a:pPr>
            <a:r>
              <a:rPr lang="en-US" sz="2000" b="1" dirty="0" smtClean="0">
                <a:latin typeface="Arial" pitchFamily="34" charset="0"/>
                <a:cs typeface="Arial" pitchFamily="34" charset="0"/>
              </a:rPr>
              <a:t>CADANGAN MINIMUM</a:t>
            </a:r>
            <a:r>
              <a:rPr lang="en-US" sz="2000" dirty="0" smtClean="0">
                <a:latin typeface="Arial" pitchFamily="34" charset="0"/>
                <a:cs typeface="Arial" pitchFamily="34" charset="0"/>
              </a:rPr>
              <a:t> ADALAH PERBANDINGAN ANTARA UANG TUNAI </a:t>
            </a:r>
          </a:p>
          <a:p>
            <a:pPr>
              <a:buNone/>
            </a:pPr>
            <a:r>
              <a:rPr lang="en-US" sz="2000" dirty="0" smtClean="0">
                <a:latin typeface="Arial" pitchFamily="34" charset="0"/>
                <a:cs typeface="Arial" pitchFamily="34" charset="0"/>
              </a:rPr>
              <a:t>YANG DISIMPAN DI BANK (UANG YANG TIDAK DIPINJAMKAM KE </a:t>
            </a:r>
          </a:p>
          <a:p>
            <a:pPr>
              <a:buNone/>
            </a:pPr>
            <a:r>
              <a:rPr lang="en-US" sz="2000" dirty="0" smtClean="0">
                <a:latin typeface="Arial" pitchFamily="34" charset="0"/>
                <a:cs typeface="Arial" pitchFamily="34" charset="0"/>
              </a:rPr>
              <a:t>NASABAH) DAN SIMPANAN NASABAH YANG TERDIRI DARI GIRO, </a:t>
            </a:r>
          </a:p>
          <a:p>
            <a:pPr>
              <a:buNone/>
            </a:pPr>
            <a:r>
              <a:rPr lang="en-US" sz="2000" dirty="0" smtClean="0">
                <a:latin typeface="Arial" pitchFamily="34" charset="0"/>
                <a:cs typeface="Arial" pitchFamily="34" charset="0"/>
              </a:rPr>
              <a:t>DEPOSITO, DAN TABUNGAN LAINNYA.</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solidFill>
                  <a:srgbClr val="FF0000"/>
                </a:solidFill>
              </a:rPr>
              <a:t>4.PENGATURAN KREDIT ATAU PEMBIAYAAN</a:t>
            </a:r>
            <a:endParaRPr lang="en-US" sz="2400" b="1" dirty="0">
              <a:solidFill>
                <a:srgbClr val="FF0000"/>
              </a:solidFill>
            </a:endParaRPr>
          </a:p>
        </p:txBody>
      </p:sp>
      <p:sp>
        <p:nvSpPr>
          <p:cNvPr id="3" name="Content Placeholder 2"/>
          <p:cNvSpPr>
            <a:spLocks noGrp="1"/>
          </p:cNvSpPr>
          <p:nvPr>
            <p:ph idx="1"/>
          </p:nvPr>
        </p:nvSpPr>
        <p:spPr>
          <a:xfrm>
            <a:off x="0" y="798267"/>
            <a:ext cx="9144000" cy="6059733"/>
          </a:xfrm>
        </p:spPr>
        <p:txBody>
          <a:bodyPr>
            <a:normAutofit/>
          </a:bodyPr>
          <a:lstStyle/>
          <a:p>
            <a:pPr>
              <a:buFont typeface="Wingdings" pitchFamily="2" charset="2"/>
              <a:buChar char="§"/>
            </a:pPr>
            <a:r>
              <a:rPr lang="en-US" sz="2400" dirty="0" smtClean="0"/>
              <a:t>PEMBERIAN KREDIT YANG MELEBIHI BATAS KEWAJARAN MERUPAKAN PEYEBAB UTAMA KEGAGALAN USAHA BANK.</a:t>
            </a:r>
          </a:p>
          <a:p>
            <a:pPr>
              <a:buFont typeface="Wingdings" pitchFamily="2" charset="2"/>
              <a:buChar char="§"/>
            </a:pPr>
            <a:r>
              <a:rPr lang="en-US" sz="2400" dirty="0" smtClean="0"/>
              <a:t>FUNGSI BI SEBAGAI </a:t>
            </a:r>
            <a:r>
              <a:rPr lang="en-US" sz="2400" i="1" dirty="0" smtClean="0">
                <a:solidFill>
                  <a:srgbClr val="FF0000"/>
                </a:solidFill>
              </a:rPr>
              <a:t>LENDER OF THE LAST RESORT </a:t>
            </a:r>
            <a:r>
              <a:rPr lang="en-US" sz="2400" dirty="0" smtClean="0">
                <a:solidFill>
                  <a:srgbClr val="FF0000"/>
                </a:solidFill>
              </a:rPr>
              <a:t>, </a:t>
            </a:r>
            <a:r>
              <a:rPr lang="en-US" sz="2400" dirty="0" smtClean="0"/>
              <a:t>BI MEMBANTU KESULITAN PENDANAAN JANGKA PENDEK YANG DIHADAPI BANK.</a:t>
            </a:r>
            <a:endParaRPr lang="en-US" sz="2400" i="1" dirty="0" smtClean="0">
              <a:solidFill>
                <a:srgbClr val="FF0000"/>
              </a:solidFill>
            </a:endParaRPr>
          </a:p>
          <a:p>
            <a:pPr>
              <a:buFont typeface="Wingdings" pitchFamily="2" charset="2"/>
              <a:buChar char="§"/>
            </a:pPr>
            <a:r>
              <a:rPr lang="en-US" sz="2400" dirty="0" smtClean="0"/>
              <a:t>MELAKSANAKAN KEBIJAKAN NILAI TUKAR BERDASARKAN SISTEM NILAI TUKAR YANG TELAH DITETAPKAN</a:t>
            </a:r>
          </a:p>
          <a:p>
            <a:pPr>
              <a:buNone/>
            </a:pPr>
            <a:endParaRPr lang="en-US" sz="2400" dirty="0" smtClean="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E.PERAN BI DALAM SISTEM PEMBAYARAN</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000" dirty="0" smtClean="0">
                <a:latin typeface="Arial" pitchFamily="34" charset="0"/>
                <a:cs typeface="Arial" pitchFamily="34" charset="0"/>
              </a:rPr>
              <a:t>1.PENGATURAN DAN PENYELENGGARAAN KLIRING SERTA PEYELESAIAN AKHIR TRANSAKSI.</a:t>
            </a:r>
          </a:p>
          <a:p>
            <a:pPr>
              <a:buFont typeface="Wingdings" pitchFamily="2" charset="2"/>
              <a:buChar char="Ø"/>
            </a:pPr>
            <a:r>
              <a:rPr lang="en-US" sz="2000" dirty="0" smtClean="0">
                <a:latin typeface="Arial" pitchFamily="34" charset="0"/>
                <a:cs typeface="Arial" pitchFamily="34" charset="0"/>
              </a:rPr>
              <a:t>BANK INDONESIA BERWENANG MENGATUR SISTEM KLIRING  ANTAR BANK DALAM MATA UANG RUPIAH ATAU MATA UANG ASING YANG MELIPUTI SISTEM KLIRING DOMESTIK DAN LINTAS NEGARA.</a:t>
            </a:r>
          </a:p>
          <a:p>
            <a:pPr>
              <a:buNone/>
            </a:pPr>
            <a:endParaRPr lang="en-US" sz="2000" dirty="0" smtClean="0">
              <a:latin typeface="Arial" pitchFamily="34" charset="0"/>
              <a:cs typeface="Arial" pitchFamily="34" charset="0"/>
            </a:endParaRPr>
          </a:p>
          <a:p>
            <a:pPr>
              <a:buFont typeface="Wingdings" pitchFamily="2" charset="2"/>
              <a:buChar char="Ø"/>
            </a:pPr>
            <a:r>
              <a:rPr lang="en-US" sz="2000" dirty="0" smtClean="0">
                <a:latin typeface="Arial" pitchFamily="34" charset="0"/>
                <a:cs typeface="Arial" pitchFamily="34" charset="0"/>
              </a:rPr>
              <a:t>MENGELUARKAN DAN MENGEDARKAN UANG</a:t>
            </a:r>
          </a:p>
          <a:p>
            <a:pPr>
              <a:buNone/>
            </a:pPr>
            <a:r>
              <a:rPr lang="en-US" sz="2000" dirty="0" smtClean="0">
                <a:latin typeface="Arial" pitchFamily="34" charset="0"/>
                <a:cs typeface="Arial" pitchFamily="34" charset="0"/>
              </a:rPr>
              <a:t>	• MENGELUARKAN DAN MENGEDARKAN UANG RUPIAH</a:t>
            </a:r>
          </a:p>
          <a:p>
            <a:pPr>
              <a:buNone/>
            </a:pPr>
            <a:r>
              <a:rPr lang="en-US" sz="2000" dirty="0" smtClean="0">
                <a:latin typeface="Arial" pitchFamily="34" charset="0"/>
                <a:cs typeface="Arial" pitchFamily="34" charset="0"/>
              </a:rPr>
              <a:t>	• MENCABUT, MENARIK, DAN MEMUSNAHKAN UANG DARI   </a:t>
            </a:r>
          </a:p>
          <a:p>
            <a:pPr>
              <a:buNone/>
            </a:pPr>
            <a:r>
              <a:rPr lang="en-US" sz="2000" dirty="0" smtClean="0">
                <a:latin typeface="Arial" pitchFamily="34" charset="0"/>
                <a:cs typeface="Arial" pitchFamily="34" charset="0"/>
              </a:rPr>
              <a:t>       PEREDARAN</a:t>
            </a:r>
          </a:p>
          <a:p>
            <a:pPr>
              <a:buNone/>
            </a:pPr>
            <a:r>
              <a:rPr lang="en-US" sz="2000" dirty="0" smtClean="0">
                <a:latin typeface="Arial" pitchFamily="34" charset="0"/>
                <a:cs typeface="Arial" pitchFamily="34" charset="0"/>
              </a:rPr>
              <a:t>	• MENETAPKAN MACAM, HARGA, CIRI UANG YANG AKAN </a:t>
            </a:r>
          </a:p>
          <a:p>
            <a:pPr>
              <a:buNone/>
            </a:pPr>
            <a:r>
              <a:rPr lang="en-US" sz="2000" dirty="0" smtClean="0">
                <a:latin typeface="Arial" pitchFamily="34" charset="0"/>
                <a:cs typeface="Arial" pitchFamily="34" charset="0"/>
              </a:rPr>
              <a:t>       DIKELUARKAN</a:t>
            </a:r>
          </a:p>
          <a:p>
            <a:pPr>
              <a:buNone/>
            </a:pPr>
            <a:r>
              <a:rPr lang="en-US" sz="2000" dirty="0" smtClean="0">
                <a:latin typeface="Arial" pitchFamily="34" charset="0"/>
                <a:cs typeface="Arial" pitchFamily="34" charset="0"/>
              </a:rPr>
              <a:t>	• MENETAPKAN BAHAN UANG YANG AKAN DIGUNAKAN</a:t>
            </a:r>
          </a:p>
          <a:p>
            <a:pPr>
              <a:buNone/>
            </a:pPr>
            <a:r>
              <a:rPr lang="en-US" sz="2000" dirty="0" smtClean="0">
                <a:latin typeface="Arial" pitchFamily="34" charset="0"/>
                <a:cs typeface="Arial" pitchFamily="34" charset="0"/>
              </a:rPr>
              <a:t>	• PENENTUAN TANGGAL MULAI BERLAKUNYA SEBAGAI ALAT </a:t>
            </a:r>
          </a:p>
          <a:p>
            <a:pPr>
              <a:buNone/>
            </a:pPr>
            <a:r>
              <a:rPr lang="en-US" sz="2000" dirty="0" smtClean="0">
                <a:latin typeface="Arial" pitchFamily="34" charset="0"/>
                <a:cs typeface="Arial" pitchFamily="34" charset="0"/>
              </a:rPr>
              <a:t>       PEMBAYARAN</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432913"/>
          </a:xfrm>
        </p:spPr>
        <p:txBody>
          <a:bodyPr>
            <a:noAutofit/>
          </a:bodyPr>
          <a:lstStyle/>
          <a:p>
            <a:pPr algn="l"/>
            <a:r>
              <a:rPr lang="en-US" sz="2400" b="1" dirty="0" smtClean="0"/>
              <a:t>F. OTORITAS JASA KEUANGAN                                                                                </a:t>
            </a:r>
            <a:endParaRPr lang="en-US" sz="2400" b="1" dirty="0"/>
          </a:p>
        </p:txBody>
      </p:sp>
      <p:sp>
        <p:nvSpPr>
          <p:cNvPr id="3" name="Content Placeholder 2"/>
          <p:cNvSpPr>
            <a:spLocks noGrp="1"/>
          </p:cNvSpPr>
          <p:nvPr>
            <p:ph idx="1"/>
          </p:nvPr>
        </p:nvSpPr>
        <p:spPr>
          <a:xfrm>
            <a:off x="0" y="707552"/>
            <a:ext cx="9144000" cy="6150448"/>
          </a:xfrm>
        </p:spPr>
        <p:txBody>
          <a:bodyPr>
            <a:normAutofit/>
          </a:bodyPr>
          <a:lstStyle/>
          <a:p>
            <a:pPr>
              <a:buFont typeface="Wingdings" pitchFamily="2" charset="2"/>
              <a:buChar char="Ø"/>
            </a:pPr>
            <a:r>
              <a:rPr lang="en-US" sz="2400" dirty="0" smtClean="0"/>
              <a:t>MENGATUR DAN MENGAWASI BANK</a:t>
            </a:r>
          </a:p>
          <a:p>
            <a:pPr>
              <a:buNone/>
            </a:pPr>
            <a:r>
              <a:rPr lang="en-US" sz="2400" dirty="0" smtClean="0"/>
              <a:t>	</a:t>
            </a:r>
            <a:r>
              <a:rPr lang="en-US" sz="2000" dirty="0" smtClean="0"/>
              <a:t>• MEMBERIKAN DAN MENCABUT IZIN USAHA BANK</a:t>
            </a:r>
          </a:p>
          <a:p>
            <a:pPr>
              <a:buNone/>
            </a:pPr>
            <a:r>
              <a:rPr lang="en-US" sz="2000" dirty="0" smtClean="0"/>
              <a:t>	• MEMBERIKAN IZIN PEMBUKAAN, PENUTUPAN, PEMINDAHAN KANTOR BANK.</a:t>
            </a:r>
          </a:p>
          <a:p>
            <a:pPr>
              <a:buNone/>
            </a:pPr>
            <a:r>
              <a:rPr lang="en-US" sz="2000" dirty="0" smtClean="0"/>
              <a:t>	• MEMBERIKAN PERSETUJUAN ATAS KEPEMILIKAN DAN KEPENGURUSAN BANK</a:t>
            </a:r>
          </a:p>
          <a:p>
            <a:pPr>
              <a:buNone/>
            </a:pPr>
            <a:r>
              <a:rPr lang="en-US" sz="2000" dirty="0" smtClean="0"/>
              <a:t>	• MEMBRIKAN IZIN KEPADA BANK UNTUK MENJALANKAN KEGIATAN-KEGIATAN </a:t>
            </a:r>
          </a:p>
          <a:p>
            <a:pPr>
              <a:buNone/>
            </a:pPr>
            <a:r>
              <a:rPr lang="en-US" sz="2000" dirty="0" smtClean="0"/>
              <a:t>         TERTENTU.</a:t>
            </a:r>
          </a:p>
          <a:p>
            <a:pPr>
              <a:buNone/>
            </a:pPr>
            <a:r>
              <a:rPr lang="en-US" sz="2000" dirty="0" smtClean="0"/>
              <a:t>	• MEWAJIBKAN BANK UNTUK MENYAMPAIKAN LAPORAN, KETERANGAN DAN </a:t>
            </a:r>
          </a:p>
          <a:p>
            <a:pPr>
              <a:buNone/>
            </a:pPr>
            <a:r>
              <a:rPr lang="en-US" sz="2000" dirty="0" smtClean="0"/>
              <a:t>         PENJELASAN SESUAI DENGAN TATACARA YANG DITETAPKAN BANK INDONESIA</a:t>
            </a:r>
          </a:p>
          <a:p>
            <a:pPr>
              <a:buNone/>
            </a:pPr>
            <a:r>
              <a:rPr lang="en-US" sz="2000" dirty="0" smtClean="0"/>
              <a:t>	• MELAKUKAN PEMERIKSAAN TERHADAP BANK, BAIK SECARA BERKALA MAUPUN SETIAP</a:t>
            </a:r>
          </a:p>
          <a:p>
            <a:pPr>
              <a:buNone/>
            </a:pPr>
            <a:r>
              <a:rPr lang="en-US" sz="2000" dirty="0" smtClean="0"/>
              <a:t>         WAKTU APABILA DIPERLUKAN</a:t>
            </a:r>
          </a:p>
          <a:p>
            <a:pPr>
              <a:buNone/>
            </a:pPr>
            <a:r>
              <a:rPr lang="en-US" sz="2000" dirty="0" smtClean="0"/>
              <a:t>	• MENGATUR DAN MENGEMBANGKAN INFORMASI ANTAR BANK</a:t>
            </a:r>
            <a:endParaRPr lang="en-US" sz="2000"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11.KAS  (PERSEDIAAN KAS)</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marL="457200" indent="-457200">
              <a:buAutoNum type="alphaUcPeriod"/>
            </a:pPr>
            <a:r>
              <a:rPr lang="en-US" sz="2400" b="1" dirty="0" smtClean="0"/>
              <a:t>PENGERTIAN</a:t>
            </a:r>
          </a:p>
          <a:p>
            <a:pPr marL="457200" indent="-457200">
              <a:buNone/>
            </a:pPr>
            <a:r>
              <a:rPr lang="en-US" sz="2400" b="1" dirty="0" smtClean="0"/>
              <a:t>	</a:t>
            </a:r>
            <a:endParaRPr lang="en-US" sz="2400" b="1" dirty="0"/>
          </a:p>
        </p:txBody>
      </p:sp>
      <p:sp>
        <p:nvSpPr>
          <p:cNvPr id="4" name="Rectangle 3"/>
          <p:cNvSpPr/>
          <p:nvPr/>
        </p:nvSpPr>
        <p:spPr>
          <a:xfrm>
            <a:off x="0" y="3209884"/>
            <a:ext cx="9006662" cy="2862322"/>
          </a:xfrm>
          <a:prstGeom prst="rect">
            <a:avLst/>
          </a:prstGeom>
        </p:spPr>
        <p:txBody>
          <a:bodyPr wrap="square">
            <a:spAutoFit/>
          </a:bodyPr>
          <a:lstStyle/>
          <a:p>
            <a:pPr>
              <a:buNone/>
            </a:pPr>
            <a:r>
              <a:rPr lang="en-US" sz="2000" dirty="0" smtClean="0">
                <a:latin typeface="Arial" pitchFamily="34" charset="0"/>
                <a:cs typeface="Arial" pitchFamily="34" charset="0"/>
              </a:rPr>
              <a:t>KAS DAPAT DIARTIKAN NILAI UANG KONTAN YANG DAPAT DIGUNAKAN DENGAN SEGERA UNTUK MEMENUHI KEWAJIBAN FINANSIAL PERUSAHAN YANG MEMPUNYAI SIFAT PALING TINGGI LIKUIDITASNYA.</a:t>
            </a:r>
          </a:p>
          <a:p>
            <a:pPr>
              <a:buNone/>
            </a:pPr>
            <a:r>
              <a:rPr lang="en-US" sz="2000" dirty="0" smtClean="0">
                <a:latin typeface="Arial" pitchFamily="34" charset="0"/>
                <a:cs typeface="Arial" pitchFamily="34" charset="0"/>
              </a:rPr>
              <a:t>	</a:t>
            </a:r>
          </a:p>
          <a:p>
            <a:pPr>
              <a:buNone/>
            </a:pPr>
            <a:r>
              <a:rPr lang="en-US" sz="2000" dirty="0" smtClean="0">
                <a:latin typeface="Arial" pitchFamily="34" charset="0"/>
                <a:cs typeface="Arial" pitchFamily="34" charset="0"/>
              </a:rPr>
              <a:t>KAS DAPAT BERUPA :	</a:t>
            </a:r>
          </a:p>
          <a:p>
            <a:pPr>
              <a:buNone/>
            </a:pPr>
            <a:r>
              <a:rPr lang="en-US" sz="2000" dirty="0" smtClean="0">
                <a:latin typeface="Arial" pitchFamily="34" charset="0"/>
                <a:cs typeface="Arial" pitchFamily="34" charset="0"/>
              </a:rPr>
              <a:t>	• UANG KONTAN YANG DISIMPAN DI PERUSAHAAN</a:t>
            </a:r>
          </a:p>
          <a:p>
            <a:pPr>
              <a:buNone/>
            </a:pPr>
            <a:r>
              <a:rPr lang="en-US" sz="2000" dirty="0" smtClean="0">
                <a:latin typeface="Arial" pitchFamily="34" charset="0"/>
                <a:cs typeface="Arial" pitchFamily="34" charset="0"/>
              </a:rPr>
              <a:t>	•  REKENING-REKENING GIRO </a:t>
            </a:r>
          </a:p>
          <a:p>
            <a:pPr>
              <a:buNone/>
            </a:pPr>
            <a:r>
              <a:rPr lang="en-US" sz="2000" dirty="0" smtClean="0">
                <a:latin typeface="Arial" pitchFamily="34" charset="0"/>
                <a:cs typeface="Arial" pitchFamily="34" charset="0"/>
              </a:rPr>
              <a:t>	• ATAU REKENING LAINNYA YANG DAPAT DICAIRKAN PADA SAAT </a:t>
            </a:r>
          </a:p>
          <a:p>
            <a:pPr>
              <a:buNone/>
            </a:pPr>
            <a:r>
              <a:rPr lang="en-US" sz="2000" dirty="0" smtClean="0">
                <a:latin typeface="Arial" pitchFamily="34" charset="0"/>
                <a:cs typeface="Arial" pitchFamily="34" charset="0"/>
              </a:rPr>
              <a:t>	  DIBUTUHKAN.</a:t>
            </a:r>
            <a:endParaRPr lang="en-US" sz="2000" dirty="0">
              <a:latin typeface="Arial" pitchFamily="34" charset="0"/>
              <a:cs typeface="Arial" pitchFamily="34" charset="0"/>
            </a:endParaRPr>
          </a:p>
        </p:txBody>
      </p:sp>
      <p:sp>
        <p:nvSpPr>
          <p:cNvPr id="5" name="Rectangle 4"/>
          <p:cNvSpPr/>
          <p:nvPr/>
        </p:nvSpPr>
        <p:spPr>
          <a:xfrm>
            <a:off x="1" y="1322835"/>
            <a:ext cx="9143999" cy="1323439"/>
          </a:xfrm>
          <a:prstGeom prst="rect">
            <a:avLst/>
          </a:prstGeom>
        </p:spPr>
        <p:txBody>
          <a:bodyPr wrap="square">
            <a:spAutoFit/>
          </a:bodyPr>
          <a:lstStyle/>
          <a:p>
            <a:pPr marL="457200" indent="-457200">
              <a:buNone/>
            </a:pPr>
            <a:r>
              <a:rPr lang="en-US" sz="2000" dirty="0" smtClean="0"/>
              <a:t> KAS ADALAH MATA UANG KERTAS ATAU LOGAM BAIK RUPIAH MAUPUN VALUTA</a:t>
            </a:r>
          </a:p>
          <a:p>
            <a:pPr marL="457200" indent="-457200">
              <a:buNone/>
            </a:pPr>
            <a:r>
              <a:rPr lang="en-US" sz="2000" dirty="0" smtClean="0"/>
              <a:t>ASING YANG MASIH BERLAKU SEBAGAI ALAT PEMBAYARAN YANG SAH TERMASUK </a:t>
            </a:r>
          </a:p>
          <a:p>
            <a:pPr marL="457200" indent="-457200">
              <a:buNone/>
            </a:pPr>
            <a:r>
              <a:rPr lang="en-US" sz="2000" dirty="0" smtClean="0"/>
              <a:t>YANG DITARIK  DARI PEREDARAN .(STANDAR KHUSUS AKUNTANSI PERBANKAN </a:t>
            </a:r>
          </a:p>
          <a:p>
            <a:pPr marL="457200" indent="-457200">
              <a:buNone/>
            </a:pPr>
            <a:r>
              <a:rPr lang="en-US" sz="2000" dirty="0" smtClean="0"/>
              <a:t>INDONESIA/SKAPI).</a:t>
            </a:r>
            <a:endParaRPr lang="en-US" sz="2000"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1"/>
          <p:cNvSpPr/>
          <p:nvPr/>
        </p:nvSpPr>
        <p:spPr>
          <a:xfrm>
            <a:off x="0" y="357166"/>
            <a:ext cx="9006662" cy="1428760"/>
          </a:xfrm>
          <a:prstGeom prst="cloud">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effectLst>
                  <a:outerShdw blurRad="38100" dist="38100" dir="2700000" algn="tl">
                    <a:srgbClr val="000000">
                      <a:alpha val="43137"/>
                    </a:srgbClr>
                  </a:outerShdw>
                </a:effectLst>
                <a:latin typeface="Algerian" pitchFamily="82" charset="0"/>
              </a:rPr>
              <a:t>  </a:t>
            </a:r>
            <a:r>
              <a:rPr lang="en-US" sz="3200" dirty="0" err="1" smtClean="0">
                <a:solidFill>
                  <a:schemeClr val="tx1"/>
                </a:solidFill>
                <a:effectLst>
                  <a:outerShdw blurRad="38100" dist="38100" dir="2700000" algn="tl">
                    <a:srgbClr val="000000">
                      <a:alpha val="43137"/>
                    </a:srgbClr>
                  </a:outerShdw>
                </a:effectLst>
                <a:latin typeface="Algerian" pitchFamily="82" charset="0"/>
              </a:rPr>
              <a:t>B.tujuan</a:t>
            </a:r>
            <a:r>
              <a:rPr lang="en-US" sz="3200" dirty="0" smtClean="0">
                <a:solidFill>
                  <a:schemeClr val="tx1"/>
                </a:solidFill>
                <a:effectLst>
                  <a:outerShdw blurRad="38100" dist="38100" dir="2700000" algn="tl">
                    <a:srgbClr val="000000">
                      <a:alpha val="43137"/>
                    </a:srgbClr>
                  </a:outerShdw>
                </a:effectLst>
                <a:latin typeface="Algerian" pitchFamily="82" charset="0"/>
              </a:rPr>
              <a:t> </a:t>
            </a:r>
            <a:r>
              <a:rPr lang="en-US" sz="3200" dirty="0" err="1" smtClean="0">
                <a:solidFill>
                  <a:schemeClr val="tx1"/>
                </a:solidFill>
                <a:effectLst>
                  <a:outerShdw blurRad="38100" dist="38100" dir="2700000" algn="tl">
                    <a:srgbClr val="000000">
                      <a:alpha val="43137"/>
                    </a:srgbClr>
                  </a:outerShdw>
                </a:effectLst>
                <a:latin typeface="Algerian" pitchFamily="82" charset="0"/>
              </a:rPr>
              <a:t>pengelolaan</a:t>
            </a:r>
            <a:endParaRPr lang="en-US" sz="3200" dirty="0" smtClean="0">
              <a:solidFill>
                <a:schemeClr val="tx1"/>
              </a:solidFill>
              <a:effectLst>
                <a:outerShdw blurRad="38100" dist="38100" dir="2700000" algn="tl">
                  <a:srgbClr val="000000">
                    <a:alpha val="43137"/>
                  </a:srgbClr>
                </a:outerShdw>
              </a:effectLst>
              <a:latin typeface="Algerian" pitchFamily="82" charset="0"/>
            </a:endParaRPr>
          </a:p>
          <a:p>
            <a:r>
              <a:rPr lang="en-US" sz="3200" dirty="0" smtClean="0">
                <a:solidFill>
                  <a:schemeClr val="tx1"/>
                </a:solidFill>
                <a:effectLst>
                  <a:outerShdw blurRad="38100" dist="38100" dir="2700000" algn="tl">
                    <a:srgbClr val="000000">
                      <a:alpha val="43137"/>
                    </a:srgbClr>
                  </a:outerShdw>
                </a:effectLst>
                <a:latin typeface="Algerian" pitchFamily="82" charset="0"/>
              </a:rPr>
              <a:t>      </a:t>
            </a:r>
            <a:r>
              <a:rPr lang="en-US" sz="3200" dirty="0" err="1" smtClean="0">
                <a:solidFill>
                  <a:schemeClr val="tx1"/>
                </a:solidFill>
                <a:effectLst>
                  <a:outerShdw blurRad="38100" dist="38100" dir="2700000" algn="tl">
                    <a:srgbClr val="000000">
                      <a:alpha val="43137"/>
                    </a:srgbClr>
                  </a:outerShdw>
                </a:effectLst>
                <a:latin typeface="Algerian" pitchFamily="82" charset="0"/>
              </a:rPr>
              <a:t>kas</a:t>
            </a:r>
            <a:r>
              <a:rPr lang="en-US" sz="3200" dirty="0" smtClean="0">
                <a:solidFill>
                  <a:schemeClr val="tx1"/>
                </a:solidFill>
                <a:effectLst>
                  <a:outerShdw blurRad="38100" dist="38100" dir="2700000" algn="tl">
                    <a:srgbClr val="000000">
                      <a:alpha val="43137"/>
                    </a:srgbClr>
                  </a:outerShdw>
                </a:effectLst>
                <a:latin typeface="Algerian" pitchFamily="82" charset="0"/>
              </a:rPr>
              <a:t>   </a:t>
            </a:r>
            <a:endParaRPr lang="en-US" sz="3200" dirty="0">
              <a:solidFill>
                <a:schemeClr val="tx1"/>
              </a:solidFill>
              <a:effectLst>
                <a:outerShdw blurRad="38100" dist="38100" dir="2700000" algn="tl">
                  <a:srgbClr val="000000">
                    <a:alpha val="43137"/>
                  </a:srgbClr>
                </a:outerShdw>
              </a:effectLst>
              <a:latin typeface="Algerian" pitchFamily="82" charset="0"/>
            </a:endParaRPr>
          </a:p>
        </p:txBody>
      </p:sp>
      <p:sp>
        <p:nvSpPr>
          <p:cNvPr id="4" name="TextBox 3"/>
          <p:cNvSpPr txBox="1"/>
          <p:nvPr/>
        </p:nvSpPr>
        <p:spPr>
          <a:xfrm>
            <a:off x="1682750" y="2167237"/>
            <a:ext cx="5912883" cy="1015663"/>
          </a:xfrm>
          <a:prstGeom prst="rect">
            <a:avLst/>
          </a:prstGeom>
          <a:noFill/>
          <a:ln w="19050">
            <a:solidFill>
              <a:schemeClr val="tx1"/>
            </a:solidFill>
          </a:ln>
        </p:spPr>
        <p:txBody>
          <a:bodyPr wrap="square" rtlCol="0">
            <a:spAutoFit/>
          </a:bodyPr>
          <a:lstStyle/>
          <a:p>
            <a:pPr algn="ctr"/>
            <a:r>
              <a:rPr lang="en-US" sz="2000" b="1" dirty="0" smtClean="0"/>
              <a:t>MENGATUR AGAR TIDAK TERLALU KEKURANGAN DALAM MEMENUHI KEWAJIBAN BANK DAN TIDAK BERLEBIHAN</a:t>
            </a:r>
            <a:endParaRPr lang="en-US" sz="2000" b="1" dirty="0"/>
          </a:p>
        </p:txBody>
      </p:sp>
      <p:sp>
        <p:nvSpPr>
          <p:cNvPr id="10" name="TextBox 9"/>
          <p:cNvSpPr txBox="1"/>
          <p:nvPr/>
        </p:nvSpPr>
        <p:spPr>
          <a:xfrm>
            <a:off x="2690628" y="5061869"/>
            <a:ext cx="3897127" cy="830997"/>
          </a:xfrm>
          <a:prstGeom prst="rect">
            <a:avLst/>
          </a:prstGeom>
          <a:noFill/>
          <a:ln w="19050">
            <a:solidFill>
              <a:schemeClr val="tx1"/>
            </a:solidFill>
          </a:ln>
        </p:spPr>
        <p:txBody>
          <a:bodyPr wrap="square" rtlCol="0">
            <a:spAutoFit/>
          </a:bodyPr>
          <a:lstStyle/>
          <a:p>
            <a:pPr algn="ctr"/>
            <a:r>
              <a:rPr lang="en-US" sz="2400" b="1" dirty="0" smtClean="0"/>
              <a:t>MENGATUR PERSEDIAAN KAS</a:t>
            </a:r>
            <a:endParaRPr lang="en-US" sz="2400" b="1" dirty="0"/>
          </a:p>
        </p:txBody>
      </p:sp>
      <p:sp>
        <p:nvSpPr>
          <p:cNvPr id="11" name="Down Arrow 10"/>
          <p:cNvSpPr/>
          <p:nvPr/>
        </p:nvSpPr>
        <p:spPr>
          <a:xfrm>
            <a:off x="4236041" y="3791859"/>
            <a:ext cx="604727" cy="907149"/>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88379" y="290286"/>
            <a:ext cx="7310422" cy="1257905"/>
          </a:xfrm>
          <a:prstGeom prst="rect">
            <a:avLst/>
          </a:prstGeom>
          <a:solidFill>
            <a:srgbClr val="99CCFF"/>
          </a:solidFill>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err="1" smtClean="0">
                <a:ln>
                  <a:noFill/>
                </a:ln>
                <a:solidFill>
                  <a:schemeClr val="tx1"/>
                </a:solidFill>
                <a:effectLst/>
                <a:uLnTx/>
                <a:uFillTx/>
                <a:latin typeface="+mj-lt"/>
                <a:ea typeface="+mj-ea"/>
                <a:cs typeface="+mj-cs"/>
              </a:rPr>
              <a:t>C.Motivasi</a:t>
            </a:r>
            <a:r>
              <a:rPr kumimoji="0" lang="en-US" sz="4400" b="1" i="0" u="none" strike="noStrike" kern="1200" cap="none" spc="0" normalizeH="0" baseline="0" noProof="0" dirty="0" smtClean="0">
                <a:ln>
                  <a:noFill/>
                </a:ln>
                <a:solidFill>
                  <a:schemeClr val="tx1"/>
                </a:solidFill>
                <a:effectLst/>
                <a:uLnTx/>
                <a:uFillTx/>
                <a:latin typeface="+mj-lt"/>
                <a:ea typeface="+mj-ea"/>
                <a:cs typeface="+mj-cs"/>
              </a:rPr>
              <a:t> </a:t>
            </a:r>
            <a:r>
              <a:rPr kumimoji="0" lang="en-US" sz="4400" b="1" i="0" u="none" strike="noStrike" kern="1200" cap="none" spc="0" normalizeH="0" baseline="0" noProof="0" dirty="0" err="1" smtClean="0">
                <a:ln>
                  <a:noFill/>
                </a:ln>
                <a:solidFill>
                  <a:schemeClr val="tx1"/>
                </a:solidFill>
                <a:effectLst/>
                <a:uLnTx/>
                <a:uFillTx/>
                <a:latin typeface="+mj-lt"/>
                <a:ea typeface="+mj-ea"/>
                <a:cs typeface="+mj-cs"/>
              </a:rPr>
              <a:t>Memegang</a:t>
            </a:r>
            <a:r>
              <a:rPr kumimoji="0" lang="en-US" sz="4400" b="1" i="0" u="none" strike="noStrike" kern="1200" cap="none" spc="0" normalizeH="0" baseline="0" noProof="0" dirty="0" smtClean="0">
                <a:ln>
                  <a:noFill/>
                </a:ln>
                <a:solidFill>
                  <a:schemeClr val="tx1"/>
                </a:solidFill>
                <a:effectLst/>
                <a:uLnTx/>
                <a:uFillTx/>
                <a:latin typeface="+mj-lt"/>
                <a:ea typeface="+mj-ea"/>
                <a:cs typeface="+mj-cs"/>
              </a:rPr>
              <a:t> </a:t>
            </a:r>
            <a:r>
              <a:rPr kumimoji="0" lang="en-US" sz="4400" b="1" i="0" u="none" strike="noStrike" kern="1200" cap="none" spc="0" normalizeH="0" baseline="0" noProof="0" dirty="0" err="1" smtClean="0">
                <a:ln>
                  <a:noFill/>
                </a:ln>
                <a:solidFill>
                  <a:schemeClr val="tx1"/>
                </a:solidFill>
                <a:effectLst/>
                <a:uLnTx/>
                <a:uFillTx/>
                <a:latin typeface="+mj-lt"/>
                <a:ea typeface="+mj-ea"/>
                <a:cs typeface="+mj-cs"/>
              </a:rPr>
              <a:t>Kas</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 name="Rectangle 3"/>
          <p:cNvSpPr/>
          <p:nvPr/>
        </p:nvSpPr>
        <p:spPr>
          <a:xfrm>
            <a:off x="0" y="1614701"/>
            <a:ext cx="9144000" cy="3785652"/>
          </a:xfrm>
          <a:prstGeom prst="rect">
            <a:avLst/>
          </a:prstGeom>
        </p:spPr>
        <p:txBody>
          <a:bodyPr wrap="square">
            <a:spAutoFit/>
          </a:bodyPr>
          <a:lstStyle/>
          <a:p>
            <a:pPr marL="457200" indent="-457200">
              <a:buNone/>
            </a:pPr>
            <a:r>
              <a:rPr lang="en-US" sz="2400" dirty="0" smtClean="0">
                <a:latin typeface="Arial" pitchFamily="34" charset="0"/>
                <a:cs typeface="Arial" pitchFamily="34" charset="0"/>
              </a:rPr>
              <a:t>	.MOTIF  TRANSAKSI (TRANSACTION MOTIVE)</a:t>
            </a:r>
          </a:p>
          <a:p>
            <a:pPr marL="457200" indent="-457200">
              <a:buNone/>
            </a:pPr>
            <a:r>
              <a:rPr lang="en-US" sz="2400" dirty="0" smtClean="0">
                <a:latin typeface="Arial" pitchFamily="34" charset="0"/>
                <a:cs typeface="Arial" pitchFamily="34" charset="0"/>
              </a:rPr>
              <a:t>	 MELAKUKAN TRANSAKSI USAHA</a:t>
            </a:r>
          </a:p>
          <a:p>
            <a:pPr marL="457200" indent="-457200">
              <a:buNone/>
            </a:pPr>
            <a:endParaRPr lang="en-US" sz="2400" dirty="0" smtClean="0">
              <a:latin typeface="Arial" pitchFamily="34" charset="0"/>
              <a:cs typeface="Arial" pitchFamily="34" charset="0"/>
            </a:endParaRPr>
          </a:p>
          <a:p>
            <a:pPr marL="457200" indent="-457200">
              <a:buNone/>
            </a:pPr>
            <a:r>
              <a:rPr lang="en-US" sz="2400" dirty="0" smtClean="0">
                <a:latin typeface="Arial" pitchFamily="34" charset="0"/>
                <a:cs typeface="Arial" pitchFamily="34" charset="0"/>
              </a:rPr>
              <a:t>	.MOTIF BERJAGA-JAGA (PRECAUTIONARY MOTIVE)</a:t>
            </a:r>
          </a:p>
          <a:p>
            <a:pPr marL="457200" indent="-457200">
              <a:buNone/>
            </a:pPr>
            <a:r>
              <a:rPr lang="en-US" sz="2400" dirty="0" smtClean="0">
                <a:latin typeface="Arial" pitchFamily="34" charset="0"/>
                <a:cs typeface="Arial" pitchFamily="34" charset="0"/>
              </a:rPr>
              <a:t>	 TERHADAP PERMINTAAN KAS YANG  SIFATNYA</a:t>
            </a:r>
          </a:p>
          <a:p>
            <a:pPr marL="457200" indent="-457200">
              <a:buNone/>
            </a:pPr>
            <a:r>
              <a:rPr lang="en-US" sz="2400" dirty="0" smtClean="0">
                <a:latin typeface="Arial" pitchFamily="34" charset="0"/>
                <a:cs typeface="Arial" pitchFamily="34" charset="0"/>
              </a:rPr>
              <a:t>       TIDAK TERDUGA</a:t>
            </a:r>
          </a:p>
          <a:p>
            <a:pPr marL="457200" indent="-457200">
              <a:buNone/>
            </a:pPr>
            <a:endParaRPr lang="en-US" sz="2400" dirty="0" smtClean="0">
              <a:latin typeface="Arial" pitchFamily="34" charset="0"/>
              <a:cs typeface="Arial" pitchFamily="34" charset="0"/>
            </a:endParaRPr>
          </a:p>
          <a:p>
            <a:pPr marL="457200" indent="-457200">
              <a:buNone/>
            </a:pPr>
            <a:r>
              <a:rPr lang="en-US" sz="2400" dirty="0" smtClean="0">
                <a:latin typeface="Arial" pitchFamily="34" charset="0"/>
                <a:cs typeface="Arial" pitchFamily="34" charset="0"/>
              </a:rPr>
              <a:t>	.MOTIF SPEKULASI (SPECULATIVE MOTIVE)</a:t>
            </a:r>
          </a:p>
          <a:p>
            <a:pPr marL="457200" indent="-457200">
              <a:buNone/>
            </a:pPr>
            <a:r>
              <a:rPr lang="en-US" sz="2400" dirty="0" smtClean="0">
                <a:latin typeface="Arial" pitchFamily="34" charset="0"/>
                <a:cs typeface="Arial" pitchFamily="34" charset="0"/>
              </a:rPr>
              <a:t>	 MEMANFAATKAN KESEMPATAN UNTUK MEMBELI SECARA MURAH JIKA KESEMPATAN ITU ADA.</a:t>
            </a:r>
          </a:p>
        </p:txBody>
      </p:sp>
      <p:sp>
        <p:nvSpPr>
          <p:cNvPr id="5" name="Oval 4"/>
          <p:cNvSpPr/>
          <p:nvPr/>
        </p:nvSpPr>
        <p:spPr>
          <a:xfrm>
            <a:off x="70146" y="1705416"/>
            <a:ext cx="403151" cy="453575"/>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effectLst>
                  <a:outerShdw blurRad="38100" dist="38100" dir="2700000" algn="tl">
                    <a:srgbClr val="000000">
                      <a:alpha val="43137"/>
                    </a:srgbClr>
                  </a:outerShdw>
                </a:effectLst>
              </a:rPr>
              <a:t>1</a:t>
            </a:r>
            <a:endParaRPr lang="en-US" b="1" dirty="0">
              <a:solidFill>
                <a:schemeClr val="tx1"/>
              </a:solidFill>
              <a:effectLst>
                <a:outerShdw blurRad="38100" dist="38100" dir="2700000" algn="tl">
                  <a:srgbClr val="000000">
                    <a:alpha val="43137"/>
                  </a:srgbClr>
                </a:outerShdw>
              </a:effectLst>
            </a:endParaRPr>
          </a:p>
        </p:txBody>
      </p:sp>
      <p:sp>
        <p:nvSpPr>
          <p:cNvPr id="6" name="Oval 5"/>
          <p:cNvSpPr/>
          <p:nvPr/>
        </p:nvSpPr>
        <p:spPr>
          <a:xfrm>
            <a:off x="70146" y="4261309"/>
            <a:ext cx="403151" cy="4535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effectLst>
                  <a:outerShdw blurRad="38100" dist="38100" dir="2700000" algn="tl">
                    <a:srgbClr val="000000">
                      <a:alpha val="43137"/>
                    </a:srgbClr>
                  </a:outerShdw>
                </a:effectLst>
              </a:rPr>
              <a:t>3</a:t>
            </a:r>
            <a:endParaRPr lang="en-US" b="1" dirty="0">
              <a:solidFill>
                <a:schemeClr val="tx1"/>
              </a:solidFill>
              <a:effectLst>
                <a:outerShdw blurRad="38100" dist="38100" dir="2700000" algn="tl">
                  <a:srgbClr val="000000">
                    <a:alpha val="43137"/>
                  </a:srgbClr>
                </a:outerShdw>
              </a:effectLst>
            </a:endParaRPr>
          </a:p>
        </p:txBody>
      </p:sp>
      <p:sp>
        <p:nvSpPr>
          <p:cNvPr id="7" name="Oval 6"/>
          <p:cNvSpPr/>
          <p:nvPr/>
        </p:nvSpPr>
        <p:spPr>
          <a:xfrm>
            <a:off x="70146" y="2786058"/>
            <a:ext cx="403151" cy="4535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effectLst>
                  <a:outerShdw blurRad="38100" dist="38100" dir="2700000" algn="tl">
                    <a:srgbClr val="000000">
                      <a:alpha val="43137"/>
                    </a:srgbClr>
                  </a:outerShdw>
                </a:effectLst>
              </a:rPr>
              <a:t>2</a:t>
            </a:r>
            <a:endParaRPr lang="en-US" b="1"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43999" cy="616837"/>
          </a:xfr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8100000" scaled="0"/>
          </a:gradFill>
        </p:spPr>
        <p:txBody>
          <a:bodyPr>
            <a:normAutofit/>
          </a:bodyPr>
          <a:lstStyle/>
          <a:p>
            <a:pPr algn="l"/>
            <a:r>
              <a:rPr lang="en-US" sz="2400" b="1" dirty="0" smtClean="0"/>
              <a:t>C.BANK PERKREDITAN RAKYAT(CREDIT-GRANTING BANKS)(BPR)</a:t>
            </a:r>
            <a:endParaRPr lang="en-US" sz="2400" b="1" dirty="0"/>
          </a:p>
        </p:txBody>
      </p:sp>
      <p:sp>
        <p:nvSpPr>
          <p:cNvPr id="3" name="Content Placeholder 2"/>
          <p:cNvSpPr>
            <a:spLocks noGrp="1"/>
          </p:cNvSpPr>
          <p:nvPr>
            <p:ph idx="1"/>
          </p:nvPr>
        </p:nvSpPr>
        <p:spPr>
          <a:xfrm>
            <a:off x="2" y="616837"/>
            <a:ext cx="9143999" cy="6241163"/>
          </a:xfrm>
          <a:noFill/>
        </p:spPr>
        <p:txBody>
          <a:bodyPr>
            <a:normAutofit/>
          </a:bodyPr>
          <a:lstStyle/>
          <a:p>
            <a:pPr>
              <a:buNone/>
            </a:pPr>
            <a:r>
              <a:rPr lang="en-US" sz="2000" dirty="0" smtClean="0"/>
              <a:t>BPR ADALAH BANK YANG HANYA MENERIMA SIMPANAN DALAM BENTUK </a:t>
            </a:r>
          </a:p>
          <a:p>
            <a:pPr>
              <a:buNone/>
            </a:pPr>
            <a:r>
              <a:rPr lang="en-US" sz="2000" dirty="0" smtClean="0"/>
              <a:t>TABUNGAN DAN DEPOSITO.</a:t>
            </a:r>
          </a:p>
          <a:p>
            <a:pPr>
              <a:buNone/>
            </a:pPr>
            <a:endParaRPr lang="en-US" sz="2000" dirty="0" smtClean="0"/>
          </a:p>
          <a:p>
            <a:pPr>
              <a:buNone/>
            </a:pPr>
            <a:r>
              <a:rPr lang="en-US" sz="2000" b="1" dirty="0" smtClean="0"/>
              <a:t>KEGIATANNYA :</a:t>
            </a:r>
          </a:p>
          <a:p>
            <a:pPr>
              <a:buNone/>
            </a:pPr>
            <a:r>
              <a:rPr lang="en-US" sz="2000" dirty="0" smtClean="0"/>
              <a:t>1.MENGHIMPUN DANA DARI MASYARAKAT DALAM BENTUK SIMPANAN YAITU </a:t>
            </a:r>
          </a:p>
          <a:p>
            <a:pPr>
              <a:buNone/>
            </a:pPr>
            <a:r>
              <a:rPr lang="en-US" sz="2000" dirty="0" smtClean="0"/>
              <a:t>   TABUNGAN DAN DEPOSITO</a:t>
            </a:r>
          </a:p>
          <a:p>
            <a:pPr>
              <a:buNone/>
            </a:pPr>
            <a:r>
              <a:rPr lang="en-US" sz="2000" dirty="0" smtClean="0"/>
              <a:t>2.MEMBERI KREDIT </a:t>
            </a:r>
          </a:p>
          <a:p>
            <a:pPr>
              <a:buNone/>
            </a:pPr>
            <a:r>
              <a:rPr lang="en-US" sz="2000" dirty="0" smtClean="0"/>
              <a:t>3.MENYEDIAKAN PEMBIAYAAN BAGI NASABAH BERDASARKAN PRINSIP BAGI HASIL</a:t>
            </a:r>
          </a:p>
          <a:p>
            <a:pPr>
              <a:buNone/>
            </a:pPr>
            <a:r>
              <a:rPr lang="en-US" sz="2000" dirty="0" smtClean="0"/>
              <a:t>4.MENEMPATKAN DANANYA DALAM BENTUK SERTIFIKAN BANK INDONESIA (SBI)	</a:t>
            </a:r>
            <a:endParaRPr lang="en-US" sz="2000" dirty="0"/>
          </a:p>
        </p:txBody>
      </p:sp>
      <p:pic>
        <p:nvPicPr>
          <p:cNvPr id="4" name="Picture 3" descr="http://1.bp.blogspot.com/-HFsH8fBRj4g/TxEb-TxQNNI/AAAAAAAACDM/8ijus0gQfQs/s400/1355669318p.jpg"/>
          <p:cNvPicPr/>
          <p:nvPr/>
        </p:nvPicPr>
        <p:blipFill>
          <a:blip r:embed="rId2"/>
          <a:srcRect/>
          <a:stretch>
            <a:fillRect/>
          </a:stretch>
        </p:blipFill>
        <p:spPr bwMode="auto">
          <a:xfrm>
            <a:off x="1643042" y="4071942"/>
            <a:ext cx="4500594" cy="2357439"/>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2"/>
          <p:cNvSpPr/>
          <p:nvPr/>
        </p:nvSpPr>
        <p:spPr>
          <a:xfrm>
            <a:off x="989601" y="435407"/>
            <a:ext cx="7154299" cy="1564833"/>
          </a:xfrm>
          <a:prstGeom prst="cloud">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effectLst>
                  <a:outerShdw blurRad="38100" dist="38100" dir="2700000" algn="tl">
                    <a:srgbClr val="000000">
                      <a:alpha val="43137"/>
                    </a:srgbClr>
                  </a:outerShdw>
                </a:effectLst>
                <a:latin typeface="Algerian" pitchFamily="82" charset="0"/>
              </a:rPr>
              <a:t>  D.KAS YANG    EFISIEN</a:t>
            </a:r>
            <a:endParaRPr lang="en-US" sz="3200" dirty="0">
              <a:solidFill>
                <a:schemeClr val="tx1"/>
              </a:solidFill>
              <a:effectLst>
                <a:outerShdw blurRad="38100" dist="38100" dir="2700000" algn="tl">
                  <a:srgbClr val="000000">
                    <a:alpha val="43137"/>
                  </a:srgbClr>
                </a:outerShdw>
              </a:effectLst>
              <a:latin typeface="Algerian" pitchFamily="82" charset="0"/>
            </a:endParaRPr>
          </a:p>
        </p:txBody>
      </p:sp>
      <p:sp>
        <p:nvSpPr>
          <p:cNvPr id="4" name="Subtitle 2"/>
          <p:cNvSpPr txBox="1">
            <a:spLocks/>
          </p:cNvSpPr>
          <p:nvPr/>
        </p:nvSpPr>
        <p:spPr>
          <a:xfrm>
            <a:off x="934735" y="2431135"/>
            <a:ext cx="7668776" cy="3580190"/>
          </a:xfrm>
          <a:prstGeom prst="rect">
            <a:avLst/>
          </a:prstGeom>
          <a:blipFill>
            <a:blip r:embed="rId2"/>
            <a:tile tx="0" ty="0" sx="100000" sy="100000" flip="none" algn="tl"/>
          </a:blipFill>
          <a:ln>
            <a:solidFill>
              <a:schemeClr val="tx1"/>
            </a:solidFill>
          </a:ln>
        </p:spPr>
        <p:txBody>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i-FI"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Penyediaan jumlah kas yang aman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Pengadaan</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kas</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dengan</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cepat</a:t>
            </a:r>
            <a:endPar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Investasi</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kas</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dalam</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jangka</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pendek</a:t>
            </a:r>
            <a:endPar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tabLst/>
              <a:defRPr/>
            </a:pPr>
            <a:r>
              <a:rPr lang="en-US" sz="3200" dirty="0" smtClean="0">
                <a:latin typeface="Arial Narrow" pitchFamily="34" charset="0"/>
              </a:rPr>
              <a:t>    </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untuk</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menghasilkan</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penghasilan</a:t>
            </a:r>
            <a:r>
              <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rPr>
              <a:t> yang </a:t>
            </a:r>
            <a:r>
              <a:rPr kumimoji="0" lang="en-US" sz="32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layak</a:t>
            </a:r>
            <a:endParaRPr kumimoji="0" lang="en-US" sz="32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768" y="1886847"/>
            <a:ext cx="3698506" cy="1524227"/>
          </a:xfrm>
          <a:prstGeom prst="rect">
            <a:avLst/>
          </a:prstGeom>
          <a:noFill/>
          <a:ln>
            <a:solidFill>
              <a:schemeClr val="tx1"/>
            </a:solidFill>
          </a:ln>
        </p:spPr>
        <p:txBody>
          <a:bodyPr wrap="square" rtlCol="0">
            <a:spAutoFit/>
          </a:bodyPr>
          <a:lstStyle/>
          <a:p>
            <a:r>
              <a:rPr lang="en-US" dirty="0" smtClean="0"/>
              <a:t>MEMINIMUMKAN KAS :</a:t>
            </a:r>
          </a:p>
          <a:p>
            <a:r>
              <a:rPr lang="en-US" dirty="0" smtClean="0"/>
              <a:t> • MENINGKATKAN AKTIVITAS BANK</a:t>
            </a:r>
          </a:p>
          <a:p>
            <a:r>
              <a:rPr lang="en-US" dirty="0" smtClean="0"/>
              <a:t> • KEGIATAN BANK BERJALAN </a:t>
            </a:r>
          </a:p>
          <a:p>
            <a:r>
              <a:rPr lang="en-US" dirty="0" smtClean="0"/>
              <a:t>     NORMAL</a:t>
            </a:r>
          </a:p>
          <a:p>
            <a:r>
              <a:rPr lang="en-US" dirty="0" smtClean="0"/>
              <a:t> • MENINGKATKAN KEUNTUNGAN</a:t>
            </a:r>
            <a:endParaRPr lang="en-US" sz="2400" b="1" dirty="0"/>
          </a:p>
        </p:txBody>
      </p:sp>
      <p:sp>
        <p:nvSpPr>
          <p:cNvPr id="3" name="TextBox 2"/>
          <p:cNvSpPr txBox="1"/>
          <p:nvPr/>
        </p:nvSpPr>
        <p:spPr>
          <a:xfrm>
            <a:off x="4236041" y="1886847"/>
            <a:ext cx="4703429" cy="1569660"/>
          </a:xfrm>
          <a:prstGeom prst="rect">
            <a:avLst/>
          </a:prstGeom>
          <a:noFill/>
          <a:ln>
            <a:solidFill>
              <a:schemeClr val="tx1"/>
            </a:solidFill>
          </a:ln>
        </p:spPr>
        <p:txBody>
          <a:bodyPr wrap="square" rtlCol="0">
            <a:spAutoFit/>
          </a:bodyPr>
          <a:lstStyle/>
          <a:p>
            <a:r>
              <a:rPr lang="en-US" sz="2400" dirty="0" smtClean="0"/>
              <a:t>KAS YANG BERLEBIHAN AKAN MENIMBULKAN OPPORTUNITY COST</a:t>
            </a:r>
          </a:p>
          <a:p>
            <a:endParaRPr lang="en-US" sz="2400" dirty="0"/>
          </a:p>
        </p:txBody>
      </p:sp>
      <p:sp>
        <p:nvSpPr>
          <p:cNvPr id="4" name="Cloud 3"/>
          <p:cNvSpPr/>
          <p:nvPr/>
        </p:nvSpPr>
        <p:spPr>
          <a:xfrm>
            <a:off x="1078024" y="526122"/>
            <a:ext cx="6316034" cy="816434"/>
          </a:xfrm>
          <a:prstGeom prst="cloud">
            <a:avLst/>
          </a:prstGeom>
          <a:gradFill>
            <a:gsLst>
              <a:gs pos="0">
                <a:srgbClr val="CCCCFF"/>
              </a:gs>
              <a:gs pos="17999">
                <a:srgbClr val="99CCFF"/>
              </a:gs>
              <a:gs pos="36000">
                <a:srgbClr val="9966FF"/>
              </a:gs>
              <a:gs pos="61000">
                <a:srgbClr val="CC99FF"/>
              </a:gs>
              <a:gs pos="82001">
                <a:srgbClr val="99CCFF"/>
              </a:gs>
              <a:gs pos="100000">
                <a:srgbClr val="CCCC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effectLst>
                  <a:outerShdw blurRad="38100" dist="38100" dir="2700000" algn="tl">
                    <a:srgbClr val="000000">
                      <a:alpha val="43137"/>
                    </a:srgbClr>
                  </a:outerShdw>
                </a:effectLst>
              </a:rPr>
              <a:t>E. PENETAPAN PERSEDIAAN KAS</a:t>
            </a:r>
            <a:endParaRPr lang="en-US" sz="2400" dirty="0">
              <a:solidFill>
                <a:schemeClr val="tx1"/>
              </a:solidFill>
              <a:effectLst>
                <a:outerShdw blurRad="38100" dist="38100" dir="2700000" algn="tl">
                  <a:srgbClr val="000000">
                    <a:alpha val="43137"/>
                  </a:srgbClr>
                </a:outerShdw>
              </a:effectLst>
            </a:endParaRPr>
          </a:p>
        </p:txBody>
      </p:sp>
      <p:sp>
        <p:nvSpPr>
          <p:cNvPr id="5" name="TextBox 4"/>
          <p:cNvSpPr txBox="1"/>
          <p:nvPr/>
        </p:nvSpPr>
        <p:spPr>
          <a:xfrm>
            <a:off x="1500166" y="4171898"/>
            <a:ext cx="1237683" cy="400110"/>
          </a:xfrm>
          <a:prstGeom prst="rect">
            <a:avLst/>
          </a:prstGeom>
          <a:noFill/>
          <a:ln w="12700">
            <a:solidFill>
              <a:schemeClr val="tx1"/>
            </a:solidFill>
          </a:ln>
        </p:spPr>
        <p:txBody>
          <a:bodyPr wrap="square" rtlCol="0">
            <a:spAutoFit/>
          </a:bodyPr>
          <a:lstStyle/>
          <a:p>
            <a:r>
              <a:rPr lang="en-US" sz="2000" b="1" dirty="0" smtClean="0"/>
              <a:t>ILLIKUID</a:t>
            </a:r>
            <a:endParaRPr lang="en-US" sz="2000" b="1" dirty="0"/>
          </a:p>
        </p:txBody>
      </p:sp>
      <p:sp>
        <p:nvSpPr>
          <p:cNvPr id="6" name="TextBox 5"/>
          <p:cNvSpPr txBox="1"/>
          <p:nvPr/>
        </p:nvSpPr>
        <p:spPr>
          <a:xfrm>
            <a:off x="6050221" y="4139300"/>
            <a:ext cx="1007878" cy="400110"/>
          </a:xfrm>
          <a:prstGeom prst="rect">
            <a:avLst/>
          </a:prstGeom>
          <a:noFill/>
          <a:ln w="12700">
            <a:solidFill>
              <a:schemeClr val="tx1"/>
            </a:solidFill>
          </a:ln>
        </p:spPr>
        <p:txBody>
          <a:bodyPr wrap="square" rtlCol="0">
            <a:spAutoFit/>
          </a:bodyPr>
          <a:lstStyle/>
          <a:p>
            <a:r>
              <a:rPr lang="en-US" sz="2000" b="1" dirty="0" smtClean="0"/>
              <a:t>LIKUID</a:t>
            </a:r>
            <a:endParaRPr lang="en-US" sz="2000" b="1" dirty="0"/>
          </a:p>
        </p:txBody>
      </p:sp>
      <p:sp>
        <p:nvSpPr>
          <p:cNvPr id="7" name="Down Arrow 6"/>
          <p:cNvSpPr/>
          <p:nvPr/>
        </p:nvSpPr>
        <p:spPr>
          <a:xfrm>
            <a:off x="1749942" y="3519714"/>
            <a:ext cx="537535" cy="54429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6251796" y="3519714"/>
            <a:ext cx="537535" cy="5442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73297" y="4880439"/>
            <a:ext cx="8063022" cy="17961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SALDO KAS YANG MERUPAKAN PERSEDIAAN KAS APABILA JUMLAHNYA TERLALU BESAR, MAKA BANYAK UANG YANG MENGANGGUR SEHINGGA TIMBUL RISIKO MEMPERKECIL KEUNTUNGAN PERUSAHAAN. TAPI SEBALIKNYA JIKA TERLALU KECIL MAKA KONDISI PERUSAHAAN AKAN DALAM KEADAAN ILLIKUID.</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Callout 1"/>
          <p:cNvSpPr/>
          <p:nvPr/>
        </p:nvSpPr>
        <p:spPr>
          <a:xfrm>
            <a:off x="785787" y="435407"/>
            <a:ext cx="7145806" cy="997864"/>
          </a:xfrm>
          <a:prstGeom prst="cloudCallout">
            <a:avLst>
              <a:gd name="adj1" fmla="val -29452"/>
              <a:gd name="adj2" fmla="val 1461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effectLst>
                  <a:outerShdw blurRad="38100" dist="38100" dir="2700000" algn="tl">
                    <a:srgbClr val="000000">
                      <a:alpha val="43137"/>
                    </a:srgbClr>
                  </a:outerShdw>
                </a:effectLst>
              </a:rPr>
              <a:t>RISIKO MENAHAN SALDO KAS</a:t>
            </a:r>
            <a:endParaRPr lang="en-US" sz="2800" dirty="0">
              <a:solidFill>
                <a:schemeClr val="tx1"/>
              </a:solidFill>
              <a:effectLst>
                <a:outerShdw blurRad="38100" dist="38100" dir="2700000" algn="tl">
                  <a:srgbClr val="000000">
                    <a:alpha val="43137"/>
                  </a:srgbClr>
                </a:outerShdw>
              </a:effectLst>
            </a:endParaRPr>
          </a:p>
        </p:txBody>
      </p:sp>
      <p:sp>
        <p:nvSpPr>
          <p:cNvPr id="3" name="TextBox 2"/>
          <p:cNvSpPr txBox="1"/>
          <p:nvPr/>
        </p:nvSpPr>
        <p:spPr>
          <a:xfrm>
            <a:off x="809256" y="2568819"/>
            <a:ext cx="7727063" cy="2677656"/>
          </a:xfrm>
          <a:prstGeom prst="rect">
            <a:avLst/>
          </a:prstGeom>
          <a:noFill/>
          <a:ln>
            <a:solidFill>
              <a:schemeClr val="tx1"/>
            </a:solidFill>
          </a:ln>
        </p:spPr>
        <p:txBody>
          <a:bodyPr wrap="square" rtlCol="0">
            <a:spAutoFit/>
          </a:bodyPr>
          <a:lstStyle/>
          <a:p>
            <a:pPr marL="342900" indent="-342900">
              <a:buAutoNum type="arabicPeriod"/>
            </a:pPr>
            <a:r>
              <a:rPr lang="en-US" sz="2400" b="1" dirty="0" smtClean="0"/>
              <a:t>TURUNNYA NILAI TUKAR DARI UANG TERSEBUT</a:t>
            </a:r>
          </a:p>
          <a:p>
            <a:pPr marL="342900" indent="-342900"/>
            <a:r>
              <a:rPr lang="en-US" sz="2400" b="1" dirty="0" smtClean="0"/>
              <a:t>	• NILAI TUKAR TERHADAP BARANG</a:t>
            </a:r>
          </a:p>
          <a:p>
            <a:pPr marL="342900" indent="-342900"/>
            <a:r>
              <a:rPr lang="en-US" sz="2400" b="1" dirty="0" smtClean="0"/>
              <a:t>	• NILAI TUKAR TERHADAP VALUTA ASING</a:t>
            </a:r>
          </a:p>
          <a:p>
            <a:pPr marL="342900" indent="-342900"/>
            <a:endParaRPr lang="en-US" sz="2400" b="1" dirty="0" smtClean="0"/>
          </a:p>
          <a:p>
            <a:pPr marL="342900" indent="-342900"/>
            <a:r>
              <a:rPr lang="en-US" sz="2400" b="1" dirty="0" smtClean="0"/>
              <a:t>2. 	DALAM KEADAAN INFLASI UANG TUNAI DAN SURAT- SURAT BERHARGA DI BANK AKAN MEROSOT NILAINYA.</a:t>
            </a:r>
          </a:p>
          <a:p>
            <a:pPr marL="342900" indent="-342900"/>
            <a:r>
              <a:rPr lang="en-US" sz="2400" b="1" dirty="0" smtClean="0"/>
              <a:t>	</a:t>
            </a:r>
            <a:endParaRPr lang="en-US" sz="2400" b="1" dirty="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ln>
            <a:solidFill>
              <a:schemeClr val="tx1"/>
            </a:solidFill>
          </a:ln>
        </p:spPr>
        <p:txBody>
          <a:bodyPr/>
          <a:lstStyle/>
          <a:p>
            <a:pPr algn="ctr"/>
            <a:r>
              <a:rPr lang="en-US" dirty="0" smtClean="0"/>
              <a:t>KAS MASUK (CASH INFLOW)</a:t>
            </a:r>
            <a:endParaRPr lang="en-US" dirty="0"/>
          </a:p>
        </p:txBody>
      </p:sp>
      <p:sp>
        <p:nvSpPr>
          <p:cNvPr id="4" name="Content Placeholder 3"/>
          <p:cNvSpPr>
            <a:spLocks noGrp="1"/>
          </p:cNvSpPr>
          <p:nvPr>
            <p:ph sz="half" idx="2"/>
          </p:nvPr>
        </p:nvSpPr>
        <p:spPr>
          <a:xfrm>
            <a:off x="457202" y="2174876"/>
            <a:ext cx="4040188" cy="4683125"/>
          </a:xfrm>
          <a:ln>
            <a:solidFill>
              <a:schemeClr val="tx1"/>
            </a:solidFill>
          </a:ln>
        </p:spPr>
        <p:txBody>
          <a:bodyPr>
            <a:normAutofit/>
          </a:bodyPr>
          <a:lstStyle/>
          <a:p>
            <a:pPr>
              <a:buNone/>
            </a:pPr>
            <a:r>
              <a:rPr lang="en-US" sz="1800" dirty="0" smtClean="0"/>
              <a:t>-BUNGA</a:t>
            </a:r>
          </a:p>
          <a:p>
            <a:pPr>
              <a:buNone/>
            </a:pPr>
            <a:r>
              <a:rPr lang="en-US" sz="1800" dirty="0" smtClean="0"/>
              <a:t>-KOMISI/PROVISI</a:t>
            </a:r>
          </a:p>
          <a:p>
            <a:pPr>
              <a:buNone/>
            </a:pPr>
            <a:r>
              <a:rPr lang="en-US" sz="1800" dirty="0" smtClean="0"/>
              <a:t>-BIAYA ADMINISTRASI</a:t>
            </a:r>
          </a:p>
          <a:p>
            <a:pPr>
              <a:buNone/>
            </a:pPr>
            <a:r>
              <a:rPr lang="en-US" sz="1800" dirty="0" smtClean="0"/>
              <a:t>-PENERIMAAN KIRIMAN UANG</a:t>
            </a:r>
          </a:p>
          <a:p>
            <a:pPr>
              <a:buNone/>
            </a:pPr>
            <a:r>
              <a:rPr lang="en-US" sz="1800" dirty="0" smtClean="0"/>
              <a:t>-BIAYA TRANSFER</a:t>
            </a:r>
          </a:p>
          <a:p>
            <a:pPr>
              <a:buNone/>
            </a:pPr>
            <a:r>
              <a:rPr lang="en-US" sz="1800" dirty="0" smtClean="0"/>
              <a:t>-MODAL  SENDIRI</a:t>
            </a:r>
          </a:p>
          <a:p>
            <a:pPr>
              <a:buNone/>
            </a:pPr>
            <a:r>
              <a:rPr lang="en-US" sz="1800" dirty="0" smtClean="0"/>
              <a:t>-PINJAMAN</a:t>
            </a:r>
          </a:p>
          <a:p>
            <a:pPr>
              <a:buNone/>
            </a:pPr>
            <a:r>
              <a:rPr lang="en-US" sz="1800" dirty="0" smtClean="0"/>
              <a:t>-SIMPANAN MASYARAKAT</a:t>
            </a:r>
          </a:p>
          <a:p>
            <a:pPr>
              <a:buNone/>
            </a:pPr>
            <a:r>
              <a:rPr lang="en-US" sz="1800" dirty="0" smtClean="0"/>
              <a:t>-PENARIKAN REK.DI BI</a:t>
            </a:r>
          </a:p>
          <a:p>
            <a:pPr>
              <a:buNone/>
            </a:pPr>
            <a:r>
              <a:rPr lang="en-US" sz="1800" dirty="0" smtClean="0"/>
              <a:t>-DLL</a:t>
            </a:r>
            <a:endParaRPr lang="en-US" sz="1800" dirty="0"/>
          </a:p>
        </p:txBody>
      </p:sp>
      <p:sp>
        <p:nvSpPr>
          <p:cNvPr id="5" name="Text Placeholder 4"/>
          <p:cNvSpPr>
            <a:spLocks noGrp="1"/>
          </p:cNvSpPr>
          <p:nvPr>
            <p:ph type="body" sz="quarter" idx="3"/>
          </p:nvPr>
        </p:nvSpPr>
        <p:spPr>
          <a:ln>
            <a:solidFill>
              <a:schemeClr val="tx1"/>
            </a:solidFill>
          </a:ln>
        </p:spPr>
        <p:txBody>
          <a:bodyPr/>
          <a:lstStyle/>
          <a:p>
            <a:pPr algn="ctr"/>
            <a:r>
              <a:rPr lang="en-US" dirty="0" smtClean="0"/>
              <a:t>KAS KELUAR (CASH OUTFLOW)</a:t>
            </a:r>
            <a:endParaRPr lang="en-US" dirty="0"/>
          </a:p>
        </p:txBody>
      </p:sp>
      <p:sp>
        <p:nvSpPr>
          <p:cNvPr id="6" name="Content Placeholder 5"/>
          <p:cNvSpPr>
            <a:spLocks noGrp="1"/>
          </p:cNvSpPr>
          <p:nvPr>
            <p:ph sz="quarter" idx="4"/>
          </p:nvPr>
        </p:nvSpPr>
        <p:spPr>
          <a:xfrm>
            <a:off x="4645027" y="2174876"/>
            <a:ext cx="4041775" cy="4683125"/>
          </a:xfrm>
          <a:ln>
            <a:solidFill>
              <a:schemeClr val="tx1"/>
            </a:solidFill>
          </a:ln>
        </p:spPr>
        <p:txBody>
          <a:bodyPr>
            <a:normAutofit/>
          </a:bodyPr>
          <a:lstStyle/>
          <a:p>
            <a:pPr>
              <a:buNone/>
            </a:pPr>
            <a:r>
              <a:rPr lang="en-US" sz="2000" dirty="0" smtClean="0"/>
              <a:t>-BUNGA</a:t>
            </a:r>
          </a:p>
          <a:p>
            <a:pPr>
              <a:buNone/>
            </a:pPr>
            <a:r>
              <a:rPr lang="en-US" sz="2000" dirty="0" smtClean="0"/>
              <a:t>-</a:t>
            </a:r>
            <a:r>
              <a:rPr lang="en-US" sz="2000" smtClean="0"/>
              <a:t>PENARIKAN TABUNGAN</a:t>
            </a:r>
            <a:endParaRPr lang="en-US" sz="2000" dirty="0" smtClean="0"/>
          </a:p>
          <a:p>
            <a:pPr>
              <a:buNone/>
            </a:pPr>
            <a:r>
              <a:rPr lang="en-US" sz="2000" dirty="0" smtClean="0"/>
              <a:t>-PENGUANGAN CEK</a:t>
            </a:r>
          </a:p>
          <a:p>
            <a:pPr>
              <a:buNone/>
            </a:pPr>
            <a:r>
              <a:rPr lang="en-US" sz="2000" dirty="0" smtClean="0"/>
              <a:t>-PENGIRIMAN UANG</a:t>
            </a:r>
          </a:p>
          <a:p>
            <a:pPr>
              <a:buNone/>
            </a:pPr>
            <a:r>
              <a:rPr lang="en-US" sz="2000" dirty="0" smtClean="0"/>
              <a:t>-PEMBUKAAN KAS KECIL</a:t>
            </a:r>
          </a:p>
          <a:p>
            <a:pPr>
              <a:buNone/>
            </a:pPr>
            <a:r>
              <a:rPr lang="en-US" sz="2000" dirty="0" smtClean="0"/>
              <a:t>-BIAYA OPERASIONAL</a:t>
            </a:r>
          </a:p>
          <a:p>
            <a:pPr>
              <a:buNone/>
            </a:pPr>
            <a:r>
              <a:rPr lang="en-US" sz="2000" dirty="0" smtClean="0"/>
              <a:t>-BIAYA GAJI</a:t>
            </a:r>
          </a:p>
          <a:p>
            <a:pPr>
              <a:buNone/>
            </a:pPr>
            <a:r>
              <a:rPr lang="en-US" sz="2000" dirty="0" smtClean="0"/>
              <a:t>-PENYETORAN KE BI</a:t>
            </a:r>
          </a:p>
          <a:p>
            <a:pPr>
              <a:buNone/>
            </a:pPr>
            <a:r>
              <a:rPr lang="en-US" sz="2000" dirty="0" smtClean="0"/>
              <a:t>-DLL</a:t>
            </a:r>
            <a:endParaRPr lang="en-US" sz="2000" dirty="0"/>
          </a:p>
        </p:txBody>
      </p:sp>
      <p:sp>
        <p:nvSpPr>
          <p:cNvPr id="7" name="WordArt 3"/>
          <p:cNvSpPr>
            <a:spLocks noGrp="1" noChangeArrowheads="1" noChangeShapeType="1" noTextEdit="1"/>
          </p:cNvSpPr>
          <p:nvPr>
            <p:ph type="title"/>
          </p:nvPr>
        </p:nvSpPr>
        <p:spPr bwMode="auto">
          <a:prstGeom prst="rect">
            <a:avLst/>
          </a:prstGeom>
          <a:gradFill>
            <a:gsLst>
              <a:gs pos="0">
                <a:srgbClr val="FF3399"/>
              </a:gs>
              <a:gs pos="25000">
                <a:srgbClr val="FF6633"/>
              </a:gs>
              <a:gs pos="50000">
                <a:srgbClr val="FFFF00"/>
              </a:gs>
              <a:gs pos="75000">
                <a:srgbClr val="01A78F"/>
              </a:gs>
              <a:gs pos="100000">
                <a:srgbClr val="3366FF"/>
              </a:gs>
            </a:gsLst>
            <a:lin ang="8100000" scaled="0"/>
          </a:gradFill>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rtl="0"/>
            <a:r>
              <a:rPr lang="en-US" sz="3600" kern="10" spc="0" dirty="0" smtClean="0">
                <a:ln w="9525">
                  <a:round/>
                  <a:headEnd/>
                  <a:tailEnd/>
                </a:ln>
                <a:effectLst/>
                <a:latin typeface="Stencil" pitchFamily="82" charset="0"/>
                <a:cs typeface="Times New Roman"/>
              </a:rPr>
              <a:t>F.ALIRAN KAS (CASH FLOW)</a:t>
            </a:r>
            <a:endParaRPr lang="en-US" sz="3600" kern="10" spc="0" dirty="0">
              <a:ln w="9525">
                <a:round/>
                <a:headEnd/>
                <a:tailEnd/>
              </a:ln>
              <a:effectLst/>
              <a:latin typeface="Stencil" pitchFamily="82" charset="0"/>
              <a:cs typeface="Times New Roman"/>
            </a:endParaRP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5" y="2068276"/>
            <a:ext cx="4283293" cy="1200329"/>
          </a:xfrm>
          <a:prstGeom prst="rect">
            <a:avLst/>
          </a:prstGeom>
        </p:spPr>
        <p:txBody>
          <a:bodyPr wrap="square">
            <a:spAutoFit/>
          </a:bodyPr>
          <a:lstStyle/>
          <a:p>
            <a:pPr algn="just"/>
            <a:r>
              <a:rPr lang="en-US" sz="2400" b="1" dirty="0" smtClean="0"/>
              <a:t>– </a:t>
            </a:r>
            <a:r>
              <a:rPr lang="en-US" sz="2400" b="1" dirty="0" err="1" smtClean="0"/>
              <a:t>Terus</a:t>
            </a:r>
            <a:r>
              <a:rPr lang="en-US" sz="2400" b="1" dirty="0" smtClean="0"/>
              <a:t> </a:t>
            </a:r>
            <a:r>
              <a:rPr lang="en-US" sz="2400" b="1" dirty="0" err="1" smtClean="0"/>
              <a:t>menerus</a:t>
            </a:r>
            <a:r>
              <a:rPr lang="en-US" sz="2400" b="1" dirty="0" smtClean="0"/>
              <a:t> (continue)</a:t>
            </a:r>
          </a:p>
          <a:p>
            <a:pPr algn="just"/>
            <a:r>
              <a:rPr lang="en-US" sz="2400" b="1" dirty="0" smtClean="0"/>
              <a:t>–</a:t>
            </a:r>
            <a:r>
              <a:rPr lang="en-US" sz="2400" b="1" dirty="0" err="1" smtClean="0"/>
              <a:t>Tidak</a:t>
            </a:r>
            <a:r>
              <a:rPr lang="en-US" sz="2400" b="1" dirty="0" smtClean="0"/>
              <a:t> </a:t>
            </a:r>
            <a:r>
              <a:rPr lang="en-US" sz="2400" b="1" dirty="0" err="1" smtClean="0"/>
              <a:t>terus</a:t>
            </a:r>
            <a:r>
              <a:rPr lang="en-US" sz="2400" b="1" dirty="0" smtClean="0"/>
              <a:t> </a:t>
            </a:r>
            <a:r>
              <a:rPr lang="en-US" sz="2400" b="1" dirty="0" err="1" smtClean="0"/>
              <a:t>menerus</a:t>
            </a:r>
            <a:endParaRPr lang="en-US" sz="2400" b="1" dirty="0" smtClean="0"/>
          </a:p>
          <a:p>
            <a:pPr algn="just"/>
            <a:r>
              <a:rPr lang="en-US" sz="2400" b="1" dirty="0" smtClean="0"/>
              <a:t>  (intermittent)</a:t>
            </a:r>
          </a:p>
        </p:txBody>
      </p:sp>
      <p:sp>
        <p:nvSpPr>
          <p:cNvPr id="3" name="Cloud Callout 2"/>
          <p:cNvSpPr/>
          <p:nvPr/>
        </p:nvSpPr>
        <p:spPr>
          <a:xfrm>
            <a:off x="2954" y="344692"/>
            <a:ext cx="4300278" cy="777966"/>
          </a:xfrm>
          <a:prstGeom prst="cloudCallout">
            <a:avLst>
              <a:gd name="adj1" fmla="val -14374"/>
              <a:gd name="adj2" fmla="val 165112"/>
            </a:avLst>
          </a:prstGeom>
          <a:gradFill>
            <a:gsLst>
              <a:gs pos="0">
                <a:srgbClr val="CCCCFF"/>
              </a:gs>
              <a:gs pos="17999">
                <a:srgbClr val="99CCFF"/>
              </a:gs>
              <a:gs pos="36000">
                <a:srgbClr val="9966FF"/>
              </a:gs>
              <a:gs pos="61000">
                <a:srgbClr val="CC99FF"/>
              </a:gs>
              <a:gs pos="82001">
                <a:srgbClr val="99CCFF"/>
              </a:gs>
              <a:gs pos="100000">
                <a:srgbClr val="CCCCF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latin typeface="Arial Black" pitchFamily="34" charset="0"/>
              </a:rPr>
              <a:t>SIFAT ALIRAN KAS</a:t>
            </a:r>
            <a:endParaRPr lang="en-US" sz="2000" dirty="0">
              <a:solidFill>
                <a:schemeClr val="tx1"/>
              </a:solidFill>
              <a:effectLst>
                <a:outerShdw blurRad="38100" dist="38100" dir="2700000" algn="tl">
                  <a:srgbClr val="000000">
                    <a:alpha val="43137"/>
                  </a:srgbClr>
                </a:outerShdw>
              </a:effectLst>
              <a:latin typeface="Arial Black" pitchFamily="34" charset="0"/>
            </a:endParaRPr>
          </a:p>
        </p:txBody>
      </p:sp>
      <p:sp>
        <p:nvSpPr>
          <p:cNvPr id="4" name="Cloud 3"/>
          <p:cNvSpPr/>
          <p:nvPr/>
        </p:nvSpPr>
        <p:spPr>
          <a:xfrm>
            <a:off x="4306187" y="500042"/>
            <a:ext cx="4837813" cy="1023944"/>
          </a:xfrm>
          <a:prstGeom prst="cloud">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effectLst>
                  <a:outerShdw blurRad="38100" dist="38100" dir="2700000" algn="tl">
                    <a:srgbClr val="000000">
                      <a:alpha val="43137"/>
                    </a:srgbClr>
                  </a:outerShdw>
                </a:effectLst>
              </a:rPr>
              <a:t>PENETAPAN PERSEDIAAN KAS</a:t>
            </a:r>
            <a:endParaRPr lang="en-US" sz="2000" b="1" dirty="0">
              <a:solidFill>
                <a:schemeClr val="tx1"/>
              </a:solidFill>
              <a:effectLst>
                <a:outerShdw blurRad="38100" dist="38100" dir="2700000" algn="tl">
                  <a:srgbClr val="000000">
                    <a:alpha val="43137"/>
                  </a:srgbClr>
                </a:outerShdw>
              </a:effectLst>
            </a:endParaRPr>
          </a:p>
        </p:txBody>
      </p:sp>
      <p:sp>
        <p:nvSpPr>
          <p:cNvPr id="5" name="Flowchart: Document 4"/>
          <p:cNvSpPr/>
          <p:nvPr/>
        </p:nvSpPr>
        <p:spPr>
          <a:xfrm>
            <a:off x="4504808" y="2068277"/>
            <a:ext cx="4569046" cy="4263601"/>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solidFill>
                <a:effectLst>
                  <a:outerShdw blurRad="38100" dist="38100" dir="2700000" algn="tl">
                    <a:srgbClr val="000000">
                      <a:alpha val="43137"/>
                    </a:srgbClr>
                  </a:outerShdw>
                </a:effectLst>
              </a:rPr>
              <a:t>PENENTUAN JUMLAH PERSEDIAAN KAS SECARA UMUM BELUM ADA RUMUSNYA, TAPI JUMLAH KAS YANG SEBAIKNYA DIPERTAHANKAN PERUSAHAAN YANG DALAM POSISI KEUANGAN YANG BAIK  ADALAH TIDAK KURANG DARI 5% - 10% DARI JUMLAH AKTIVA LANCARNYA.</a:t>
            </a:r>
          </a:p>
          <a:p>
            <a:endParaRPr lang="en-US" sz="2000" dirty="0" smtClean="0">
              <a:solidFill>
                <a:schemeClr val="tx1"/>
              </a:solidFill>
              <a:effectLst>
                <a:outerShdw blurRad="38100" dist="38100" dir="2700000" algn="tl">
                  <a:srgbClr val="000000">
                    <a:alpha val="43137"/>
                  </a:srgbClr>
                </a:outerShdw>
              </a:effectLst>
            </a:endParaRPr>
          </a:p>
          <a:p>
            <a:r>
              <a:rPr lang="en-US" sz="2000" dirty="0" smtClean="0">
                <a:solidFill>
                  <a:srgbClr val="002060"/>
                </a:solidFill>
                <a:effectLst>
                  <a:outerShdw blurRad="38100" dist="38100" dir="2700000" algn="tl">
                    <a:srgbClr val="000000">
                      <a:alpha val="43137"/>
                    </a:srgbClr>
                  </a:outerShdw>
                </a:effectLst>
              </a:rPr>
              <a:t>HG.GUTHMAN</a:t>
            </a:r>
            <a:endParaRPr lang="en-US" sz="2000" dirty="0">
              <a:solidFill>
                <a:srgbClr val="002060"/>
              </a:solidFill>
              <a:effectLst>
                <a:outerShdw blurRad="38100" dist="38100" dir="2700000" algn="tl">
                  <a:srgbClr val="000000">
                    <a:alpha val="43137"/>
                  </a:srgbClr>
                </a:outerShdw>
              </a:effectLst>
            </a:endParaRPr>
          </a:p>
        </p:txBody>
      </p:sp>
      <p:sp>
        <p:nvSpPr>
          <p:cNvPr id="6" name="TextBox 5"/>
          <p:cNvSpPr txBox="1"/>
          <p:nvPr/>
        </p:nvSpPr>
        <p:spPr>
          <a:xfrm>
            <a:off x="0" y="3791860"/>
            <a:ext cx="4429124" cy="1200329"/>
          </a:xfrm>
          <a:prstGeom prst="rect">
            <a:avLst/>
          </a:prstGeom>
          <a:noFill/>
          <a:ln>
            <a:solidFill>
              <a:schemeClr val="tx1"/>
            </a:solidFill>
          </a:ln>
        </p:spPr>
        <p:txBody>
          <a:bodyPr wrap="square" rtlCol="0">
            <a:spAutoFit/>
          </a:bodyPr>
          <a:lstStyle/>
          <a:p>
            <a:r>
              <a:rPr lang="en-US" dirty="0" smtClean="0"/>
              <a:t>MISAL:</a:t>
            </a:r>
          </a:p>
          <a:p>
            <a:r>
              <a:rPr lang="en-US" dirty="0" smtClean="0"/>
              <a:t>TOTAL HARTA LANCAR </a:t>
            </a:r>
            <a:r>
              <a:rPr lang="en-US" dirty="0" err="1" smtClean="0"/>
              <a:t>Rp</a:t>
            </a:r>
            <a:r>
              <a:rPr lang="en-US" dirty="0" smtClean="0"/>
              <a:t> 2.000.000.000 x 5%</a:t>
            </a:r>
          </a:p>
          <a:p>
            <a:r>
              <a:rPr lang="en-US" dirty="0" smtClean="0"/>
              <a:t>		  = </a:t>
            </a:r>
            <a:r>
              <a:rPr lang="en-US" dirty="0" err="1" smtClean="0"/>
              <a:t>Rp</a:t>
            </a:r>
            <a:r>
              <a:rPr lang="en-US" dirty="0" smtClean="0"/>
              <a:t> 100.000.000 </a:t>
            </a:r>
            <a:r>
              <a:rPr lang="en-US" dirty="0" err="1" smtClean="0"/>
              <a:t>atau</a:t>
            </a:r>
            <a:endParaRPr lang="en-US" dirty="0" smtClean="0"/>
          </a:p>
          <a:p>
            <a:r>
              <a:rPr lang="en-US" dirty="0" smtClean="0"/>
              <a:t>		  = </a:t>
            </a:r>
            <a:r>
              <a:rPr lang="en-US" dirty="0" err="1" smtClean="0"/>
              <a:t>Rp</a:t>
            </a:r>
            <a:r>
              <a:rPr lang="en-US" dirty="0" smtClean="0"/>
              <a:t> 200.000.000 </a:t>
            </a:r>
            <a:endParaRPr lang="en-US"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820" y="1705417"/>
            <a:ext cx="1075070" cy="830997"/>
          </a:xfrm>
          <a:prstGeom prst="rect">
            <a:avLst/>
          </a:prstGeom>
          <a:noFill/>
        </p:spPr>
        <p:txBody>
          <a:bodyPr wrap="square" rtlCol="0">
            <a:spAutoFit/>
          </a:bodyPr>
          <a:lstStyle/>
          <a:p>
            <a:r>
              <a:rPr lang="en-US" sz="4800" dirty="0" smtClean="0"/>
              <a:t>C = </a:t>
            </a:r>
            <a:endParaRPr lang="en-US" sz="4800" dirty="0"/>
          </a:p>
        </p:txBody>
      </p:sp>
      <p:sp>
        <p:nvSpPr>
          <p:cNvPr id="4" name="TextBox 3"/>
          <p:cNvSpPr txBox="1"/>
          <p:nvPr/>
        </p:nvSpPr>
        <p:spPr>
          <a:xfrm>
            <a:off x="137338" y="163263"/>
            <a:ext cx="6181650" cy="830997"/>
          </a:xfrm>
          <a:prstGeom prst="rect">
            <a:avLst/>
          </a:prstGeom>
          <a:noFill/>
        </p:spPr>
        <p:txBody>
          <a:bodyPr wrap="square" rtlCol="0">
            <a:spAutoFit/>
          </a:bodyPr>
          <a:lstStyle/>
          <a:p>
            <a:r>
              <a:rPr lang="en-US" sz="2400" b="1" dirty="0" smtClean="0"/>
              <a:t>PENETAPAN PERSEDIAAN KAS ( MODEL BAUMOL)</a:t>
            </a:r>
            <a:endParaRPr lang="en-US" sz="2400" b="1" dirty="0"/>
          </a:p>
        </p:txBody>
      </p:sp>
      <p:sp>
        <p:nvSpPr>
          <p:cNvPr id="5" name="TextBox 4"/>
          <p:cNvSpPr txBox="1"/>
          <p:nvPr/>
        </p:nvSpPr>
        <p:spPr>
          <a:xfrm>
            <a:off x="1285852" y="3752417"/>
            <a:ext cx="5772247" cy="2246769"/>
          </a:xfrm>
          <a:prstGeom prst="rect">
            <a:avLst/>
          </a:prstGeom>
          <a:noFill/>
          <a:ln w="28575">
            <a:solidFill>
              <a:schemeClr val="tx1"/>
            </a:solidFill>
          </a:ln>
        </p:spPr>
        <p:txBody>
          <a:bodyPr wrap="square" rtlCol="0">
            <a:spAutoFit/>
          </a:bodyPr>
          <a:lstStyle/>
          <a:p>
            <a:r>
              <a:rPr lang="en-US" sz="2000" dirty="0" smtClean="0"/>
              <a:t>C  = JUMLAH TRANSFER KAS OPTIMAL</a:t>
            </a:r>
          </a:p>
          <a:p>
            <a:r>
              <a:rPr lang="en-US" sz="2000" dirty="0" smtClean="0"/>
              <a:t>F  = BIAYA TRANSAKSI SETIAP KALI MEROBAH </a:t>
            </a:r>
          </a:p>
          <a:p>
            <a:r>
              <a:rPr lang="en-US" sz="2000" dirty="0" smtClean="0"/>
              <a:t>        SEKURITAS MENJADI KAS</a:t>
            </a:r>
          </a:p>
          <a:p>
            <a:r>
              <a:rPr lang="en-US" sz="2000" dirty="0" smtClean="0"/>
              <a:t>T  = JUMLAH KAS YANG DIBUTUHKAN UNTUK</a:t>
            </a:r>
          </a:p>
          <a:p>
            <a:r>
              <a:rPr lang="en-US" sz="2000" dirty="0" smtClean="0"/>
              <a:t>       MENDANAI TRANSAKSI PERUSAHAAN </a:t>
            </a:r>
          </a:p>
          <a:p>
            <a:r>
              <a:rPr lang="en-US" sz="2000" dirty="0" smtClean="0"/>
              <a:t>        SEPANJANG TAHUN</a:t>
            </a:r>
          </a:p>
          <a:p>
            <a:r>
              <a:rPr lang="en-US" sz="2000" dirty="0" smtClean="0"/>
              <a:t>k = opportunity cost.</a:t>
            </a:r>
            <a:endParaRPr lang="en-US" sz="2000" dirty="0"/>
          </a:p>
        </p:txBody>
      </p:sp>
      <p:sp>
        <p:nvSpPr>
          <p:cNvPr id="173058"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305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64122" y="1523986"/>
            <a:ext cx="2754866" cy="1360724"/>
          </a:xfrm>
          <a:prstGeom prst="rect">
            <a:avLst/>
          </a:prstGeom>
          <a:noFill/>
        </p:spPr>
      </p:pic>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0" y="888982"/>
            <a:ext cx="9144000" cy="208644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fi-FI"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Kebutuhan kas perusahaan selama satu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bulan</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Rp20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juta</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Perusahaan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memperoleh</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sv-SE"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kas</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sv-SE"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dengan menjual surat berharga. Biaya </a:t>
            </a:r>
            <a:r>
              <a:rPr kumimoji="0" lang="fi-FI"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transaksi perolehan kas adalahRp10 ribu.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Sedangkan</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biaya</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beban</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tetap</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bagi</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hasil</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adalah</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berkisar</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18% per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tahun</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atau</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1,5%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per  </a:t>
            </a:r>
            <a:r>
              <a:rPr kumimoji="0" lang="en-US" sz="20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bulan</a:t>
            </a: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TENTUKAN KEBUTUHAN KAS TIAP BULAN!</a:t>
            </a:r>
          </a:p>
        </p:txBody>
      </p:sp>
      <p:sp>
        <p:nvSpPr>
          <p:cNvPr id="3" name="TextBox 2"/>
          <p:cNvSpPr txBox="1"/>
          <p:nvPr/>
        </p:nvSpPr>
        <p:spPr>
          <a:xfrm>
            <a:off x="0" y="344692"/>
            <a:ext cx="1145216" cy="369332"/>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CONTOH:</a:t>
            </a:r>
            <a:endParaRPr lang="en-US" dirty="0">
              <a:effectLst>
                <a:outerShdw blurRad="38100" dist="38100" dir="2700000" algn="tl">
                  <a:srgbClr val="000000">
                    <a:alpha val="43137"/>
                  </a:srgbClr>
                </a:outerShdw>
              </a:effectLst>
            </a:endParaRPr>
          </a:p>
        </p:txBody>
      </p:sp>
      <p:sp>
        <p:nvSpPr>
          <p:cNvPr id="4" name="TextBox 3"/>
          <p:cNvSpPr txBox="1"/>
          <p:nvPr/>
        </p:nvSpPr>
        <p:spPr>
          <a:xfrm>
            <a:off x="2954" y="3262095"/>
            <a:ext cx="3926104" cy="1200329"/>
          </a:xfrm>
          <a:prstGeom prst="rect">
            <a:avLst/>
          </a:prstGeom>
          <a:noFill/>
          <a:ln w="28575">
            <a:noFill/>
          </a:ln>
        </p:spPr>
        <p:txBody>
          <a:bodyPr wrap="square" rtlCol="0">
            <a:spAutoFit/>
          </a:bodyPr>
          <a:lstStyle/>
          <a:p>
            <a:r>
              <a:rPr lang="en-US" dirty="0" smtClean="0"/>
              <a:t>C = JUMLAH TRANSFER KAS OPTIMAL</a:t>
            </a:r>
          </a:p>
          <a:p>
            <a:r>
              <a:rPr lang="en-US" dirty="0" smtClean="0"/>
              <a:t>F = </a:t>
            </a:r>
            <a:r>
              <a:rPr lang="en-US" dirty="0" err="1" smtClean="0"/>
              <a:t>Rp</a:t>
            </a:r>
            <a:r>
              <a:rPr lang="en-US" dirty="0" smtClean="0"/>
              <a:t> 10.000</a:t>
            </a:r>
          </a:p>
          <a:p>
            <a:r>
              <a:rPr lang="en-US" dirty="0" smtClean="0"/>
              <a:t>T = </a:t>
            </a:r>
            <a:r>
              <a:rPr lang="en-US" dirty="0" err="1" smtClean="0"/>
              <a:t>Rp</a:t>
            </a:r>
            <a:r>
              <a:rPr lang="en-US" dirty="0" smtClean="0"/>
              <a:t> 20.000.000</a:t>
            </a:r>
          </a:p>
          <a:p>
            <a:r>
              <a:rPr lang="en-US" dirty="0" smtClean="0"/>
              <a:t>k = 18% pa  </a:t>
            </a:r>
            <a:r>
              <a:rPr lang="en-US" dirty="0" err="1" smtClean="0"/>
              <a:t>atau</a:t>
            </a:r>
            <a:r>
              <a:rPr lang="en-US" dirty="0" smtClean="0"/>
              <a:t> 1.5% </a:t>
            </a:r>
            <a:r>
              <a:rPr lang="en-US" dirty="0" err="1" smtClean="0"/>
              <a:t>pb</a:t>
            </a:r>
            <a:endParaRPr lang="en-US" dirty="0"/>
          </a:p>
        </p:txBody>
      </p:sp>
      <p:sp>
        <p:nvSpPr>
          <p:cNvPr id="175106"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8"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5107"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773575" y="3247570"/>
            <a:ext cx="3225209" cy="997864"/>
          </a:xfrm>
          <a:prstGeom prst="rect">
            <a:avLst/>
          </a:prstGeom>
          <a:noFill/>
        </p:spPr>
      </p:pic>
      <p:sp>
        <p:nvSpPr>
          <p:cNvPr id="9" name="TextBox 8"/>
          <p:cNvSpPr txBox="1"/>
          <p:nvPr/>
        </p:nvSpPr>
        <p:spPr>
          <a:xfrm>
            <a:off x="4101657" y="3338285"/>
            <a:ext cx="1142261" cy="584775"/>
          </a:xfrm>
          <a:prstGeom prst="rect">
            <a:avLst/>
          </a:prstGeom>
          <a:noFill/>
        </p:spPr>
        <p:txBody>
          <a:bodyPr wrap="square" rtlCol="0">
            <a:spAutoFit/>
          </a:bodyPr>
          <a:lstStyle/>
          <a:p>
            <a:r>
              <a:rPr lang="en-US" sz="3200" dirty="0" smtClean="0"/>
              <a:t>C =</a:t>
            </a:r>
            <a:endParaRPr lang="en-US" sz="3200" dirty="0"/>
          </a:p>
        </p:txBody>
      </p:sp>
      <p:sp>
        <p:nvSpPr>
          <p:cNvPr id="10" name="TextBox 9"/>
          <p:cNvSpPr txBox="1"/>
          <p:nvPr/>
        </p:nvSpPr>
        <p:spPr>
          <a:xfrm>
            <a:off x="4506301" y="4714884"/>
            <a:ext cx="2351715" cy="461665"/>
          </a:xfrm>
          <a:prstGeom prst="rect">
            <a:avLst/>
          </a:prstGeom>
          <a:noFill/>
        </p:spPr>
        <p:txBody>
          <a:bodyPr wrap="square" rtlCol="0">
            <a:spAutoFit/>
          </a:bodyPr>
          <a:lstStyle/>
          <a:p>
            <a:r>
              <a:rPr lang="en-US" sz="2400" dirty="0" smtClean="0"/>
              <a:t>= </a:t>
            </a:r>
            <a:r>
              <a:rPr lang="en-US" sz="2400" dirty="0" err="1" smtClean="0"/>
              <a:t>Rp</a:t>
            </a:r>
            <a:r>
              <a:rPr lang="en-US" sz="2400" dirty="0" smtClean="0"/>
              <a:t> 5.163.978</a:t>
            </a:r>
            <a:endParaRPr lang="en-US" sz="2400" dirty="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956782" cy="523628"/>
          </a:xfrm>
          <a:ln w="28575">
            <a:solidFill>
              <a:schemeClr val="tx1"/>
            </a:solidFill>
          </a:ln>
        </p:spPr>
        <p:txBody>
          <a:bodyPr>
            <a:noAutofit/>
          </a:bodyPr>
          <a:lstStyle/>
          <a:p>
            <a:pPr algn="l"/>
            <a:r>
              <a:rPr lang="en-US" sz="2800" dirty="0" smtClean="0"/>
              <a:t>SOAL</a:t>
            </a:r>
            <a:endParaRPr lang="en-US" sz="2800" dirty="0"/>
          </a:p>
        </p:txBody>
      </p:sp>
      <p:sp>
        <p:nvSpPr>
          <p:cNvPr id="6" name="TextBox 5"/>
          <p:cNvSpPr txBox="1"/>
          <p:nvPr/>
        </p:nvSpPr>
        <p:spPr>
          <a:xfrm>
            <a:off x="338913" y="1070412"/>
            <a:ext cx="8805086" cy="3693319"/>
          </a:xfrm>
          <a:prstGeom prst="rect">
            <a:avLst/>
          </a:prstGeom>
          <a:noFill/>
          <a:ln w="28575">
            <a:noFill/>
          </a:ln>
        </p:spPr>
        <p:txBody>
          <a:bodyPr wrap="square" rtlCol="0">
            <a:spAutoFit/>
          </a:bodyPr>
          <a:lstStyle/>
          <a:p>
            <a:pPr>
              <a:buFontTx/>
              <a:buChar char="-"/>
            </a:pPr>
            <a:r>
              <a:rPr lang="en-US" sz="2400" dirty="0" smtClean="0"/>
              <a:t>BIAYA TRANSAKSI SETIAP KALI MEROBAH SEKURITAS MENJADI KAS </a:t>
            </a:r>
          </a:p>
          <a:p>
            <a:r>
              <a:rPr lang="en-US" sz="2400" dirty="0" smtClean="0"/>
              <a:t>  </a:t>
            </a:r>
            <a:r>
              <a:rPr lang="en-US" sz="2400" dirty="0" err="1" smtClean="0"/>
              <a:t>Rp</a:t>
            </a:r>
            <a:r>
              <a:rPr lang="en-US" sz="2400" dirty="0" smtClean="0"/>
              <a:t> 50.000</a:t>
            </a:r>
          </a:p>
          <a:p>
            <a:pPr>
              <a:buFontTx/>
              <a:buChar char="-"/>
            </a:pPr>
            <a:r>
              <a:rPr lang="en-US" sz="2400" dirty="0" smtClean="0"/>
              <a:t>JUMLAH KAS YANG DIBUTUHKAN UNTUK MENDANAI TRANSAKSI  </a:t>
            </a:r>
          </a:p>
          <a:p>
            <a:r>
              <a:rPr lang="en-US" sz="2400" dirty="0" smtClean="0"/>
              <a:t> PERUSAHAAN SETIAP BULAN SEBESAR </a:t>
            </a:r>
            <a:r>
              <a:rPr lang="en-US" sz="2400" dirty="0" err="1" smtClean="0"/>
              <a:t>Rp</a:t>
            </a:r>
            <a:r>
              <a:rPr lang="en-US" sz="2400" dirty="0" smtClean="0"/>
              <a:t> 400.000.000</a:t>
            </a:r>
          </a:p>
          <a:p>
            <a:pPr>
              <a:buFontTx/>
              <a:buChar char="-"/>
            </a:pPr>
            <a:r>
              <a:rPr lang="fi-FI" sz="2400" dirty="0" smtClean="0">
                <a:latin typeface="Arial Narrow" pitchFamily="34" charset="0"/>
              </a:rPr>
              <a:t>TINGKAT BUNGA YANG DIPEROLEH AKIBAT MEMILIKI SEKURITAS   </a:t>
            </a:r>
          </a:p>
          <a:p>
            <a:r>
              <a:rPr lang="fi-FI" sz="2400" dirty="0" smtClean="0">
                <a:latin typeface="Arial Narrow" pitchFamily="34" charset="0"/>
              </a:rPr>
              <a:t> SEBESAR  24% PER TAHUN</a:t>
            </a:r>
          </a:p>
          <a:p>
            <a:endParaRPr lang="fi-FI" sz="2400" dirty="0" smtClean="0">
              <a:latin typeface="Arial Narrow" pitchFamily="34" charset="0"/>
            </a:endParaRPr>
          </a:p>
          <a:p>
            <a:r>
              <a:rPr lang="fi-FI" sz="2400" dirty="0" smtClean="0">
                <a:latin typeface="Arial Narrow" pitchFamily="34" charset="0"/>
              </a:rPr>
              <a:t>•TENTUKAN KEBUTUHAN KAS TIAP BULAN (PERSEDIAAN KAS HARUS</a:t>
            </a:r>
          </a:p>
          <a:p>
            <a:r>
              <a:rPr lang="fi-FI" sz="2400" dirty="0" smtClean="0">
                <a:latin typeface="Arial Narrow" pitchFamily="34" charset="0"/>
              </a:rPr>
              <a:t>  ADA  TIAP BULAN)</a:t>
            </a:r>
            <a:endParaRPr lang="en-US" sz="2400" dirty="0" smtClean="0"/>
          </a:p>
          <a:p>
            <a:endParaRPr lang="en-US" dirty="0"/>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857232"/>
            <a:ext cx="6130554" cy="1143001"/>
          </a:xfrm>
          <a:ln w="38100">
            <a:solidFill>
              <a:schemeClr val="tx1"/>
            </a:solidFill>
          </a:ln>
        </p:spPr>
        <p:txBody>
          <a:bodyPr>
            <a:normAutofit/>
          </a:bodyPr>
          <a:lstStyle/>
          <a:p>
            <a:r>
              <a:rPr lang="en-US" sz="3200" b="1" dirty="0" smtClean="0"/>
              <a:t>Modal BANK </a:t>
            </a:r>
            <a:endParaRPr lang="en-US" sz="3200" b="1" dirty="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678" y="274639"/>
            <a:ext cx="2002471" cy="614343"/>
          </a:xfrm>
          <a:ln w="38100">
            <a:solidFill>
              <a:schemeClr val="tx1"/>
            </a:solidFill>
          </a:ln>
        </p:spPr>
        <p:txBody>
          <a:bodyPr>
            <a:normAutofit/>
          </a:bodyPr>
          <a:lstStyle/>
          <a:p>
            <a:pPr algn="l"/>
            <a:r>
              <a:rPr lang="en-US" sz="2400" b="1" dirty="0" smtClean="0"/>
              <a:t>MODAL BANK</a:t>
            </a:r>
            <a:endParaRPr lang="en-US" sz="2400" b="1" dirty="0"/>
          </a:p>
        </p:txBody>
      </p:sp>
      <p:sp>
        <p:nvSpPr>
          <p:cNvPr id="3" name="Content Placeholder 2"/>
          <p:cNvSpPr>
            <a:spLocks noGrp="1"/>
          </p:cNvSpPr>
          <p:nvPr>
            <p:ph idx="1"/>
          </p:nvPr>
        </p:nvSpPr>
        <p:spPr>
          <a:xfrm>
            <a:off x="1481175" y="1729698"/>
            <a:ext cx="5644115" cy="4330034"/>
          </a:xfrm>
          <a:ln w="19050">
            <a:solidFill>
              <a:schemeClr val="tx1"/>
            </a:solidFill>
          </a:ln>
        </p:spPr>
        <p:txBody>
          <a:bodyPr/>
          <a:lstStyle/>
          <a:p>
            <a:pPr>
              <a:buNone/>
            </a:pPr>
            <a:r>
              <a:rPr lang="en-US" dirty="0" smtClean="0"/>
              <a:t>   </a:t>
            </a:r>
            <a:r>
              <a:rPr lang="en-US" sz="2400" b="1" dirty="0" smtClean="0"/>
              <a:t>1. PENGERTIAN</a:t>
            </a:r>
          </a:p>
          <a:p>
            <a:pPr>
              <a:buNone/>
            </a:pPr>
            <a:r>
              <a:rPr lang="en-US" sz="2400" dirty="0" smtClean="0"/>
              <a:t>         MODAL BANK ADALAH DANA YANG</a:t>
            </a:r>
          </a:p>
          <a:p>
            <a:pPr>
              <a:buNone/>
            </a:pPr>
            <a:r>
              <a:rPr lang="en-US" sz="2400" dirty="0" smtClean="0"/>
              <a:t>         DIINVESTASIKAN OLEH PEMILIK </a:t>
            </a:r>
          </a:p>
          <a:p>
            <a:pPr>
              <a:buNone/>
            </a:pPr>
            <a:r>
              <a:rPr lang="en-US" sz="2400" dirty="0" smtClean="0"/>
              <a:t>         DALAM RANGKA PENDIRIAN BADAN </a:t>
            </a:r>
          </a:p>
          <a:p>
            <a:pPr>
              <a:buNone/>
            </a:pPr>
            <a:r>
              <a:rPr lang="en-US" sz="2400" dirty="0" smtClean="0"/>
              <a:t>         USAHA YANG DIMAKSUTKAN </a:t>
            </a:r>
          </a:p>
          <a:p>
            <a:pPr>
              <a:buNone/>
            </a:pPr>
            <a:r>
              <a:rPr lang="en-US" sz="2400" dirty="0" smtClean="0"/>
              <a:t>         UNTUK MEMBIAYAI KEGIATAN USAHA </a:t>
            </a:r>
          </a:p>
          <a:p>
            <a:pPr>
              <a:buNone/>
            </a:pPr>
            <a:r>
              <a:rPr lang="en-US" sz="2400" dirty="0" smtClean="0"/>
              <a:t>         BANK.</a:t>
            </a:r>
            <a:endParaRPr lang="en-US" dirty="0"/>
          </a:p>
        </p:txBody>
      </p:sp>
      <p:sp>
        <p:nvSpPr>
          <p:cNvPr id="4" name="Down Arrow 3"/>
          <p:cNvSpPr/>
          <p:nvPr/>
        </p:nvSpPr>
        <p:spPr>
          <a:xfrm>
            <a:off x="3967273" y="1070411"/>
            <a:ext cx="470343" cy="544290"/>
          </a:xfrm>
          <a:prstGeom prst="down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2" y="214290"/>
            <a:ext cx="7429518" cy="523628"/>
          </a:xfrm>
          <a:solidFill>
            <a:schemeClr val="bg1"/>
          </a:solidFill>
          <a:ln w="28575">
            <a:solidFill>
              <a:schemeClr val="tx1"/>
            </a:solidFill>
          </a:ln>
        </p:spPr>
        <p:txBody>
          <a:bodyPr>
            <a:noAutofit/>
          </a:bodyPr>
          <a:lstStyle/>
          <a:p>
            <a:pPr algn="l"/>
            <a:r>
              <a:rPr lang="en-US" sz="2800" b="1" dirty="0" smtClean="0"/>
              <a:t>2.JENIS BANK BERDASARKAN KEPEMILIKANNYA</a:t>
            </a:r>
            <a:endParaRPr lang="en-US" sz="2800" b="1" dirty="0"/>
          </a:p>
        </p:txBody>
      </p:sp>
      <p:sp>
        <p:nvSpPr>
          <p:cNvPr id="3" name="Content Placeholder 2"/>
          <p:cNvSpPr>
            <a:spLocks noGrp="1"/>
          </p:cNvSpPr>
          <p:nvPr>
            <p:ph idx="1"/>
          </p:nvPr>
        </p:nvSpPr>
        <p:spPr>
          <a:xfrm>
            <a:off x="2" y="798268"/>
            <a:ext cx="9143999" cy="6059733"/>
          </a:xfrm>
          <a:solidFill>
            <a:schemeClr val="bg1"/>
          </a:solidFill>
        </p:spPr>
        <p:txBody>
          <a:bodyPr>
            <a:normAutofit/>
          </a:bodyPr>
          <a:lstStyle/>
          <a:p>
            <a:pPr>
              <a:buNone/>
            </a:pPr>
            <a:r>
              <a:rPr lang="en-US" sz="2000" b="1" dirty="0" smtClean="0"/>
              <a:t>A.BANK MILIK PEMERINTAH</a:t>
            </a:r>
          </a:p>
          <a:p>
            <a:pPr>
              <a:buNone/>
            </a:pPr>
            <a:r>
              <a:rPr lang="en-US" sz="2000" dirty="0" smtClean="0"/>
              <a:t>	YAITU BANK YANG MODALNYA MAYORITAS DIMILIKI OLEH PEMERINTAH .</a:t>
            </a:r>
          </a:p>
          <a:p>
            <a:pPr>
              <a:buNone/>
            </a:pPr>
            <a:r>
              <a:rPr lang="en-US" sz="2000" dirty="0" smtClean="0"/>
              <a:t>	CONTOH: BRI,BNI,BTN,BANK MANDIRI</a:t>
            </a:r>
          </a:p>
          <a:p>
            <a:pPr>
              <a:buNone/>
            </a:pPr>
            <a:r>
              <a:rPr lang="en-US" sz="2000" b="1" dirty="0" smtClean="0"/>
              <a:t>B.BANK MILIK SWASTA NASIONAL</a:t>
            </a:r>
          </a:p>
          <a:p>
            <a:pPr>
              <a:buNone/>
            </a:pPr>
            <a:r>
              <a:rPr lang="en-US" sz="2000" dirty="0" smtClean="0"/>
              <a:t>	YAITU BANK YANG MODALNYA DIMILIKI PIHAK SWASTA DALAM NEGERI.</a:t>
            </a:r>
          </a:p>
          <a:p>
            <a:pPr>
              <a:buNone/>
            </a:pPr>
            <a:r>
              <a:rPr lang="en-US" sz="2000" dirty="0" smtClean="0"/>
              <a:t>	CONTOH:BCA,BANK MEGA,BANK PANIN, DLL</a:t>
            </a:r>
          </a:p>
          <a:p>
            <a:pPr>
              <a:buNone/>
            </a:pPr>
            <a:r>
              <a:rPr lang="en-US" sz="2000" b="1" dirty="0" smtClean="0"/>
              <a:t>C.BANK MILIK SWASTA ASING</a:t>
            </a:r>
          </a:p>
          <a:p>
            <a:pPr>
              <a:buNone/>
            </a:pPr>
            <a:r>
              <a:rPr lang="en-US" sz="2000" b="1" dirty="0" smtClean="0"/>
              <a:t>	</a:t>
            </a:r>
            <a:r>
              <a:rPr lang="en-US" sz="2000" dirty="0" smtClean="0"/>
              <a:t>YAITU BANK YANG MODALNYA DIMILIKI SWASTA ASING.</a:t>
            </a:r>
          </a:p>
          <a:p>
            <a:pPr>
              <a:buNone/>
            </a:pPr>
            <a:r>
              <a:rPr lang="en-US" sz="2000" dirty="0" smtClean="0"/>
              <a:t>	CONTOH:CITY BANK,HONGKONG BANK</a:t>
            </a:r>
          </a:p>
          <a:p>
            <a:pPr>
              <a:buNone/>
            </a:pPr>
            <a:r>
              <a:rPr lang="en-US" sz="2000" b="1" dirty="0" smtClean="0"/>
              <a:t>D.BANK MILIK CAMPURAN</a:t>
            </a:r>
          </a:p>
          <a:p>
            <a:pPr>
              <a:buNone/>
            </a:pPr>
            <a:r>
              <a:rPr lang="en-US" sz="2000" b="1" dirty="0" smtClean="0"/>
              <a:t>	YAITU BANK YANG MODALNYA DIMILIKI OLEH PIHAK ASING DAN SWASTA NASIONAL.</a:t>
            </a:r>
          </a:p>
          <a:p>
            <a:pPr>
              <a:buNone/>
            </a:pPr>
            <a:r>
              <a:rPr lang="en-US" sz="2000" b="1" dirty="0" smtClean="0"/>
              <a:t>	CONTOH:SUMITOMO NIAGA BANK,SANWA INDONESIA BANK,DLL</a:t>
            </a:r>
            <a:endParaRPr lang="en-US" sz="2000" b="1" dirty="0"/>
          </a:p>
        </p:txBody>
      </p:sp>
    </p:spTree>
  </p:cSld>
  <p:clrMapOvr>
    <a:masterClrMapping/>
  </p:clrMapOvr>
  <p:transition>
    <p:diamond/>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2959396" cy="523628"/>
          </a:xfrm>
          <a:ln w="19050">
            <a:solidFill>
              <a:schemeClr val="tx1"/>
            </a:solidFill>
          </a:ln>
        </p:spPr>
        <p:txBody>
          <a:bodyPr>
            <a:noAutofit/>
          </a:bodyPr>
          <a:lstStyle/>
          <a:p>
            <a:pPr algn="l"/>
            <a:r>
              <a:rPr lang="en-US" sz="2000" b="1" dirty="0" smtClean="0"/>
              <a:t>2.BESAR MODAL BANK</a:t>
            </a:r>
            <a:endParaRPr lang="en-US" sz="2000" b="1" dirty="0"/>
          </a:p>
        </p:txBody>
      </p:sp>
      <p:sp>
        <p:nvSpPr>
          <p:cNvPr id="4" name="TextBox 3"/>
          <p:cNvSpPr txBox="1"/>
          <p:nvPr/>
        </p:nvSpPr>
        <p:spPr>
          <a:xfrm>
            <a:off x="1481175" y="3255816"/>
            <a:ext cx="3964319" cy="1015663"/>
          </a:xfrm>
          <a:prstGeom prst="rect">
            <a:avLst/>
          </a:prstGeom>
          <a:noFill/>
          <a:ln w="19050">
            <a:solidFill>
              <a:schemeClr val="tx1"/>
            </a:solidFill>
          </a:ln>
        </p:spPr>
        <p:txBody>
          <a:bodyPr wrap="square" rtlCol="0">
            <a:spAutoFit/>
          </a:bodyPr>
          <a:lstStyle/>
          <a:p>
            <a:pPr algn="ctr"/>
            <a:r>
              <a:rPr lang="en-US" sz="2000" dirty="0" smtClean="0"/>
              <a:t>MODAL INTI MINIMUM BANK UMUM</a:t>
            </a:r>
          </a:p>
          <a:p>
            <a:pPr algn="ctr"/>
            <a:r>
              <a:rPr lang="en-US" sz="2000" dirty="0" smtClean="0"/>
              <a:t>SEBESAR RP 80 MILLIAR</a:t>
            </a:r>
            <a:endParaRPr lang="en-US" sz="2000" dirty="0"/>
          </a:p>
        </p:txBody>
      </p:sp>
      <p:sp>
        <p:nvSpPr>
          <p:cNvPr id="5" name="TextBox 4"/>
          <p:cNvSpPr txBox="1"/>
          <p:nvPr/>
        </p:nvSpPr>
        <p:spPr>
          <a:xfrm>
            <a:off x="1481175" y="4807650"/>
            <a:ext cx="4031511" cy="1477328"/>
          </a:xfrm>
          <a:prstGeom prst="rect">
            <a:avLst/>
          </a:prstGeom>
          <a:noFill/>
          <a:ln w="19050">
            <a:solidFill>
              <a:schemeClr val="tx1"/>
            </a:solidFill>
          </a:ln>
        </p:spPr>
        <p:txBody>
          <a:bodyPr wrap="square" rtlCol="0">
            <a:spAutoFit/>
          </a:bodyPr>
          <a:lstStyle/>
          <a:p>
            <a:pPr algn="ctr"/>
            <a:r>
              <a:rPr lang="en-US" dirty="0" smtClean="0"/>
              <a:t>BANK UMUM YANG TELAH MEMENUHI MODAL INTI MINIMUM DIWAJIBKAN MEMENUHI JUMLAH  MODAL INTI PALING KURANG  SEBESAR </a:t>
            </a:r>
          </a:p>
          <a:p>
            <a:pPr algn="ctr"/>
            <a:r>
              <a:rPr lang="en-US" dirty="0" err="1" smtClean="0"/>
              <a:t>Rp</a:t>
            </a:r>
            <a:r>
              <a:rPr lang="en-US" dirty="0" smtClean="0"/>
              <a:t> 100 MILLIAR</a:t>
            </a:r>
            <a:endParaRPr lang="en-US" dirty="0"/>
          </a:p>
        </p:txBody>
      </p:sp>
      <p:sp>
        <p:nvSpPr>
          <p:cNvPr id="6" name="TextBox 5"/>
          <p:cNvSpPr txBox="1"/>
          <p:nvPr/>
        </p:nvSpPr>
        <p:spPr>
          <a:xfrm>
            <a:off x="1817134" y="979697"/>
            <a:ext cx="3292401" cy="1680557"/>
          </a:xfrm>
          <a:prstGeom prst="rect">
            <a:avLst/>
          </a:prstGeom>
          <a:noFill/>
          <a:ln w="12700">
            <a:solidFill>
              <a:schemeClr val="tx1"/>
            </a:solidFill>
          </a:ln>
        </p:spPr>
        <p:txBody>
          <a:bodyPr wrap="square" rtlCol="0">
            <a:spAutoFit/>
          </a:bodyPr>
          <a:lstStyle/>
          <a:p>
            <a:pPr algn="ctr"/>
            <a:r>
              <a:rPr lang="en-US" sz="2000" dirty="0" smtClean="0"/>
              <a:t>PERATURAN BANK INDONESIA NO.9 /16/PBI/2007 TENTANG MODAL INTI MINIMUM BANK UMUM</a:t>
            </a:r>
            <a:endParaRPr lang="en-US" sz="2000" dirty="0"/>
          </a:p>
        </p:txBody>
      </p:sp>
      <p:sp>
        <p:nvSpPr>
          <p:cNvPr id="8" name="Down Arrow 7"/>
          <p:cNvSpPr/>
          <p:nvPr/>
        </p:nvSpPr>
        <p:spPr>
          <a:xfrm>
            <a:off x="3228163" y="2793995"/>
            <a:ext cx="403151" cy="3628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3228163" y="4352024"/>
            <a:ext cx="403151" cy="3628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579878" y="3428999"/>
            <a:ext cx="2015755" cy="369332"/>
          </a:xfrm>
          <a:prstGeom prst="rect">
            <a:avLst/>
          </a:prstGeom>
          <a:noFill/>
          <a:ln w="12700">
            <a:solidFill>
              <a:schemeClr val="tx1"/>
            </a:solidFill>
          </a:ln>
        </p:spPr>
        <p:txBody>
          <a:bodyPr wrap="square" rtlCol="0">
            <a:spAutoFit/>
          </a:bodyPr>
          <a:lstStyle/>
          <a:p>
            <a:r>
              <a:rPr lang="en-US" dirty="0" smtClean="0"/>
              <a:t>31 DESEMBER 2007</a:t>
            </a:r>
            <a:endParaRPr lang="en-US" dirty="0"/>
          </a:p>
        </p:txBody>
      </p:sp>
      <p:sp>
        <p:nvSpPr>
          <p:cNvPr id="11" name="TextBox 10"/>
          <p:cNvSpPr txBox="1"/>
          <p:nvPr/>
        </p:nvSpPr>
        <p:spPr>
          <a:xfrm>
            <a:off x="5579878" y="5409309"/>
            <a:ext cx="2015755" cy="369332"/>
          </a:xfrm>
          <a:prstGeom prst="rect">
            <a:avLst/>
          </a:prstGeom>
          <a:noFill/>
          <a:ln w="12700">
            <a:solidFill>
              <a:schemeClr val="tx1"/>
            </a:solidFill>
          </a:ln>
        </p:spPr>
        <p:txBody>
          <a:bodyPr wrap="square" rtlCol="0">
            <a:spAutoFit/>
          </a:bodyPr>
          <a:lstStyle/>
          <a:p>
            <a:r>
              <a:rPr lang="en-US" dirty="0" smtClean="0"/>
              <a:t>31 DESEMBER 2010</a:t>
            </a:r>
            <a:endParaRPr lang="en-US" dirty="0"/>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4668" y="526122"/>
            <a:ext cx="5289165" cy="400110"/>
          </a:xfrm>
          <a:prstGeom prst="rect">
            <a:avLst/>
          </a:prstGeom>
          <a:noFill/>
          <a:ln w="28575">
            <a:solidFill>
              <a:schemeClr val="tx1"/>
            </a:solidFill>
          </a:ln>
        </p:spPr>
        <p:txBody>
          <a:bodyPr wrap="square" rtlCol="0">
            <a:spAutoFit/>
          </a:bodyPr>
          <a:lstStyle/>
          <a:p>
            <a:r>
              <a:rPr lang="en-US" sz="2000" b="1" dirty="0" smtClean="0"/>
              <a:t>3.PERSYARATAN MODAL BPR WAJIB DISETOR</a:t>
            </a:r>
            <a:endParaRPr lang="en-US" sz="2000" b="1" dirty="0"/>
          </a:p>
        </p:txBody>
      </p:sp>
      <p:sp>
        <p:nvSpPr>
          <p:cNvPr id="3" name="TextBox 2"/>
          <p:cNvSpPr txBox="1"/>
          <p:nvPr/>
        </p:nvSpPr>
        <p:spPr>
          <a:xfrm>
            <a:off x="1078024" y="1796131"/>
            <a:ext cx="2889249" cy="923330"/>
          </a:xfrm>
          <a:prstGeom prst="rect">
            <a:avLst/>
          </a:prstGeom>
          <a:noFill/>
          <a:ln w="28575">
            <a:solidFill>
              <a:schemeClr val="tx1"/>
            </a:solidFill>
          </a:ln>
        </p:spPr>
        <p:txBody>
          <a:bodyPr wrap="square" rtlCol="0">
            <a:spAutoFit/>
          </a:bodyPr>
          <a:lstStyle/>
          <a:p>
            <a:r>
              <a:rPr lang="en-US" dirty="0" smtClean="0"/>
              <a:t>1.Rp 5 M BAGI BPR YANG</a:t>
            </a:r>
          </a:p>
          <a:p>
            <a:r>
              <a:rPr lang="en-US" dirty="0" smtClean="0"/>
              <a:t>   DIDIRIKAN DI WILAYAH </a:t>
            </a:r>
          </a:p>
          <a:p>
            <a:r>
              <a:rPr lang="en-US" dirty="0" smtClean="0"/>
              <a:t>   DAERAH IBUKOTA JAKARTA</a:t>
            </a:r>
            <a:endParaRPr lang="en-US" dirty="0"/>
          </a:p>
        </p:txBody>
      </p:sp>
      <p:sp>
        <p:nvSpPr>
          <p:cNvPr id="4" name="TextBox 3"/>
          <p:cNvSpPr txBox="1"/>
          <p:nvPr/>
        </p:nvSpPr>
        <p:spPr>
          <a:xfrm>
            <a:off x="1078024" y="3526527"/>
            <a:ext cx="2889249" cy="2031325"/>
          </a:xfrm>
          <a:prstGeom prst="rect">
            <a:avLst/>
          </a:prstGeom>
          <a:noFill/>
          <a:ln w="28575">
            <a:solidFill>
              <a:schemeClr val="tx1"/>
            </a:solidFill>
          </a:ln>
        </p:spPr>
        <p:txBody>
          <a:bodyPr wrap="square" rtlCol="0">
            <a:spAutoFit/>
          </a:bodyPr>
          <a:lstStyle/>
          <a:p>
            <a:r>
              <a:rPr lang="en-US" dirty="0" smtClean="0"/>
              <a:t>2.Rp 2 M BAGI BPR YANG</a:t>
            </a:r>
          </a:p>
          <a:p>
            <a:r>
              <a:rPr lang="en-US" dirty="0" smtClean="0"/>
              <a:t>   DIDIRIKAN DI IBUKOTA </a:t>
            </a:r>
          </a:p>
          <a:p>
            <a:r>
              <a:rPr lang="en-US" dirty="0" smtClean="0"/>
              <a:t>   PROVINSI DI PULAU JAWA </a:t>
            </a:r>
          </a:p>
          <a:p>
            <a:r>
              <a:rPr lang="en-US" dirty="0" smtClean="0"/>
              <a:t>   DAN BALI DAN WILAYAH </a:t>
            </a:r>
          </a:p>
          <a:p>
            <a:r>
              <a:rPr lang="en-US" dirty="0" smtClean="0"/>
              <a:t>   KABUPATEN ATAU KOTA </a:t>
            </a:r>
          </a:p>
          <a:p>
            <a:r>
              <a:rPr lang="en-US" dirty="0" smtClean="0"/>
              <a:t>   OGOR,DEPOK,TANGERANG</a:t>
            </a:r>
          </a:p>
          <a:p>
            <a:r>
              <a:rPr lang="en-US" dirty="0" smtClean="0"/>
              <a:t>   DAN BEKASI.</a:t>
            </a:r>
            <a:endParaRPr lang="en-US" dirty="0"/>
          </a:p>
        </p:txBody>
      </p:sp>
      <p:sp>
        <p:nvSpPr>
          <p:cNvPr id="6" name="TextBox 5"/>
          <p:cNvSpPr txBox="1"/>
          <p:nvPr/>
        </p:nvSpPr>
        <p:spPr>
          <a:xfrm>
            <a:off x="4773576" y="1796132"/>
            <a:ext cx="2889249" cy="1200329"/>
          </a:xfrm>
          <a:prstGeom prst="rect">
            <a:avLst/>
          </a:prstGeom>
          <a:noFill/>
          <a:ln w="28575">
            <a:solidFill>
              <a:schemeClr val="tx1"/>
            </a:solidFill>
          </a:ln>
        </p:spPr>
        <p:txBody>
          <a:bodyPr wrap="square" rtlCol="0">
            <a:spAutoFit/>
          </a:bodyPr>
          <a:lstStyle/>
          <a:p>
            <a:r>
              <a:rPr lang="en-US" dirty="0" smtClean="0"/>
              <a:t>3.Rp 1 M BAGI BPR YANG</a:t>
            </a:r>
          </a:p>
          <a:p>
            <a:r>
              <a:rPr lang="en-US" dirty="0" smtClean="0"/>
              <a:t>   DIDIRIKAN DI IBUKOTA </a:t>
            </a:r>
          </a:p>
          <a:p>
            <a:r>
              <a:rPr lang="en-US" dirty="0" smtClean="0"/>
              <a:t>   PROVINSI DI LUAR PULAU</a:t>
            </a:r>
          </a:p>
          <a:p>
            <a:r>
              <a:rPr lang="en-US" dirty="0" smtClean="0"/>
              <a:t>   JAWA   DAN BALI.</a:t>
            </a:r>
            <a:endParaRPr lang="en-US" dirty="0"/>
          </a:p>
        </p:txBody>
      </p:sp>
      <p:sp>
        <p:nvSpPr>
          <p:cNvPr id="7" name="TextBox 6"/>
          <p:cNvSpPr txBox="1"/>
          <p:nvPr/>
        </p:nvSpPr>
        <p:spPr>
          <a:xfrm>
            <a:off x="4773576" y="3701144"/>
            <a:ext cx="4084704" cy="1200329"/>
          </a:xfrm>
          <a:prstGeom prst="rect">
            <a:avLst/>
          </a:prstGeom>
          <a:noFill/>
          <a:ln w="28575">
            <a:solidFill>
              <a:schemeClr val="tx1"/>
            </a:solidFill>
          </a:ln>
        </p:spPr>
        <p:txBody>
          <a:bodyPr wrap="square" rtlCol="0">
            <a:spAutoFit/>
          </a:bodyPr>
          <a:lstStyle/>
          <a:p>
            <a:r>
              <a:rPr lang="en-US" dirty="0" smtClean="0"/>
              <a:t>4.Rp 500 JUTA BAGI BPR YANG  DIDIRIKAN DI WILAYAH LAIN DI LUAR WILAYAH JAKARTA, BALI,BOGOR,DEPOK,</a:t>
            </a:r>
          </a:p>
          <a:p>
            <a:r>
              <a:rPr lang="en-US" dirty="0" smtClean="0"/>
              <a:t>TANGERANG DAN BEKASI.</a:t>
            </a:r>
            <a:endParaRPr lang="en-US" dirty="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74639"/>
            <a:ext cx="4948960" cy="523628"/>
          </a:xfrm>
          <a:ln w="28575">
            <a:solidFill>
              <a:schemeClr val="tx1"/>
            </a:solidFill>
          </a:ln>
        </p:spPr>
        <p:txBody>
          <a:bodyPr>
            <a:noAutofit/>
          </a:bodyPr>
          <a:lstStyle/>
          <a:p>
            <a:pPr algn="l"/>
            <a:r>
              <a:rPr lang="en-US" sz="2800" b="1" dirty="0" smtClean="0"/>
              <a:t>4.KLASIFIKASI MODAL BANK</a:t>
            </a:r>
            <a:endParaRPr lang="en-US" sz="2800" dirty="0"/>
          </a:p>
        </p:txBody>
      </p:sp>
      <p:sp>
        <p:nvSpPr>
          <p:cNvPr id="3" name="Content Placeholder 2"/>
          <p:cNvSpPr>
            <a:spLocks noGrp="1"/>
          </p:cNvSpPr>
          <p:nvPr>
            <p:ph idx="1"/>
          </p:nvPr>
        </p:nvSpPr>
        <p:spPr>
          <a:xfrm>
            <a:off x="0" y="888982"/>
            <a:ext cx="9144000" cy="5805755"/>
          </a:xfrm>
        </p:spPr>
        <p:txBody>
          <a:bodyPr>
            <a:noAutofit/>
          </a:bodyPr>
          <a:lstStyle/>
          <a:p>
            <a:pPr>
              <a:buNone/>
            </a:pPr>
            <a:r>
              <a:rPr lang="en-US" b="1" dirty="0" smtClean="0"/>
              <a:t>A. MODAL INTI (TIER 1)</a:t>
            </a:r>
          </a:p>
          <a:p>
            <a:pPr>
              <a:buNone/>
            </a:pPr>
            <a:r>
              <a:rPr lang="en-US" sz="2200" b="1" dirty="0" smtClean="0"/>
              <a:t>1.MODAL DISETOR</a:t>
            </a:r>
            <a:r>
              <a:rPr lang="en-US" sz="2200" dirty="0" smtClean="0"/>
              <a:t>; MODAL  YANG DISETOR OLEH PEMILIK</a:t>
            </a:r>
          </a:p>
          <a:p>
            <a:pPr>
              <a:buNone/>
            </a:pPr>
            <a:r>
              <a:rPr lang="en-US" sz="2200" b="1" dirty="0" smtClean="0"/>
              <a:t>2.MODAL SUMBANGAN (MODAL DONASI</a:t>
            </a:r>
            <a:r>
              <a:rPr lang="en-US" sz="2200" dirty="0" smtClean="0"/>
              <a:t>); SUMBANGAN SAHAM</a:t>
            </a:r>
          </a:p>
          <a:p>
            <a:pPr>
              <a:buNone/>
            </a:pPr>
            <a:r>
              <a:rPr lang="en-US" sz="2200" b="1" dirty="0" smtClean="0"/>
              <a:t>3.CADANGAN UMUM</a:t>
            </a:r>
            <a:r>
              <a:rPr lang="en-US" sz="2200" dirty="0" smtClean="0"/>
              <a:t>; PENYISIHAN LABA BERSIH ATAU LABA DITAHAN</a:t>
            </a:r>
          </a:p>
          <a:p>
            <a:pPr>
              <a:buNone/>
            </a:pPr>
            <a:r>
              <a:rPr lang="en-US" sz="2200" b="1" dirty="0" smtClean="0"/>
              <a:t>4.LABA DITAHAN</a:t>
            </a:r>
            <a:r>
              <a:rPr lang="en-US" sz="2200" dirty="0" smtClean="0"/>
              <a:t>; LABA BERSIH SETELAH DIKURANGI PAJAK YANG TIDAK 		    DIBAGIKAN</a:t>
            </a:r>
          </a:p>
          <a:p>
            <a:pPr>
              <a:buNone/>
            </a:pPr>
            <a:r>
              <a:rPr lang="en-US" sz="2200" b="1" dirty="0" smtClean="0"/>
              <a:t>5.CADANGAN TUJUAN</a:t>
            </a:r>
            <a:r>
              <a:rPr lang="en-US" sz="2200" dirty="0" smtClean="0"/>
              <a:t>; LABA BERSIH YANG DISISIHKAN UNTUK TUJUAN 			              TERTENTU</a:t>
            </a:r>
          </a:p>
          <a:p>
            <a:pPr>
              <a:buNone/>
            </a:pPr>
            <a:r>
              <a:rPr lang="en-US" sz="2200" b="1" dirty="0" smtClean="0"/>
              <a:t>6.LABA TAHUN LALU</a:t>
            </a:r>
            <a:r>
              <a:rPr lang="en-US" sz="2200" dirty="0" smtClean="0"/>
              <a:t>; LABA BERSIH TAHUN LALU YANG BELUM DITETAPKAN </a:t>
            </a:r>
          </a:p>
          <a:p>
            <a:pPr>
              <a:buNone/>
            </a:pPr>
            <a:r>
              <a:rPr lang="en-US" sz="2200" dirty="0" smtClean="0"/>
              <a:t>                                       PENGGUNAANNYA</a:t>
            </a:r>
          </a:p>
          <a:p>
            <a:pPr>
              <a:buNone/>
            </a:pPr>
            <a:r>
              <a:rPr lang="en-US" sz="2200" b="1" dirty="0" smtClean="0"/>
              <a:t>7.LABA TAHUN BERJALAN</a:t>
            </a:r>
            <a:r>
              <a:rPr lang="en-US" sz="2200" dirty="0" smtClean="0"/>
              <a:t>; HANYA 50% SEBAGAI MODAL INTI</a:t>
            </a:r>
          </a:p>
          <a:p>
            <a:pPr>
              <a:buNone/>
            </a:pPr>
            <a:endParaRPr lang="en-US" sz="2400" b="1" dirty="0"/>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16837"/>
            <a:ext cx="9144000" cy="6241163"/>
          </a:xfrm>
        </p:spPr>
        <p:txBody>
          <a:bodyPr>
            <a:normAutofit/>
          </a:bodyPr>
          <a:lstStyle/>
          <a:p>
            <a:pPr>
              <a:buNone/>
            </a:pPr>
            <a:r>
              <a:rPr lang="en-US" b="1" dirty="0" smtClean="0"/>
              <a:t>B. MODAL PELENGKAP (TIER  2)</a:t>
            </a:r>
          </a:p>
          <a:p>
            <a:pPr>
              <a:buNone/>
            </a:pPr>
            <a:r>
              <a:rPr lang="en-US" sz="2000" b="1" dirty="0" smtClean="0"/>
              <a:t>1.CADANGAN REVALUASI AKTIVA TETAP</a:t>
            </a:r>
            <a:r>
              <a:rPr lang="en-US" sz="2000" dirty="0" smtClean="0"/>
              <a:t>; CADANGAN DARI SELISIH PENILAIAAN KEMBALI AKTIVA TETAP</a:t>
            </a:r>
          </a:p>
          <a:p>
            <a:pPr>
              <a:buNone/>
            </a:pPr>
            <a:endParaRPr lang="en-US" sz="2000" dirty="0" smtClean="0"/>
          </a:p>
          <a:p>
            <a:pPr>
              <a:buNone/>
            </a:pPr>
            <a:r>
              <a:rPr lang="en-US" sz="2000" b="1" dirty="0" smtClean="0"/>
              <a:t>2.PENYISIHAN PENGHAPUSAN AKTIVA PRODUKTIF</a:t>
            </a:r>
            <a:r>
              <a:rPr lang="en-US" sz="2000" dirty="0" smtClean="0"/>
              <a:t>; DIBENTUK DENGAN CARA MEMBEBANI LABA –RUGI TAHUN BENJALAN (PENYISIHAN PIUTANG)</a:t>
            </a:r>
          </a:p>
          <a:p>
            <a:pPr>
              <a:buNone/>
            </a:pPr>
            <a:endParaRPr lang="en-US" sz="2000" dirty="0" smtClean="0"/>
          </a:p>
          <a:p>
            <a:pPr>
              <a:buNone/>
            </a:pPr>
            <a:r>
              <a:rPr lang="en-US" sz="2000" b="1" dirty="0" smtClean="0"/>
              <a:t>3.MODAL PINJAMAN</a:t>
            </a:r>
            <a:r>
              <a:rPr lang="en-US" sz="2000" dirty="0" smtClean="0"/>
              <a:t>; WARKAT YANG TIDAK DIJAMIN OLEK BANK TERSEBUT</a:t>
            </a:r>
          </a:p>
          <a:p>
            <a:pPr>
              <a:buNone/>
            </a:pPr>
            <a:endParaRPr lang="en-US" sz="2000" dirty="0" smtClean="0"/>
          </a:p>
          <a:p>
            <a:pPr>
              <a:buNone/>
            </a:pPr>
            <a:r>
              <a:rPr lang="en-US" sz="2000" b="1" dirty="0" smtClean="0"/>
              <a:t>4.PINJAMAN SUBORDINASI</a:t>
            </a:r>
            <a:r>
              <a:rPr lang="en-US" sz="2000" dirty="0" smtClean="0"/>
              <a:t>; PINJAMAN TERTULIS ANTARA BANK DENGAN PEMBERI </a:t>
            </a:r>
          </a:p>
          <a:p>
            <a:pPr>
              <a:buNone/>
            </a:pPr>
            <a:r>
              <a:rPr lang="en-US" sz="2000" dirty="0" smtClean="0"/>
              <a:t>                                                    PINJAMAN</a:t>
            </a:r>
          </a:p>
          <a:p>
            <a:pPr>
              <a:buNone/>
            </a:pPr>
            <a:endParaRPr lang="en-US" sz="2000" dirty="0" smtClean="0"/>
          </a:p>
          <a:p>
            <a:pPr>
              <a:buNone/>
            </a:pPr>
            <a:endParaRPr lang="en-US" sz="2400" dirty="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5757872" cy="582593"/>
          </a:xfrm>
          <a:ln w="12700">
            <a:solidFill>
              <a:schemeClr val="tx1"/>
            </a:solidFill>
          </a:ln>
        </p:spPr>
        <p:txBody>
          <a:bodyPr>
            <a:normAutofit/>
          </a:bodyPr>
          <a:lstStyle/>
          <a:p>
            <a:r>
              <a:rPr lang="en-US" sz="2800" dirty="0" smtClean="0">
                <a:latin typeface="Times New Roman" pitchFamily="18" charset="0"/>
                <a:cs typeface="Times New Roman" pitchFamily="18" charset="0"/>
              </a:rPr>
              <a:t>KOMPONEN MODAL BANK</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2" y="1071547"/>
            <a:ext cx="8229600" cy="2500330"/>
          </a:xfrm>
          <a:ln w="12700">
            <a:solidFill>
              <a:schemeClr val="tx1"/>
            </a:solidFill>
          </a:ln>
        </p:spPr>
        <p:txBody>
          <a:bodyPr>
            <a:normAutofit/>
          </a:bodyPr>
          <a:lstStyle/>
          <a:p>
            <a:pPr>
              <a:buNone/>
            </a:pPr>
            <a:r>
              <a:rPr lang="en-US" sz="2000" dirty="0" smtClean="0">
                <a:latin typeface="Times New Roman" pitchFamily="18" charset="0"/>
                <a:cs typeface="Times New Roman" pitchFamily="18" charset="0"/>
              </a:rPr>
              <a:t>1.Modal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yang </a:t>
            </a:r>
            <a:r>
              <a:rPr lang="en-US" sz="2000" dirty="0" err="1" smtClean="0">
                <a:latin typeface="Times New Roman" pitchFamily="18" charset="0"/>
                <a:cs typeface="Times New Roman" pitchFamily="18" charset="0"/>
              </a:rPr>
              <a:t>ditempatkan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disetor</a:t>
            </a: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2. Modal </a:t>
            </a:r>
            <a:r>
              <a:rPr lang="en-US" sz="2000" dirty="0" err="1" smtClean="0">
                <a:latin typeface="Times New Roman" pitchFamily="18" charset="0"/>
                <a:cs typeface="Times New Roman" pitchFamily="18" charset="0"/>
              </a:rPr>
              <a:t>Sumbangan</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donasi</a:t>
            </a: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3.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ditahan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tujuan</a:t>
            </a: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4.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ditahan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tanpa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tujuan</a:t>
            </a: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5. </a:t>
            </a:r>
            <a:r>
              <a:rPr lang="en-US" sz="2000" dirty="0" err="1" smtClean="0">
                <a:latin typeface="Times New Roman" pitchFamily="18" charset="0"/>
                <a:cs typeface="Times New Roman" pitchFamily="18" charset="0"/>
              </a:rPr>
              <a:t>Penilaian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kembali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aktiva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tetap</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74639"/>
            <a:ext cx="4277042" cy="523628"/>
          </a:xfrm>
          <a:ln w="19050">
            <a:solidFill>
              <a:schemeClr val="tx1"/>
            </a:solidFill>
          </a:ln>
        </p:spPr>
        <p:txBody>
          <a:bodyPr>
            <a:noAutofit/>
          </a:bodyPr>
          <a:lstStyle/>
          <a:p>
            <a:pPr algn="l"/>
            <a:r>
              <a:rPr lang="en-US" sz="2400" b="1" dirty="0" smtClean="0"/>
              <a:t>5. FUNGSI MODAL SENDIRI</a:t>
            </a:r>
            <a:endParaRPr lang="en-US" sz="2400" b="1" dirty="0"/>
          </a:p>
        </p:txBody>
      </p:sp>
      <p:sp>
        <p:nvSpPr>
          <p:cNvPr id="3" name="Content Placeholder 2"/>
          <p:cNvSpPr>
            <a:spLocks noGrp="1"/>
          </p:cNvSpPr>
          <p:nvPr>
            <p:ph idx="1"/>
          </p:nvPr>
        </p:nvSpPr>
        <p:spPr>
          <a:xfrm>
            <a:off x="943640" y="979696"/>
            <a:ext cx="7271698" cy="5146469"/>
          </a:xfrm>
          <a:ln w="12700">
            <a:solidFill>
              <a:schemeClr val="tx1"/>
            </a:solidFill>
          </a:ln>
        </p:spPr>
        <p:txBody>
          <a:bodyPr>
            <a:normAutofit/>
          </a:bodyPr>
          <a:lstStyle/>
          <a:p>
            <a:pPr>
              <a:buNone/>
            </a:pPr>
            <a:r>
              <a:rPr lang="en-US" sz="2400" dirty="0" smtClean="0"/>
              <a:t>1.MEMBIAYAI KEGIATAN OPERASIONAL BANK</a:t>
            </a:r>
          </a:p>
          <a:p>
            <a:pPr>
              <a:buNone/>
            </a:pPr>
            <a:r>
              <a:rPr lang="en-US" sz="2400" dirty="0" smtClean="0"/>
              <a:t>2.MEMBERI PROTEKSI/PERLINDUNGAN </a:t>
            </a:r>
          </a:p>
          <a:p>
            <a:pPr>
              <a:buNone/>
            </a:pPr>
            <a:r>
              <a:rPr lang="en-US" sz="2400" dirty="0" smtClean="0"/>
              <a:t>    KEPENTINGAN DEPOSAN</a:t>
            </a:r>
          </a:p>
          <a:p>
            <a:pPr>
              <a:buNone/>
            </a:pPr>
            <a:r>
              <a:rPr lang="en-US" sz="2400" dirty="0" smtClean="0"/>
              <a:t>3.MEMENUHI </a:t>
            </a:r>
            <a:r>
              <a:rPr lang="en-US" sz="2400" b="1" i="1" dirty="0" smtClean="0"/>
              <a:t>CAR </a:t>
            </a:r>
            <a:r>
              <a:rPr lang="en-US" sz="2400" dirty="0" smtClean="0"/>
              <a:t>TERHADAP KETENTUAN BI</a:t>
            </a:r>
          </a:p>
          <a:p>
            <a:pPr>
              <a:buNone/>
            </a:pPr>
            <a:r>
              <a:rPr lang="en-US" sz="2400" dirty="0" smtClean="0"/>
              <a:t>4.MENANGGUNG RISIKO KREDIT ATAU KERUGIAN BANK</a:t>
            </a:r>
          </a:p>
          <a:p>
            <a:pPr>
              <a:buNone/>
            </a:pPr>
            <a:r>
              <a:rPr lang="en-US" sz="2400" dirty="0" smtClean="0"/>
              <a:t>5.MEMBERI KEAMANAN BAGI MODAL ASING</a:t>
            </a:r>
          </a:p>
          <a:p>
            <a:pPr>
              <a:buNone/>
            </a:pPr>
            <a:endParaRPr lang="en-US" sz="2400" dirty="0" smtClean="0"/>
          </a:p>
          <a:p>
            <a:pPr>
              <a:buNone/>
            </a:pPr>
            <a:r>
              <a:rPr lang="en-US" sz="1400" b="1" dirty="0" smtClean="0"/>
              <a:t>CAPITAL ADQUACY RATIO (CAR) = RASIO KECUKUPAN MODAL</a:t>
            </a:r>
            <a:endParaRPr lang="en-US" sz="1400" b="1" dirty="0"/>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9"/>
            <a:ext cx="5329244" cy="582593"/>
          </a:xfrm>
          <a:ln w="12700">
            <a:solidFill>
              <a:schemeClr val="tx1"/>
            </a:solidFill>
          </a:ln>
        </p:spPr>
        <p:txBody>
          <a:bodyPr>
            <a:normAutofit/>
          </a:bodyPr>
          <a:lstStyle/>
          <a:p>
            <a:pPr algn="l"/>
            <a:r>
              <a:rPr lang="en-US" sz="2400" dirty="0" smtClean="0">
                <a:latin typeface="Times New Roman" pitchFamily="18" charset="0"/>
                <a:cs typeface="Times New Roman" pitchFamily="18" charset="0"/>
              </a:rPr>
              <a:t>AKUNTANSI UNTUK MODAL BANK</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2" y="1571612"/>
            <a:ext cx="8229600" cy="2214578"/>
          </a:xfrm>
          <a:ln w="12700">
            <a:solidFill>
              <a:schemeClr val="tx1"/>
            </a:solidFill>
          </a:ln>
        </p:spPr>
        <p:txBody>
          <a:bodyPr>
            <a:normAutofit/>
          </a:bodyPr>
          <a:lstStyle/>
          <a:p>
            <a:pPr>
              <a:buNone/>
            </a:pPr>
            <a:r>
              <a:rPr lang="en-US" sz="2000" dirty="0" err="1" smtClean="0">
                <a:latin typeface="Times New Roman" pitchFamily="18" charset="0"/>
                <a:cs typeface="Times New Roman" pitchFamily="18" charset="0"/>
              </a:rPr>
              <a:t>Transaksi</a:t>
            </a:r>
            <a:r>
              <a:rPr lang="en-US" sz="2000" dirty="0" smtClean="0">
                <a:latin typeface="Times New Roman" pitchFamily="18" charset="0"/>
                <a:cs typeface="Times New Roman" pitchFamily="18" charset="0"/>
              </a:rPr>
              <a:t> modal </a:t>
            </a:r>
            <a:r>
              <a:rPr lang="en-US" sz="2000" dirty="0" err="1" smtClean="0">
                <a:latin typeface="Times New Roman" pitchFamily="18" charset="0"/>
                <a:cs typeface="Times New Roman" pitchFamily="18" charset="0"/>
              </a:rPr>
              <a:t>meliputi</a:t>
            </a:r>
            <a:r>
              <a:rPr lang="en-US" sz="2000" dirty="0" smtClean="0">
                <a:latin typeface="Times New Roman" pitchFamily="18" charset="0"/>
                <a:cs typeface="Times New Roman" pitchFamily="18" charset="0"/>
              </a:rPr>
              <a:t> :</a:t>
            </a:r>
          </a:p>
          <a:p>
            <a:pPr marL="457200" indent="-457200">
              <a:buAutoNum type="arabicPeriod"/>
            </a:pPr>
            <a:r>
              <a:rPr lang="en-US" sz="2000" dirty="0" err="1" smtClean="0">
                <a:latin typeface="Times New Roman" pitchFamily="18" charset="0"/>
                <a:cs typeface="Times New Roman" pitchFamily="18" charset="0"/>
              </a:rPr>
              <a:t>Penyetoran</a:t>
            </a:r>
            <a:r>
              <a:rPr lang="en-US" sz="2000" dirty="0" smtClean="0">
                <a:latin typeface="Times New Roman" pitchFamily="18" charset="0"/>
                <a:cs typeface="Times New Roman" pitchFamily="18" charset="0"/>
              </a:rPr>
              <a:t> modal</a:t>
            </a:r>
          </a:p>
          <a:p>
            <a:pPr marL="457200" indent="-457200">
              <a:buAutoNum type="arabicPeriod"/>
            </a:pPr>
            <a:r>
              <a:rPr lang="en-US" sz="2000" dirty="0" err="1" smtClean="0">
                <a:latin typeface="Times New Roman" pitchFamily="18" charset="0"/>
                <a:cs typeface="Times New Roman" pitchFamily="18" charset="0"/>
              </a:rPr>
              <a:t>Penyisihan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usaha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setelah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pajak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untuk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tujuan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tertentu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atyau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cadangan</a:t>
            </a:r>
            <a:endParaRPr lang="en-US" sz="2000" dirty="0" smtClean="0">
              <a:latin typeface="Times New Roman" pitchFamily="18" charset="0"/>
              <a:cs typeface="Times New Roman" pitchFamily="18" charset="0"/>
            </a:endParaRPr>
          </a:p>
          <a:p>
            <a:pPr marL="457200" indent="-457200">
              <a:buAutoNum type="arabicPeriod"/>
            </a:pPr>
            <a:r>
              <a:rPr lang="en-US" sz="2000" dirty="0" err="1" smtClean="0">
                <a:latin typeface="Times New Roman" pitchFamily="18" charset="0"/>
                <a:cs typeface="Times New Roman" pitchFamily="18" charset="0"/>
              </a:rPr>
              <a:t>Penambahan</a:t>
            </a:r>
            <a:r>
              <a:rPr lang="en-US" sz="2000" dirty="0" smtClean="0">
                <a:latin typeface="Times New Roman" pitchFamily="18" charset="0"/>
                <a:cs typeface="Times New Roman" pitchFamily="18" charset="0"/>
              </a:rPr>
              <a:t> modal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pihak</a:t>
            </a:r>
            <a:r>
              <a:rPr lang="en-US" sz="2000" dirty="0" smtClean="0">
                <a:latin typeface="Times New Roman" pitchFamily="18" charset="0"/>
                <a:cs typeface="Times New Roman" pitchFamily="18" charset="0"/>
              </a:rPr>
              <a:t> lain</a:t>
            </a:r>
          </a:p>
          <a:p>
            <a:pPr marL="457200" indent="-457200">
              <a:buNone/>
            </a:pP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285728"/>
            <a:ext cx="8229600" cy="5840437"/>
          </a:xfrm>
          <a:ln w="12700">
            <a:solidFill>
              <a:schemeClr val="tx1"/>
            </a:solidFill>
          </a:ln>
        </p:spPr>
        <p:txBody>
          <a:bodyPr>
            <a:normAutofit/>
          </a:bodyPr>
          <a:lstStyle/>
          <a:p>
            <a:pPr marL="457200" indent="-457200">
              <a:buAutoNum type="arabicPeriod"/>
            </a:pPr>
            <a:r>
              <a:rPr lang="en-US" sz="2000" dirty="0" err="1" smtClean="0">
                <a:latin typeface="Times New Roman" pitchFamily="18" charset="0"/>
                <a:cs typeface="Times New Roman" pitchFamily="18" charset="0"/>
              </a:rPr>
              <a:t>Saat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Penyetoran</a:t>
            </a:r>
            <a:r>
              <a:rPr lang="en-US" sz="2000" dirty="0" smtClean="0">
                <a:latin typeface="Times New Roman" pitchFamily="18" charset="0"/>
                <a:cs typeface="Times New Roman" pitchFamily="18" charset="0"/>
              </a:rPr>
              <a:t> Dana Modal</a:t>
            </a:r>
          </a:p>
          <a:p>
            <a:pPr marL="457200" indent="-457200">
              <a:buNone/>
            </a:pPr>
            <a:r>
              <a:rPr lang="en-US" sz="2000" dirty="0" err="1" smtClean="0">
                <a:latin typeface="Times New Roman" pitchFamily="18" charset="0"/>
                <a:cs typeface="Times New Roman" pitchFamily="18" charset="0"/>
              </a:rPr>
              <a:t>Contoh</a:t>
            </a:r>
            <a:r>
              <a:rPr lang="en-US" sz="2000" dirty="0" smtClean="0">
                <a:latin typeface="Times New Roman" pitchFamily="18" charset="0"/>
                <a:cs typeface="Times New Roman" pitchFamily="18" charset="0"/>
              </a:rPr>
              <a:t>; </a:t>
            </a:r>
          </a:p>
          <a:p>
            <a:pPr marL="457200" indent="-457200">
              <a:buNone/>
            </a:pPr>
            <a:r>
              <a:rPr lang="en-US" sz="2000" dirty="0" err="1" smtClean="0">
                <a:latin typeface="Times New Roman" pitchFamily="18" charset="0"/>
                <a:cs typeface="Times New Roman" pitchFamily="18" charset="0"/>
              </a:rPr>
              <a:t>Pada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saat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mendirikan</a:t>
            </a:r>
            <a:r>
              <a:rPr lang="en-US" sz="2000" dirty="0" smtClean="0">
                <a:latin typeface="Times New Roman" pitchFamily="18" charset="0"/>
                <a:cs typeface="Times New Roman" pitchFamily="18" charset="0"/>
              </a:rPr>
              <a:t> Bank Mega, </a:t>
            </a:r>
            <a:r>
              <a:rPr lang="en-US" sz="2000" dirty="0" err="1" smtClean="0">
                <a:latin typeface="Times New Roman" pitchFamily="18" charset="0"/>
                <a:cs typeface="Times New Roman" pitchFamily="18" charset="0"/>
              </a:rPr>
              <a:t>dilakukan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setoran</a:t>
            </a:r>
            <a:r>
              <a:rPr lang="en-US" sz="2000" dirty="0" smtClean="0">
                <a:latin typeface="Times New Roman" pitchFamily="18" charset="0"/>
                <a:cs typeface="Times New Roman" pitchFamily="18" charset="0"/>
              </a:rPr>
              <a:t> modal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p>
          <a:p>
            <a:pPr marL="457200" indent="-457200">
              <a:buNone/>
            </a:pPr>
            <a:r>
              <a:rPr lang="en-US" sz="2000" dirty="0" err="1" smtClean="0">
                <a:latin typeface="Times New Roman" pitchFamily="18" charset="0"/>
                <a:cs typeface="Times New Roman" pitchFamily="18" charset="0"/>
              </a:rPr>
              <a:t>pemiliknya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berupa</a:t>
            </a:r>
            <a:r>
              <a:rPr lang="en-US" sz="2000" dirty="0" smtClean="0">
                <a:latin typeface="Times New Roman" pitchFamily="18" charset="0"/>
                <a:cs typeface="Times New Roman" pitchFamily="18" charset="0"/>
              </a:rPr>
              <a:t>:</a:t>
            </a:r>
          </a:p>
          <a:p>
            <a:pPr marL="457200" indent="-457200"/>
            <a:r>
              <a:rPr lang="en-US" sz="2000" dirty="0" err="1" smtClean="0">
                <a:latin typeface="Times New Roman" pitchFamily="18" charset="0"/>
                <a:cs typeface="Times New Roman" pitchFamily="18" charset="0"/>
              </a:rPr>
              <a:t>Uang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tunai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langsung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pada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rekening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giro</a:t>
            </a:r>
            <a:r>
              <a:rPr lang="en-US" sz="2000" dirty="0" smtClean="0">
                <a:latin typeface="Times New Roman" pitchFamily="18" charset="0"/>
                <a:cs typeface="Times New Roman" pitchFamily="18" charset="0"/>
              </a:rPr>
              <a:t> Bank Indonesia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40 M</a:t>
            </a:r>
          </a:p>
          <a:p>
            <a:pPr marL="457200" indent="-457200"/>
            <a:r>
              <a:rPr lang="en-US" sz="2000" dirty="0" err="1" smtClean="0">
                <a:latin typeface="Times New Roman" pitchFamily="18" charset="0"/>
                <a:cs typeface="Times New Roman" pitchFamily="18" charset="0"/>
              </a:rPr>
              <a:t>Gedung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kantor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a:t>
            </a:r>
            <a:r>
              <a:rPr lang="en-US" sz="2000" dirty="0" smtClean="0">
                <a:latin typeface="Times New Roman" pitchFamily="18" charset="0"/>
                <a:cs typeface="Times New Roman" pitchFamily="18" charset="0"/>
              </a:rPr>
              <a:t> Jakarta </a:t>
            </a:r>
            <a:r>
              <a:rPr lang="en-US" sz="2000" dirty="0" err="1" smtClean="0">
                <a:latin typeface="Times New Roman" pitchFamily="18" charset="0"/>
                <a:cs typeface="Times New Roman" pitchFamily="18" charset="0"/>
              </a:rPr>
              <a:t>senilai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18M</a:t>
            </a:r>
          </a:p>
          <a:p>
            <a:pPr marL="457200" indent="-457200"/>
            <a:r>
              <a:rPr lang="en-US" sz="2000" dirty="0" err="1" smtClean="0">
                <a:latin typeface="Times New Roman" pitchFamily="18" charset="0"/>
                <a:cs typeface="Times New Roman" pitchFamily="18" charset="0"/>
              </a:rPr>
              <a:t>Inventaris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kantor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senilai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300Jt</a:t>
            </a:r>
          </a:p>
          <a:p>
            <a:pPr marL="457200" indent="-457200"/>
            <a:r>
              <a:rPr lang="en-US" sz="2000" dirty="0" err="1" smtClean="0">
                <a:latin typeface="Times New Roman" pitchFamily="18" charset="0"/>
                <a:cs typeface="Times New Roman" pitchFamily="18" charset="0"/>
              </a:rPr>
              <a:t>Kenderaan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dinas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senilai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100 </a:t>
            </a:r>
            <a:r>
              <a:rPr lang="en-US" sz="2000" dirty="0" err="1" smtClean="0">
                <a:latin typeface="Times New Roman" pitchFamily="18" charset="0"/>
                <a:cs typeface="Times New Roman" pitchFamily="18" charset="0"/>
              </a:rPr>
              <a:t>Jt</a:t>
            </a:r>
            <a:endParaRPr lang="en-US" sz="2000" dirty="0" smtClean="0">
              <a:latin typeface="Times New Roman" pitchFamily="18" charset="0"/>
              <a:cs typeface="Times New Roman" pitchFamily="18" charset="0"/>
            </a:endParaRPr>
          </a:p>
          <a:p>
            <a:pPr marL="457200" indent="-457200">
              <a:buNone/>
            </a:pPr>
            <a:endParaRPr lang="en-US" sz="2000" dirty="0" smtClean="0">
              <a:latin typeface="Times New Roman" pitchFamily="18" charset="0"/>
              <a:cs typeface="Times New Roman" pitchFamily="18" charset="0"/>
            </a:endParaRPr>
          </a:p>
          <a:p>
            <a:pPr marL="457200" indent="-457200">
              <a:buNone/>
            </a:pPr>
            <a:r>
              <a:rPr lang="en-US" sz="2000" dirty="0" err="1" smtClean="0">
                <a:latin typeface="Times New Roman" pitchFamily="18" charset="0"/>
                <a:cs typeface="Times New Roman" pitchFamily="18" charset="0"/>
              </a:rPr>
              <a:t>Jurnalnya</a:t>
            </a:r>
            <a:r>
              <a:rPr lang="en-US" sz="2000" dirty="0" smtClean="0">
                <a:latin typeface="Times New Roman" pitchFamily="18" charset="0"/>
                <a:cs typeface="Times New Roman" pitchFamily="18" charset="0"/>
              </a:rPr>
              <a:t>:</a:t>
            </a:r>
          </a:p>
          <a:p>
            <a:pPr marL="457200" indent="-457200">
              <a:buNone/>
            </a:pPr>
            <a:r>
              <a:rPr lang="en-US" sz="2000" dirty="0" smtClean="0">
                <a:latin typeface="Times New Roman" pitchFamily="18" charset="0"/>
                <a:cs typeface="Times New Roman" pitchFamily="18" charset="0"/>
              </a:rPr>
              <a:t>D: Bank Indonesia-</a:t>
            </a:r>
            <a:r>
              <a:rPr lang="en-US" sz="2000" dirty="0" err="1" smtClean="0">
                <a:latin typeface="Times New Roman" pitchFamily="18" charset="0"/>
                <a:cs typeface="Times New Roman" pitchFamily="18" charset="0"/>
              </a:rPr>
              <a:t>Giro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40.000.000.000</a:t>
            </a:r>
          </a:p>
          <a:p>
            <a:pPr marL="457200" indent="-457200">
              <a:buNone/>
            </a:pPr>
            <a:r>
              <a:rPr lang="en-US" sz="2000" dirty="0" smtClean="0">
                <a:latin typeface="Times New Roman" pitchFamily="18" charset="0"/>
                <a:cs typeface="Times New Roman" pitchFamily="18" charset="0"/>
              </a:rPr>
              <a:t>D: </a:t>
            </a:r>
            <a:r>
              <a:rPr lang="en-US" sz="2000" dirty="0" err="1" smtClean="0">
                <a:latin typeface="Times New Roman" pitchFamily="18" charset="0"/>
                <a:cs typeface="Times New Roman" pitchFamily="18" charset="0"/>
              </a:rPr>
              <a:t>Aktiva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Tetap-Gedung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18.000.000.000</a:t>
            </a:r>
          </a:p>
          <a:p>
            <a:pPr marL="457200" indent="-457200">
              <a:buNone/>
            </a:pPr>
            <a:r>
              <a:rPr lang="en-US" sz="2000" dirty="0" smtClean="0">
                <a:latin typeface="Times New Roman" pitchFamily="18" charset="0"/>
                <a:cs typeface="Times New Roman" pitchFamily="18" charset="0"/>
              </a:rPr>
              <a:t>D: </a:t>
            </a:r>
            <a:r>
              <a:rPr lang="en-US" sz="2000" dirty="0" err="1" smtClean="0">
                <a:latin typeface="Times New Roman" pitchFamily="18" charset="0"/>
                <a:cs typeface="Times New Roman" pitchFamily="18" charset="0"/>
              </a:rPr>
              <a:t>Aktiva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Tetap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Inventaris</a:t>
            </a:r>
            <a:r>
              <a:rPr lang="en-US" sz="2000" dirty="0" smtClean="0">
                <a:latin typeface="Times New Roman" pitchFamily="18" charset="0"/>
                <a:cs typeface="Times New Roman" pitchFamily="18" charset="0"/>
              </a:rPr>
              <a:t> Kantor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300.000.000</a:t>
            </a:r>
          </a:p>
          <a:p>
            <a:pPr marL="457200" indent="-457200">
              <a:buNone/>
            </a:pPr>
            <a:r>
              <a:rPr lang="en-US" sz="2000" dirty="0" smtClean="0">
                <a:latin typeface="Times New Roman" pitchFamily="18" charset="0"/>
                <a:cs typeface="Times New Roman" pitchFamily="18" charset="0"/>
              </a:rPr>
              <a:t>D: </a:t>
            </a:r>
            <a:r>
              <a:rPr lang="en-US" sz="2000" dirty="0" err="1" smtClean="0">
                <a:latin typeface="Times New Roman" pitchFamily="18" charset="0"/>
                <a:cs typeface="Times New Roman" pitchFamily="18" charset="0"/>
              </a:rPr>
              <a:t>Aktiva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Tetap-Kenderaan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100.000.000</a:t>
            </a:r>
          </a:p>
          <a:p>
            <a:pPr marL="457200" indent="-457200">
              <a:buNone/>
            </a:pPr>
            <a:r>
              <a:rPr lang="en-US" sz="2000" dirty="0" smtClean="0">
                <a:latin typeface="Times New Roman" pitchFamily="18" charset="0"/>
                <a:cs typeface="Times New Roman" pitchFamily="18" charset="0"/>
              </a:rPr>
              <a:t>K: Modal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58.400.000.000</a:t>
            </a:r>
          </a:p>
          <a:p>
            <a:pPr marL="457200" indent="-457200"/>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285728"/>
            <a:ext cx="8229600" cy="6357982"/>
          </a:xfrm>
          <a:ln w="12700">
            <a:solidFill>
              <a:schemeClr val="tx1"/>
            </a:solidFill>
          </a:ln>
        </p:spPr>
        <p:txBody>
          <a:bodyPr>
            <a:normAutofit/>
          </a:bodyPr>
          <a:lstStyle/>
          <a:p>
            <a:pPr>
              <a:buNone/>
            </a:pPr>
            <a:r>
              <a:rPr lang="en-US" sz="2000" dirty="0" smtClean="0">
                <a:latin typeface="Times New Roman" pitchFamily="18" charset="0"/>
                <a:cs typeface="Times New Roman" pitchFamily="18" charset="0"/>
              </a:rPr>
              <a:t>2. </a:t>
            </a:r>
            <a:r>
              <a:rPr lang="en-US" sz="2000" dirty="0" err="1" smtClean="0">
                <a:latin typeface="Times New Roman" pitchFamily="18" charset="0"/>
                <a:cs typeface="Times New Roman" pitchFamily="18" charset="0"/>
              </a:rPr>
              <a:t>Penyisihan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Usaha Bank</a:t>
            </a:r>
          </a:p>
          <a:p>
            <a:pPr>
              <a:buNone/>
            </a:pPr>
            <a:r>
              <a:rPr lang="en-US" sz="2000" dirty="0" err="1" smtClean="0">
                <a:latin typeface="Times New Roman" pitchFamily="18" charset="0"/>
                <a:cs typeface="Times New Roman" pitchFamily="18" charset="0"/>
              </a:rPr>
              <a:t>Contoh</a:t>
            </a:r>
            <a:r>
              <a:rPr lang="en-US" sz="2000" dirty="0" smtClean="0">
                <a:latin typeface="Times New Roman" pitchFamily="18" charset="0"/>
                <a:cs typeface="Times New Roman" pitchFamily="18" charset="0"/>
              </a:rPr>
              <a:t>:</a:t>
            </a:r>
          </a:p>
          <a:p>
            <a:pPr>
              <a:buNone/>
            </a:pPr>
            <a:r>
              <a:rPr lang="en-US" sz="2000" dirty="0" err="1" smtClean="0">
                <a:latin typeface="Times New Roman" pitchFamily="18" charset="0"/>
                <a:cs typeface="Times New Roman" pitchFamily="18" charset="0"/>
              </a:rPr>
              <a:t>Pada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akhir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tahun</a:t>
            </a:r>
            <a:r>
              <a:rPr lang="en-US" sz="2000" dirty="0" smtClean="0">
                <a:latin typeface="Times New Roman" pitchFamily="18" charset="0"/>
                <a:cs typeface="Times New Roman" pitchFamily="18" charset="0"/>
              </a:rPr>
              <a:t> , Bank Omega </a:t>
            </a:r>
            <a:r>
              <a:rPr lang="en-US" sz="2000" dirty="0" err="1" smtClean="0">
                <a:latin typeface="Times New Roman" pitchFamily="18" charset="0"/>
                <a:cs typeface="Times New Roman" pitchFamily="18" charset="0"/>
              </a:rPr>
              <a:t>mendapatkan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24.000.000.000 </a:t>
            </a:r>
          </a:p>
          <a:p>
            <a:pPr>
              <a:buNone/>
            </a:pP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diputuskan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untuk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mencadangkan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sebagai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berikut</a:t>
            </a:r>
            <a:r>
              <a:rPr lang="en-US" sz="2000" dirty="0" smtClean="0">
                <a:latin typeface="Times New Roman" pitchFamily="18" charset="0"/>
                <a:cs typeface="Times New Roman" pitchFamily="18" charset="0"/>
              </a:rPr>
              <a:t>:</a:t>
            </a:r>
          </a:p>
          <a:p>
            <a:pPr>
              <a:buFont typeface="Wingdings" pitchFamily="2" charset="2"/>
              <a:buChar char="§"/>
            </a:pPr>
            <a:r>
              <a:rPr lang="en-US" sz="2000" dirty="0" err="1" smtClean="0">
                <a:latin typeface="Times New Roman" pitchFamily="18" charset="0"/>
                <a:cs typeface="Times New Roman" pitchFamily="18" charset="0"/>
              </a:rPr>
              <a:t>Pembagian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5.000.000.000</a:t>
            </a:r>
          </a:p>
          <a:p>
            <a:pPr>
              <a:buFont typeface="Wingdings" pitchFamily="2" charset="2"/>
              <a:buChar char="§"/>
            </a:pPr>
            <a:r>
              <a:rPr lang="en-US" sz="2000" dirty="0" err="1" smtClean="0">
                <a:latin typeface="Times New Roman" pitchFamily="18" charset="0"/>
                <a:cs typeface="Times New Roman" pitchFamily="18" charset="0"/>
              </a:rPr>
              <a:t>Pembayaran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utang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jangka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panjang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2.000.000.000</a:t>
            </a:r>
          </a:p>
          <a:p>
            <a:pPr>
              <a:buNone/>
            </a:pP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Jurnalnya</a:t>
            </a:r>
            <a:r>
              <a:rPr lang="en-US" sz="2000"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D: </a:t>
            </a:r>
            <a:r>
              <a:rPr lang="en-US" sz="2000" dirty="0" err="1" smtClean="0">
                <a:latin typeface="Times New Roman" pitchFamily="18" charset="0"/>
                <a:cs typeface="Times New Roman" pitchFamily="18" charset="0"/>
              </a:rPr>
              <a:t>Ikhtisar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Rugi-Laba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Tahun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Berjalan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24.000.000.000</a:t>
            </a:r>
          </a:p>
          <a:p>
            <a:pPr>
              <a:buNone/>
            </a:pPr>
            <a:r>
              <a:rPr lang="en-US" sz="2000" dirty="0" smtClean="0">
                <a:latin typeface="Times New Roman" pitchFamily="18" charset="0"/>
                <a:cs typeface="Times New Roman" pitchFamily="18" charset="0"/>
              </a:rPr>
              <a:t>K: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Ditahan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Penyisihan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Pembagian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5.000.000.000</a:t>
            </a:r>
          </a:p>
          <a:p>
            <a:pPr>
              <a:buNone/>
            </a:pPr>
            <a:r>
              <a:rPr lang="en-US" sz="2000" dirty="0" smtClean="0">
                <a:latin typeface="Times New Roman" pitchFamily="18" charset="0"/>
                <a:cs typeface="Times New Roman" pitchFamily="18" charset="0"/>
              </a:rPr>
              <a:t>K: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Ditahan-Pembayaran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utang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jk.panjang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2.000.000.000</a:t>
            </a:r>
          </a:p>
          <a:p>
            <a:pPr>
              <a:buNone/>
            </a:pPr>
            <a:r>
              <a:rPr lang="en-US" sz="2000" dirty="0" smtClean="0">
                <a:latin typeface="Times New Roman" pitchFamily="18" charset="0"/>
                <a:cs typeface="Times New Roman" pitchFamily="18" charset="0"/>
              </a:rPr>
              <a:t>K: </a:t>
            </a:r>
            <a:r>
              <a:rPr lang="en-US" sz="2000" dirty="0" err="1" smtClean="0">
                <a:latin typeface="Times New Roman" pitchFamily="18" charset="0"/>
                <a:cs typeface="Times New Roman" pitchFamily="18" charset="0"/>
              </a:rPr>
              <a:t>Laba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Ditahan-Tanpa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tujuan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17.000.000.000</a:t>
            </a: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a:t>
            </a: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428605"/>
            <a:ext cx="8401078" cy="3929090"/>
          </a:xfrm>
          <a:ln w="12700">
            <a:solidFill>
              <a:schemeClr val="tx1"/>
            </a:solidFill>
          </a:ln>
        </p:spPr>
        <p:txBody>
          <a:bodyPr>
            <a:normAutofit/>
          </a:bodyPr>
          <a:lstStyle/>
          <a:p>
            <a:pPr>
              <a:buNone/>
            </a:pPr>
            <a:r>
              <a:rPr lang="en-US" sz="2000" dirty="0" smtClean="0">
                <a:latin typeface="Times New Roman" pitchFamily="18" charset="0"/>
                <a:cs typeface="Times New Roman" pitchFamily="18" charset="0"/>
              </a:rPr>
              <a:t>3. </a:t>
            </a:r>
            <a:r>
              <a:rPr lang="en-US" sz="2000" dirty="0" err="1" smtClean="0">
                <a:latin typeface="Times New Roman" pitchFamily="18" charset="0"/>
                <a:cs typeface="Times New Roman" pitchFamily="18" charset="0"/>
              </a:rPr>
              <a:t>Penambahan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Pengurangan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Lainnya</a:t>
            </a: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Contoh</a:t>
            </a:r>
            <a:r>
              <a:rPr lang="en-US" sz="2000" dirty="0" smtClean="0">
                <a:latin typeface="Times New Roman" pitchFamily="18" charset="0"/>
                <a:cs typeface="Times New Roman" pitchFamily="18" charset="0"/>
              </a:rPr>
              <a:t>:</a:t>
            </a:r>
          </a:p>
          <a:p>
            <a:pPr>
              <a:buNone/>
            </a:pPr>
            <a:r>
              <a:rPr lang="en-US" sz="2000" dirty="0" err="1" smtClean="0">
                <a:latin typeface="Times New Roman" pitchFamily="18" charset="0"/>
                <a:cs typeface="Times New Roman" pitchFamily="18" charset="0"/>
              </a:rPr>
              <a:t>Nilai</a:t>
            </a:r>
            <a:r>
              <a:rPr lang="en-US" sz="2000" dirty="0" smtClean="0">
                <a:latin typeface="Times New Roman" pitchFamily="18" charset="0"/>
                <a:cs typeface="Times New Roman" pitchFamily="18" charset="0"/>
              </a:rPr>
              <a:t> nominal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Bank Omega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1juta, </a:t>
            </a:r>
            <a:r>
              <a:rPr lang="en-US" sz="2000" dirty="0" err="1" smtClean="0">
                <a:latin typeface="Times New Roman" pitchFamily="18" charset="0"/>
                <a:cs typeface="Times New Roman" pitchFamily="18" charset="0"/>
              </a:rPr>
              <a:t>dijual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sebanyak</a:t>
            </a:r>
            <a:r>
              <a:rPr lang="en-US" sz="2000" dirty="0" smtClean="0">
                <a:latin typeface="Times New Roman" pitchFamily="18" charset="0"/>
                <a:cs typeface="Times New Roman" pitchFamily="18" charset="0"/>
              </a:rPr>
              <a:t> 200 </a:t>
            </a:r>
            <a:r>
              <a:rPr lang="en-US" sz="2000" dirty="0" err="1" smtClean="0">
                <a:latin typeface="Times New Roman" pitchFamily="18" charset="0"/>
                <a:cs typeface="Times New Roman" pitchFamily="18" charset="0"/>
              </a:rPr>
              <a:t>lembar</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dengan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kurs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102 </a:t>
            </a:r>
            <a:r>
              <a:rPr lang="en-US" sz="2000" dirty="0" err="1" smtClean="0">
                <a:latin typeface="Times New Roman" pitchFamily="18" charset="0"/>
                <a:cs typeface="Times New Roman" pitchFamily="18" charset="0"/>
              </a:rPr>
              <a:t>persen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tunai</a:t>
            </a:r>
            <a:r>
              <a:rPr lang="en-US" sz="2000" dirty="0" smtClean="0">
                <a:latin typeface="Times New Roman" pitchFamily="18" charset="0"/>
                <a:cs typeface="Times New Roman" pitchFamily="18" charset="0"/>
              </a:rPr>
              <a:t>.</a:t>
            </a:r>
          </a:p>
          <a:p>
            <a:pPr>
              <a:buNone/>
            </a:pP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Jurnalnya</a:t>
            </a:r>
            <a:r>
              <a:rPr lang="en-US" sz="2000"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D: </a:t>
            </a:r>
            <a:r>
              <a:rPr lang="en-US" sz="2000" dirty="0" err="1" smtClean="0">
                <a:latin typeface="Times New Roman" pitchFamily="18" charset="0"/>
                <a:cs typeface="Times New Roman" pitchFamily="18" charset="0"/>
              </a:rPr>
              <a:t>Kas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204.000.000</a:t>
            </a:r>
          </a:p>
          <a:p>
            <a:pPr>
              <a:buNone/>
            </a:pPr>
            <a:r>
              <a:rPr lang="en-US" sz="2000" dirty="0" smtClean="0">
                <a:latin typeface="Times New Roman" pitchFamily="18" charset="0"/>
                <a:cs typeface="Times New Roman" pitchFamily="18" charset="0"/>
              </a:rPr>
              <a:t>K: Modal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200.000.000</a:t>
            </a:r>
          </a:p>
          <a:p>
            <a:pPr>
              <a:buNone/>
            </a:pPr>
            <a:r>
              <a:rPr lang="en-US" sz="2000" smtClean="0">
                <a:latin typeface="Times New Roman" pitchFamily="18" charset="0"/>
                <a:cs typeface="Times New Roman" pitchFamily="18" charset="0"/>
              </a:rPr>
              <a:t>K : </a:t>
            </a:r>
            <a:r>
              <a:rPr lang="en-US" sz="2000" dirty="0" err="1" smtClean="0">
                <a:latin typeface="Times New Roman" pitchFamily="18" charset="0"/>
                <a:cs typeface="Times New Roman" pitchFamily="18" charset="0"/>
              </a:rPr>
              <a:t>Agio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4.000.000</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74639"/>
            <a:ext cx="7400946" cy="582593"/>
          </a:xfrm>
          <a:ln w="28575">
            <a:solidFill>
              <a:schemeClr val="tx1"/>
            </a:solidFill>
          </a:ln>
        </p:spPr>
        <p:txBody>
          <a:bodyPr>
            <a:noAutofit/>
          </a:bodyPr>
          <a:lstStyle/>
          <a:p>
            <a:pPr algn="l"/>
            <a:r>
              <a:rPr lang="en-US" sz="2800" b="1" dirty="0" smtClean="0"/>
              <a:t>3. JENIS BANK BERDASARKAN OPERASIONAL</a:t>
            </a:r>
            <a:endParaRPr lang="en-US" sz="2800" b="1" dirty="0"/>
          </a:p>
        </p:txBody>
      </p:sp>
      <p:sp>
        <p:nvSpPr>
          <p:cNvPr id="3" name="Content Placeholder 2"/>
          <p:cNvSpPr>
            <a:spLocks noGrp="1"/>
          </p:cNvSpPr>
          <p:nvPr>
            <p:ph idx="1"/>
          </p:nvPr>
        </p:nvSpPr>
        <p:spPr>
          <a:xfrm>
            <a:off x="457202" y="1071546"/>
            <a:ext cx="8543954" cy="5500726"/>
          </a:xfrm>
          <a:ln w="19050">
            <a:solidFill>
              <a:schemeClr val="tx1"/>
            </a:solidFill>
          </a:ln>
        </p:spPr>
        <p:txBody>
          <a:bodyPr>
            <a:normAutofit fontScale="92500" lnSpcReduction="20000"/>
          </a:bodyPr>
          <a:lstStyle/>
          <a:p>
            <a:pPr>
              <a:buNone/>
            </a:pPr>
            <a:r>
              <a:rPr lang="en-US" sz="3600" b="1" dirty="0" err="1" smtClean="0"/>
              <a:t>A.Bank</a:t>
            </a:r>
            <a:r>
              <a:rPr lang="en-US" sz="3600" b="1" dirty="0" smtClean="0"/>
              <a:t> </a:t>
            </a:r>
            <a:r>
              <a:rPr lang="en-US" sz="3600" b="1" dirty="0" err="1" smtClean="0"/>
              <a:t>Konvensional</a:t>
            </a:r>
            <a:endParaRPr lang="en-US" sz="3600" b="1" dirty="0" smtClean="0"/>
          </a:p>
          <a:p>
            <a:pPr>
              <a:buNone/>
            </a:pPr>
            <a:r>
              <a:rPr lang="en-US" sz="3600" dirty="0" smtClean="0"/>
              <a:t>    </a:t>
            </a:r>
            <a:r>
              <a:rPr lang="en-US" dirty="0" err="1" smtClean="0"/>
              <a:t>Menurut</a:t>
            </a:r>
            <a:r>
              <a:rPr lang="en-US" dirty="0" smtClean="0"/>
              <a:t> </a:t>
            </a:r>
            <a:r>
              <a:rPr lang="en-US" dirty="0" err="1" smtClean="0"/>
              <a:t>Undang-undang</a:t>
            </a:r>
            <a:r>
              <a:rPr lang="en-US" dirty="0" smtClean="0"/>
              <a:t> </a:t>
            </a:r>
            <a:r>
              <a:rPr lang="en-US" dirty="0" err="1" smtClean="0"/>
              <a:t>Nomor</a:t>
            </a:r>
            <a:r>
              <a:rPr lang="en-US" dirty="0" smtClean="0"/>
              <a:t> 10 </a:t>
            </a:r>
            <a:r>
              <a:rPr lang="en-US" dirty="0" err="1" smtClean="0"/>
              <a:t>Tahun</a:t>
            </a:r>
            <a:r>
              <a:rPr lang="en-US" dirty="0" smtClean="0"/>
              <a:t> 1998 Bank </a:t>
            </a:r>
            <a:r>
              <a:rPr lang="en-US" dirty="0" err="1" smtClean="0"/>
              <a:t>Konvensional</a:t>
            </a:r>
            <a:r>
              <a:rPr lang="en-US" dirty="0" smtClean="0"/>
              <a:t> </a:t>
            </a:r>
            <a:r>
              <a:rPr lang="en-US" dirty="0" err="1" smtClean="0"/>
              <a:t>adalah</a:t>
            </a:r>
            <a:r>
              <a:rPr lang="en-US" dirty="0" smtClean="0"/>
              <a:t> bank yang </a:t>
            </a:r>
            <a:r>
              <a:rPr lang="en-US" dirty="0" err="1" smtClean="0"/>
              <a:t>melaksanakan</a:t>
            </a:r>
            <a:r>
              <a:rPr lang="en-US" dirty="0" smtClean="0"/>
              <a:t> </a:t>
            </a:r>
            <a:r>
              <a:rPr lang="en-US" dirty="0" err="1" smtClean="0"/>
              <a:t>kegiatan</a:t>
            </a:r>
            <a:r>
              <a:rPr lang="en-US" dirty="0" smtClean="0"/>
              <a:t> </a:t>
            </a:r>
            <a:r>
              <a:rPr lang="en-US" dirty="0" err="1" smtClean="0"/>
              <a:t>usaha</a:t>
            </a:r>
            <a:r>
              <a:rPr lang="en-US" dirty="0" smtClean="0"/>
              <a:t> </a:t>
            </a:r>
            <a:r>
              <a:rPr lang="en-US" dirty="0" err="1" smtClean="0"/>
              <a:t>secara</a:t>
            </a:r>
            <a:r>
              <a:rPr lang="en-US" dirty="0" smtClean="0"/>
              <a:t> </a:t>
            </a:r>
            <a:r>
              <a:rPr lang="en-US" dirty="0" err="1" smtClean="0"/>
              <a:t>konvensional</a:t>
            </a:r>
            <a:r>
              <a:rPr lang="en-US" dirty="0" smtClean="0"/>
              <a:t> yang </a:t>
            </a:r>
            <a:r>
              <a:rPr lang="en-US" dirty="0" err="1" smtClean="0"/>
              <a:t>dalam</a:t>
            </a:r>
            <a:r>
              <a:rPr lang="en-US" dirty="0" smtClean="0"/>
              <a:t> </a:t>
            </a:r>
            <a:r>
              <a:rPr lang="en-US" dirty="0" err="1" smtClean="0"/>
              <a:t>kegiatannya</a:t>
            </a:r>
            <a:r>
              <a:rPr lang="en-US" dirty="0" smtClean="0"/>
              <a:t> </a:t>
            </a:r>
            <a:r>
              <a:rPr lang="en-US" dirty="0" err="1" smtClean="0"/>
              <a:t>memberikan</a:t>
            </a:r>
            <a:r>
              <a:rPr lang="en-US" dirty="0" smtClean="0"/>
              <a:t> </a:t>
            </a:r>
            <a:r>
              <a:rPr lang="en-US" dirty="0" err="1" smtClean="0"/>
              <a:t>jasa</a:t>
            </a:r>
            <a:r>
              <a:rPr lang="en-US" dirty="0" smtClean="0"/>
              <a:t> </a:t>
            </a:r>
            <a:r>
              <a:rPr lang="en-US" dirty="0" err="1" smtClean="0"/>
              <a:t>dalam</a:t>
            </a:r>
            <a:r>
              <a:rPr lang="en-US" dirty="0" smtClean="0"/>
              <a:t> </a:t>
            </a:r>
            <a:r>
              <a:rPr lang="en-US" dirty="0" err="1" smtClean="0"/>
              <a:t>lalu</a:t>
            </a:r>
            <a:r>
              <a:rPr lang="en-US" dirty="0" smtClean="0"/>
              <a:t> </a:t>
            </a:r>
            <a:r>
              <a:rPr lang="en-US" dirty="0" err="1" smtClean="0"/>
              <a:t>lintas</a:t>
            </a:r>
            <a:r>
              <a:rPr lang="en-US" dirty="0" smtClean="0"/>
              <a:t> </a:t>
            </a:r>
            <a:r>
              <a:rPr lang="en-US" dirty="0" err="1" smtClean="0"/>
              <a:t>pembayaran</a:t>
            </a:r>
            <a:r>
              <a:rPr lang="en-US" dirty="0" smtClean="0"/>
              <a:t>.</a:t>
            </a:r>
          </a:p>
          <a:p>
            <a:pPr>
              <a:buNone/>
            </a:pPr>
            <a:r>
              <a:rPr lang="en-US" sz="3600" b="1" dirty="0" err="1" smtClean="0"/>
              <a:t>Operasional</a:t>
            </a:r>
            <a:r>
              <a:rPr lang="en-US" sz="3600" b="1" dirty="0" smtClean="0"/>
              <a:t> bank </a:t>
            </a:r>
            <a:r>
              <a:rPr lang="en-US" sz="3600" b="1" dirty="0" err="1" smtClean="0"/>
              <a:t>konvensional</a:t>
            </a:r>
            <a:r>
              <a:rPr lang="en-US" sz="3600" b="1" dirty="0" smtClean="0"/>
              <a:t>:</a:t>
            </a:r>
          </a:p>
          <a:p>
            <a:pPr>
              <a:buNone/>
            </a:pPr>
            <a:r>
              <a:rPr lang="en-US" dirty="0" err="1" smtClean="0"/>
              <a:t>Mengeluarkan</a:t>
            </a:r>
            <a:r>
              <a:rPr lang="en-US" dirty="0" smtClean="0"/>
              <a:t> </a:t>
            </a:r>
            <a:r>
              <a:rPr lang="en-US" dirty="0" err="1" smtClean="0"/>
              <a:t>produk-produk</a:t>
            </a:r>
            <a:r>
              <a:rPr lang="en-US" dirty="0" smtClean="0"/>
              <a:t> </a:t>
            </a:r>
            <a:r>
              <a:rPr lang="en-US" dirty="0" err="1" smtClean="0"/>
              <a:t>untuk</a:t>
            </a:r>
            <a:r>
              <a:rPr lang="en-US" dirty="0" smtClean="0"/>
              <a:t> </a:t>
            </a:r>
            <a:r>
              <a:rPr lang="en-US" dirty="0" err="1" smtClean="0"/>
              <a:t>menyerap</a:t>
            </a:r>
            <a:r>
              <a:rPr lang="en-US" dirty="0" smtClean="0"/>
              <a:t> </a:t>
            </a:r>
            <a:r>
              <a:rPr lang="en-US" dirty="0" err="1" smtClean="0"/>
              <a:t>dana</a:t>
            </a:r>
            <a:r>
              <a:rPr lang="en-US" dirty="0" smtClean="0"/>
              <a:t>, </a:t>
            </a:r>
          </a:p>
          <a:p>
            <a:pPr>
              <a:buNone/>
            </a:pPr>
            <a:r>
              <a:rPr lang="en-US" dirty="0" err="1" smtClean="0"/>
              <a:t>yaitu</a:t>
            </a:r>
            <a:r>
              <a:rPr lang="en-US" dirty="0" smtClean="0"/>
              <a:t> :</a:t>
            </a:r>
          </a:p>
          <a:p>
            <a:pPr>
              <a:buNone/>
            </a:pPr>
            <a:r>
              <a:rPr lang="en-US" dirty="0" smtClean="0">
                <a:latin typeface="Times New Roman"/>
                <a:cs typeface="Times New Roman"/>
              </a:rPr>
              <a:t>● </a:t>
            </a:r>
            <a:r>
              <a:rPr lang="en-US" dirty="0" err="1" smtClean="0">
                <a:latin typeface="Times New Roman"/>
                <a:cs typeface="Times New Roman"/>
              </a:rPr>
              <a:t>tabungan</a:t>
            </a:r>
            <a:endParaRPr lang="en-US" dirty="0" smtClean="0">
              <a:latin typeface="Times New Roman"/>
              <a:cs typeface="Times New Roman"/>
            </a:endParaRPr>
          </a:p>
          <a:p>
            <a:pPr>
              <a:buNone/>
            </a:pPr>
            <a:r>
              <a:rPr lang="en-US" dirty="0" smtClean="0">
                <a:latin typeface="Times New Roman"/>
                <a:cs typeface="Times New Roman"/>
              </a:rPr>
              <a:t>● </a:t>
            </a:r>
            <a:r>
              <a:rPr lang="en-US" dirty="0" err="1" smtClean="0">
                <a:latin typeface="Times New Roman"/>
                <a:cs typeface="Times New Roman"/>
              </a:rPr>
              <a:t>simpanan</a:t>
            </a:r>
            <a:r>
              <a:rPr lang="en-US" dirty="0" smtClean="0">
                <a:latin typeface="Times New Roman"/>
                <a:cs typeface="Times New Roman"/>
              </a:rPr>
              <a:t> </a:t>
            </a:r>
            <a:r>
              <a:rPr lang="en-US" dirty="0" err="1" smtClean="0">
                <a:latin typeface="Times New Roman"/>
                <a:cs typeface="Times New Roman"/>
              </a:rPr>
              <a:t>deposito</a:t>
            </a:r>
            <a:endParaRPr lang="en-US" dirty="0" smtClean="0">
              <a:latin typeface="Times New Roman"/>
              <a:cs typeface="Times New Roman"/>
            </a:endParaRPr>
          </a:p>
          <a:p>
            <a:pPr>
              <a:buNone/>
            </a:pPr>
            <a:r>
              <a:rPr lang="en-US" dirty="0" smtClean="0">
                <a:latin typeface="Times New Roman"/>
                <a:cs typeface="Times New Roman"/>
              </a:rPr>
              <a:t>● </a:t>
            </a:r>
            <a:r>
              <a:rPr lang="en-US" dirty="0" err="1" smtClean="0">
                <a:latin typeface="Times New Roman"/>
                <a:cs typeface="Times New Roman"/>
              </a:rPr>
              <a:t>simpanan</a:t>
            </a:r>
            <a:r>
              <a:rPr lang="en-US" dirty="0" smtClean="0">
                <a:latin typeface="Times New Roman"/>
                <a:cs typeface="Times New Roman"/>
              </a:rPr>
              <a:t> </a:t>
            </a:r>
            <a:r>
              <a:rPr lang="en-US" dirty="0" err="1" smtClean="0">
                <a:latin typeface="Times New Roman"/>
                <a:cs typeface="Times New Roman"/>
              </a:rPr>
              <a:t>giro</a:t>
            </a:r>
            <a:endParaRPr lang="en-US" dirty="0"/>
          </a:p>
        </p:txBody>
      </p:sp>
      <p:pic>
        <p:nvPicPr>
          <p:cNvPr id="4" name="Picture 3" descr="bank"/>
          <p:cNvPicPr/>
          <p:nvPr/>
        </p:nvPicPr>
        <p:blipFill>
          <a:blip r:embed="rId2"/>
          <a:srcRect/>
          <a:stretch>
            <a:fillRect/>
          </a:stretch>
        </p:blipFill>
        <p:spPr bwMode="auto">
          <a:xfrm>
            <a:off x="3857620" y="4572008"/>
            <a:ext cx="2857500" cy="1914525"/>
          </a:xfrm>
          <a:prstGeom prst="rect">
            <a:avLst/>
          </a:prstGeom>
          <a:noFill/>
          <a:ln w="9525">
            <a:noFill/>
            <a:miter lim="800000"/>
            <a:headEnd/>
            <a:tailEnd/>
          </a:ln>
        </p:spPr>
      </p:pic>
      <p:pic>
        <p:nvPicPr>
          <p:cNvPr id="5" name="Picture 4" descr="Bank Indonesia Balikpapan Tunjuk Bank Konvensional Sebagai Tempat Penukaran Uang"/>
          <p:cNvPicPr/>
          <p:nvPr/>
        </p:nvPicPr>
        <p:blipFill>
          <a:blip r:embed="rId3"/>
          <a:srcRect/>
          <a:stretch>
            <a:fillRect/>
          </a:stretch>
        </p:blipFill>
        <p:spPr bwMode="auto">
          <a:xfrm>
            <a:off x="7000892" y="4714884"/>
            <a:ext cx="1762122" cy="172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428605"/>
            <a:ext cx="8229600" cy="3643338"/>
          </a:xfrm>
          <a:ln w="12700">
            <a:solidFill>
              <a:schemeClr val="tx1"/>
            </a:solidFill>
          </a:ln>
        </p:spPr>
        <p:txBody>
          <a:bodyPr>
            <a:normAutofit/>
          </a:bodyPr>
          <a:lstStyle/>
          <a:p>
            <a:pPr>
              <a:buNone/>
            </a:pPr>
            <a:r>
              <a:rPr lang="en-US" sz="2000" dirty="0" smtClean="0">
                <a:latin typeface="Times New Roman" pitchFamily="18" charset="0"/>
                <a:cs typeface="Times New Roman" pitchFamily="18" charset="0"/>
              </a:rPr>
              <a:t>4. </a:t>
            </a:r>
            <a:r>
              <a:rPr lang="en-US" sz="2000" dirty="0" err="1" smtClean="0">
                <a:latin typeface="Times New Roman" pitchFamily="18" charset="0"/>
                <a:cs typeface="Times New Roman" pitchFamily="18" charset="0"/>
              </a:rPr>
              <a:t>Penerimaan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Sumbangan</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donasi</a:t>
            </a: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Contoh</a:t>
            </a:r>
            <a:r>
              <a:rPr lang="en-US" sz="2000"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Bank Omega </a:t>
            </a:r>
            <a:r>
              <a:rPr lang="en-US" sz="2000" dirty="0" err="1" smtClean="0">
                <a:latin typeface="Times New Roman" pitchFamily="18" charset="0"/>
                <a:cs typeface="Times New Roman" pitchFamily="18" charset="0"/>
              </a:rPr>
              <a:t>menerima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hibah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dalam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bentuk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seperangkan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komputer</a:t>
            </a:r>
            <a:r>
              <a:rPr lang="en-US" sz="2000" dirty="0" smtClean="0">
                <a:latin typeface="Times New Roman" pitchFamily="18" charset="0"/>
                <a:cs typeface="Times New Roman" pitchFamily="18" charset="0"/>
              </a:rPr>
              <a:t> IBM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sebuah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peruhaan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nilai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pasarnya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400.000.000 .</a:t>
            </a:r>
          </a:p>
          <a:p>
            <a:pPr>
              <a:buNone/>
            </a:pP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Jurnalnya</a:t>
            </a:r>
            <a:r>
              <a:rPr lang="en-US" sz="2000"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D: </a:t>
            </a:r>
            <a:r>
              <a:rPr lang="en-US" sz="2000" dirty="0" err="1" smtClean="0">
                <a:latin typeface="Times New Roman" pitchFamily="18" charset="0"/>
                <a:cs typeface="Times New Roman" pitchFamily="18" charset="0"/>
              </a:rPr>
              <a:t>Aktiva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Tetap-Komputer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400.000.000</a:t>
            </a:r>
          </a:p>
          <a:p>
            <a:pPr>
              <a:buNone/>
            </a:pPr>
            <a:r>
              <a:rPr lang="en-US" sz="2000" dirty="0" smtClean="0">
                <a:latin typeface="Times New Roman" pitchFamily="18" charset="0"/>
                <a:cs typeface="Times New Roman" pitchFamily="18" charset="0"/>
              </a:rPr>
              <a:t>K: Modal </a:t>
            </a:r>
            <a:r>
              <a:rPr lang="en-US" sz="2000" dirty="0" err="1" smtClean="0">
                <a:latin typeface="Times New Roman" pitchFamily="18" charset="0"/>
                <a:cs typeface="Times New Roman" pitchFamily="18" charset="0"/>
              </a:rPr>
              <a:t>Sumbangan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400.000.000</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357166"/>
            <a:ext cx="8472516" cy="5768999"/>
          </a:xfrm>
          <a:ln w="19050">
            <a:solidFill>
              <a:schemeClr val="tx1"/>
            </a:solidFill>
          </a:ln>
        </p:spPr>
        <p:txBody>
          <a:bodyPr>
            <a:normAutofit/>
          </a:bodyPr>
          <a:lstStyle/>
          <a:p>
            <a:pPr>
              <a:buNone/>
            </a:pPr>
            <a:r>
              <a:rPr lang="en-US" sz="2000" dirty="0" err="1" smtClean="0">
                <a:latin typeface="Times New Roman" pitchFamily="18" charset="0"/>
                <a:cs typeface="Times New Roman" pitchFamily="18" charset="0"/>
              </a:rPr>
              <a:t>Soal</a:t>
            </a:r>
            <a:r>
              <a:rPr lang="en-US" sz="2000" dirty="0" smtClean="0">
                <a:latin typeface="Times New Roman" pitchFamily="18" charset="0"/>
                <a:cs typeface="Times New Roman" pitchFamily="18" charset="0"/>
              </a:rPr>
              <a:t>.</a:t>
            </a:r>
          </a:p>
          <a:p>
            <a:pPr>
              <a:buNone/>
            </a:pPr>
            <a:r>
              <a:rPr lang="en-US" sz="2000" dirty="0" err="1" smtClean="0">
                <a:latin typeface="Times New Roman" pitchFamily="18" charset="0"/>
                <a:cs typeface="Times New Roman" pitchFamily="18" charset="0"/>
              </a:rPr>
              <a:t>Tanggal</a:t>
            </a:r>
            <a:r>
              <a:rPr lang="en-US" sz="2000" dirty="0" smtClean="0">
                <a:latin typeface="Times New Roman" pitchFamily="18" charset="0"/>
                <a:cs typeface="Times New Roman" pitchFamily="18" charset="0"/>
              </a:rPr>
              <a:t> 2 </a:t>
            </a:r>
            <a:r>
              <a:rPr lang="en-US" sz="2000" dirty="0" err="1" smtClean="0">
                <a:latin typeface="Times New Roman" pitchFamily="18" charset="0"/>
                <a:cs typeface="Times New Roman" pitchFamily="18" charset="0"/>
              </a:rPr>
              <a:t>Januari</a:t>
            </a:r>
            <a:r>
              <a:rPr lang="en-US" sz="2000" dirty="0" smtClean="0">
                <a:latin typeface="Times New Roman" pitchFamily="18" charset="0"/>
                <a:cs typeface="Times New Roman" pitchFamily="18" charset="0"/>
              </a:rPr>
              <a:t> 2008 </a:t>
            </a:r>
            <a:r>
              <a:rPr lang="en-US" sz="2000" dirty="0" err="1" smtClean="0">
                <a:latin typeface="Times New Roman" pitchFamily="18" charset="0"/>
                <a:cs typeface="Times New Roman" pitchFamily="18" charset="0"/>
              </a:rPr>
              <a:t>telah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diterima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setoran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awal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dana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Bank Surya </a:t>
            </a:r>
            <a:r>
              <a:rPr lang="en-US" sz="2000" dirty="0" err="1" smtClean="0">
                <a:latin typeface="Times New Roman" pitchFamily="18" charset="0"/>
                <a:cs typeface="Times New Roman" pitchFamily="18" charset="0"/>
              </a:rPr>
              <a:t>Darma</a:t>
            </a: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untuk</a:t>
            </a:r>
            <a:r>
              <a:rPr lang="en-US" sz="2000" dirty="0" smtClean="0">
                <a:latin typeface="Times New Roman" pitchFamily="18" charset="0"/>
                <a:cs typeface="Times New Roman" pitchFamily="18" charset="0"/>
              </a:rPr>
              <a:t> modal bank </a:t>
            </a:r>
            <a:r>
              <a:rPr lang="en-US" sz="2000" dirty="0" err="1" smtClean="0">
                <a:latin typeface="Times New Roman" pitchFamily="18" charset="0"/>
                <a:cs typeface="Times New Roman" pitchFamily="18" charset="0"/>
              </a:rPr>
              <a:t>berupa</a:t>
            </a:r>
            <a:r>
              <a:rPr lang="en-US" sz="2000" dirty="0" smtClean="0">
                <a:latin typeface="Times New Roman" pitchFamily="18" charset="0"/>
                <a:cs typeface="Times New Roman" pitchFamily="18" charset="0"/>
              </a:rPr>
              <a:t>:</a:t>
            </a:r>
          </a:p>
          <a:p>
            <a:pPr>
              <a:buFont typeface="Wingdings" pitchFamily="2" charset="2"/>
              <a:buChar char="v"/>
            </a:pPr>
            <a:r>
              <a:rPr lang="en-US" sz="2000" dirty="0" err="1" smtClean="0">
                <a:latin typeface="Times New Roman" pitchFamily="18" charset="0"/>
                <a:cs typeface="Times New Roman" pitchFamily="18" charset="0"/>
              </a:rPr>
              <a:t>Uang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tunai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500.000.000</a:t>
            </a:r>
          </a:p>
          <a:p>
            <a:pPr>
              <a:buFont typeface="Wingdings" pitchFamily="2" charset="2"/>
              <a:buChar char="v"/>
            </a:pPr>
            <a:r>
              <a:rPr lang="en-US" sz="2000" dirty="0" err="1" smtClean="0">
                <a:latin typeface="Times New Roman" pitchFamily="18" charset="0"/>
                <a:cs typeface="Times New Roman" pitchFamily="18" charset="0"/>
              </a:rPr>
              <a:t>Aktiva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tetap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berupa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tanah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600.000.000</a:t>
            </a:r>
          </a:p>
          <a:p>
            <a:pPr>
              <a:buFont typeface="Wingdings" pitchFamily="2" charset="2"/>
              <a:buChar char="v"/>
            </a:pPr>
            <a:r>
              <a:rPr lang="en-US" sz="2000" dirty="0" err="1" smtClean="0">
                <a:latin typeface="Times New Roman" pitchFamily="18" charset="0"/>
                <a:cs typeface="Times New Roman" pitchFamily="18" charset="0"/>
              </a:rPr>
              <a:t>Kenderaan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baru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belum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disusutkan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200.000.000</a:t>
            </a:r>
          </a:p>
          <a:p>
            <a:pPr>
              <a:buFont typeface="Wingdings" pitchFamily="2" charset="2"/>
              <a:buChar char="v"/>
            </a:pPr>
            <a:r>
              <a:rPr lang="en-US" sz="2000" dirty="0" err="1" smtClean="0">
                <a:latin typeface="Times New Roman" pitchFamily="18" charset="0"/>
                <a:cs typeface="Times New Roman" pitchFamily="18" charset="0"/>
              </a:rPr>
              <a:t>Inventaris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kantor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senilai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200.000.000</a:t>
            </a:r>
          </a:p>
          <a:p>
            <a:pPr>
              <a:buNone/>
            </a:pPr>
            <a:r>
              <a:rPr lang="en-US" sz="2000" dirty="0" err="1" smtClean="0">
                <a:latin typeface="Times New Roman" pitchFamily="18" charset="0"/>
                <a:cs typeface="Times New Roman" pitchFamily="18" charset="0"/>
              </a:rPr>
              <a:t>Setoran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ini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dicatat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dalam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bentuk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biasa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untuk</a:t>
            </a:r>
            <a:r>
              <a:rPr lang="en-US" sz="2000" dirty="0" smtClean="0">
                <a:latin typeface="Times New Roman" pitchFamily="18" charset="0"/>
                <a:cs typeface="Times New Roman" pitchFamily="18" charset="0"/>
              </a:rPr>
              <a:t> 150.000 </a:t>
            </a:r>
            <a:r>
              <a:rPr lang="en-US" sz="2000" dirty="0" err="1" smtClean="0">
                <a:latin typeface="Times New Roman" pitchFamily="18" charset="0"/>
                <a:cs typeface="Times New Roman" pitchFamily="18" charset="0"/>
              </a:rPr>
              <a:t>lembar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dengan</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nilai</a:t>
            </a:r>
            <a:r>
              <a:rPr lang="en-US" sz="2000" dirty="0" smtClean="0">
                <a:latin typeface="Times New Roman" pitchFamily="18" charset="0"/>
                <a:cs typeface="Times New Roman" pitchFamily="18" charset="0"/>
              </a:rPr>
              <a:t> nominal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10.000 per </a:t>
            </a:r>
            <a:r>
              <a:rPr lang="en-US" sz="2000" dirty="0" err="1" smtClean="0">
                <a:latin typeface="Times New Roman" pitchFamily="18" charset="0"/>
                <a:cs typeface="Times New Roman" pitchFamily="18" charset="0"/>
              </a:rPr>
              <a:t>lembar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kurs</a:t>
            </a:r>
            <a:r>
              <a:rPr lang="en-US" sz="2000" dirty="0" smtClean="0">
                <a:latin typeface="Times New Roman" pitchFamily="18" charset="0"/>
                <a:cs typeface="Times New Roman" pitchFamily="18" charset="0"/>
              </a:rPr>
              <a:t> 103%.</a:t>
            </a:r>
          </a:p>
          <a:p>
            <a:pPr>
              <a:buNone/>
            </a:pPr>
            <a:r>
              <a:rPr lang="en-US" sz="2000" dirty="0" err="1" smtClean="0">
                <a:latin typeface="Times New Roman" pitchFamily="18" charset="0"/>
                <a:cs typeface="Times New Roman" pitchFamily="18" charset="0"/>
              </a:rPr>
              <a:t>Tanggal</a:t>
            </a:r>
            <a:r>
              <a:rPr lang="en-US" sz="2000" dirty="0" smtClean="0">
                <a:latin typeface="Times New Roman" pitchFamily="18" charset="0"/>
                <a:cs typeface="Times New Roman" pitchFamily="18" charset="0"/>
              </a:rPr>
              <a:t> 10 </a:t>
            </a:r>
            <a:r>
              <a:rPr lang="en-US" sz="2000" dirty="0" err="1" smtClean="0">
                <a:latin typeface="Times New Roman" pitchFamily="18" charset="0"/>
                <a:cs typeface="Times New Roman" pitchFamily="18" charset="0"/>
              </a:rPr>
              <a:t>Januari</a:t>
            </a:r>
            <a:r>
              <a:rPr lang="en-US" sz="2000" dirty="0" smtClean="0">
                <a:latin typeface="Times New Roman" pitchFamily="18" charset="0"/>
                <a:cs typeface="Times New Roman" pitchFamily="18" charset="0"/>
              </a:rPr>
              <a:t> 2008 </a:t>
            </a:r>
            <a:r>
              <a:rPr lang="en-US" sz="2000" dirty="0" err="1" smtClean="0">
                <a:latin typeface="Times New Roman" pitchFamily="18" charset="0"/>
                <a:cs typeface="Times New Roman" pitchFamily="18" charset="0"/>
              </a:rPr>
              <a:t>dijual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saham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biasa</a:t>
            </a:r>
            <a:r>
              <a:rPr lang="en-US" sz="2000" dirty="0" smtClean="0">
                <a:latin typeface="Times New Roman" pitchFamily="18" charset="0"/>
                <a:cs typeface="Times New Roman" pitchFamily="18" charset="0"/>
              </a:rPr>
              <a:t> 10.000 </a:t>
            </a:r>
            <a:r>
              <a:rPr lang="en-US" sz="2000" dirty="0" err="1" smtClean="0">
                <a:latin typeface="Times New Roman" pitchFamily="18" charset="0"/>
                <a:cs typeface="Times New Roman" pitchFamily="18" charset="0"/>
              </a:rPr>
              <a:t>lembar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nilai</a:t>
            </a:r>
            <a:r>
              <a:rPr lang="en-US" sz="2000" dirty="0" smtClean="0">
                <a:latin typeface="Times New Roman" pitchFamily="18" charset="0"/>
                <a:cs typeface="Times New Roman" pitchFamily="18" charset="0"/>
              </a:rPr>
              <a:t> nominal </a:t>
            </a:r>
          </a:p>
          <a:p>
            <a:pPr>
              <a:buNone/>
            </a:pP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5.000 </a:t>
            </a:r>
            <a:r>
              <a:rPr lang="en-US" sz="2000" dirty="0" err="1" smtClean="0">
                <a:latin typeface="Times New Roman" pitchFamily="18" charset="0"/>
                <a:cs typeface="Times New Roman" pitchFamily="18" charset="0"/>
              </a:rPr>
              <a:t>kurs</a:t>
            </a:r>
            <a:r>
              <a:rPr lang="en-US" sz="2000" dirty="0" smtClean="0">
                <a:latin typeface="Times New Roman" pitchFamily="18" charset="0"/>
                <a:cs typeface="Times New Roman" pitchFamily="18" charset="0"/>
              </a:rPr>
              <a:t> 97%, </a:t>
            </a:r>
            <a:r>
              <a:rPr lang="en-US" sz="2000" dirty="0" err="1" smtClean="0">
                <a:latin typeface="Times New Roman" pitchFamily="18" charset="0"/>
                <a:cs typeface="Times New Roman" pitchFamily="18" charset="0"/>
              </a:rPr>
              <a:t>pembayaran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diterima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tunai</a:t>
            </a:r>
            <a:r>
              <a:rPr lang="en-US" sz="2000" dirty="0" smtClean="0">
                <a:latin typeface="Times New Roman" pitchFamily="18" charset="0"/>
                <a:cs typeface="Times New Roman" pitchFamily="18" charset="0"/>
              </a:rPr>
              <a:t>.</a:t>
            </a:r>
          </a:p>
          <a:p>
            <a:pPr>
              <a:buNone/>
            </a:pPr>
            <a:endParaRPr lang="en-US" sz="2000" dirty="0" smtClean="0">
              <a:latin typeface="Times New Roman" pitchFamily="18" charset="0"/>
              <a:cs typeface="Times New Roman" pitchFamily="18" charset="0"/>
            </a:endParaRPr>
          </a:p>
          <a:p>
            <a:pPr>
              <a:buNone/>
            </a:pPr>
            <a:r>
              <a:rPr lang="en-US" sz="2000" dirty="0" err="1" smtClean="0">
                <a:latin typeface="Times New Roman" pitchFamily="18" charset="0"/>
                <a:cs typeface="Times New Roman" pitchFamily="18" charset="0"/>
              </a:rPr>
              <a:t>Buat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jurnal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mencatat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transaksi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tersebut</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6930" y="253978"/>
            <a:ext cx="1881372" cy="614343"/>
          </a:xfrm>
          <a:ln w="28575">
            <a:solidFill>
              <a:schemeClr val="tx1"/>
            </a:solidFill>
          </a:ln>
        </p:spPr>
        <p:txBody>
          <a:bodyPr>
            <a:noAutofit/>
          </a:bodyPr>
          <a:lstStyle/>
          <a:p>
            <a:pPr algn="l"/>
            <a:r>
              <a:rPr lang="en-US" sz="2800" b="1" dirty="0" smtClean="0"/>
              <a:t>2.PIUTANG</a:t>
            </a:r>
            <a:endParaRPr lang="en-US" sz="2800" b="1" dirty="0"/>
          </a:p>
        </p:txBody>
      </p:sp>
      <p:sp>
        <p:nvSpPr>
          <p:cNvPr id="3" name="Content Placeholder 2"/>
          <p:cNvSpPr>
            <a:spLocks noGrp="1"/>
          </p:cNvSpPr>
          <p:nvPr>
            <p:ph idx="1"/>
          </p:nvPr>
        </p:nvSpPr>
        <p:spPr>
          <a:xfrm>
            <a:off x="2085902" y="1872346"/>
            <a:ext cx="4988293" cy="2917377"/>
          </a:xfrm>
          <a:ln w="19050">
            <a:solidFill>
              <a:schemeClr val="tx1"/>
            </a:solidFill>
          </a:ln>
        </p:spPr>
        <p:txBody>
          <a:bodyPr>
            <a:normAutofit/>
          </a:bodyPr>
          <a:lstStyle/>
          <a:p>
            <a:pPr marL="457200" indent="-457200">
              <a:buAutoNum type="arabicPeriod"/>
            </a:pPr>
            <a:r>
              <a:rPr lang="en-US" sz="2400" dirty="0" smtClean="0"/>
              <a:t>PENGERTIAN</a:t>
            </a:r>
          </a:p>
          <a:p>
            <a:pPr marL="457200" indent="-457200">
              <a:buNone/>
            </a:pPr>
            <a:r>
              <a:rPr lang="en-US" sz="2400" dirty="0" smtClean="0"/>
              <a:t>	PIUTANG MERUPAKAN HAK (CLAIM) UNTUK MELAKUKAN PENAGIHAN KEPADA ORANG LAIN ATAU BADAN DALAM BENTUK UANG</a:t>
            </a:r>
            <a:endParaRPr lang="en-US" sz="2400" dirty="0"/>
          </a:p>
        </p:txBody>
      </p:sp>
      <p:sp>
        <p:nvSpPr>
          <p:cNvPr id="4" name="Down Arrow 3"/>
          <p:cNvSpPr/>
          <p:nvPr/>
        </p:nvSpPr>
        <p:spPr>
          <a:xfrm>
            <a:off x="4236041" y="1070411"/>
            <a:ext cx="537535" cy="5442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480" y="428604"/>
            <a:ext cx="5214974" cy="714380"/>
          </a:xfrm>
          <a:ln w="28575">
            <a:solidFill>
              <a:schemeClr val="tx1"/>
            </a:solidFill>
          </a:ln>
        </p:spPr>
        <p:txBody>
          <a:bodyPr>
            <a:normAutofit fontScale="90000"/>
          </a:bodyPr>
          <a:lstStyle/>
          <a:p>
            <a:r>
              <a:rPr lang="en-US" dirty="0" smtClean="0"/>
              <a:t>REKONSILIASI BANK</a:t>
            </a:r>
            <a:endParaRPr lang="en-US" dirty="0"/>
          </a:p>
        </p:txBody>
      </p:sp>
      <p:sp>
        <p:nvSpPr>
          <p:cNvPr id="3" name="Content Placeholder 2"/>
          <p:cNvSpPr>
            <a:spLocks noGrp="1"/>
          </p:cNvSpPr>
          <p:nvPr>
            <p:ph idx="1"/>
          </p:nvPr>
        </p:nvSpPr>
        <p:spPr>
          <a:xfrm>
            <a:off x="214282" y="1857364"/>
            <a:ext cx="8472520" cy="3357586"/>
          </a:xfrm>
          <a:ln w="12700">
            <a:solidFill>
              <a:schemeClr val="tx1"/>
            </a:solidFill>
          </a:ln>
        </p:spPr>
        <p:txBody>
          <a:bodyPr>
            <a:normAutofit/>
          </a:bodyPr>
          <a:lstStyle/>
          <a:p>
            <a:pPr>
              <a:buNone/>
            </a:pPr>
            <a:r>
              <a:rPr lang="en-US" sz="2400" dirty="0" smtClean="0"/>
              <a:t>1.Pengetian</a:t>
            </a:r>
          </a:p>
          <a:p>
            <a:pPr>
              <a:buNone/>
            </a:pPr>
            <a:r>
              <a:rPr lang="en-US" sz="2400" dirty="0" smtClean="0"/>
              <a:t>	</a:t>
            </a:r>
            <a:r>
              <a:rPr lang="en-US" sz="2400" dirty="0" smtClean="0">
                <a:latin typeface="Times New Roman"/>
                <a:cs typeface="Times New Roman"/>
              </a:rPr>
              <a:t>►</a:t>
            </a:r>
            <a:r>
              <a:rPr lang="en-US" sz="2400" dirty="0" err="1" smtClean="0"/>
              <a:t>Prosedur</a:t>
            </a:r>
            <a:r>
              <a:rPr lang="en-US" sz="2400" dirty="0" smtClean="0"/>
              <a:t> </a:t>
            </a:r>
            <a:r>
              <a:rPr lang="en-US" sz="2400" dirty="0" err="1" smtClean="0"/>
              <a:t>pengendalian</a:t>
            </a:r>
            <a:r>
              <a:rPr lang="en-US" sz="2400" dirty="0" smtClean="0"/>
              <a:t> </a:t>
            </a:r>
            <a:r>
              <a:rPr lang="en-US" sz="2400" dirty="0" err="1" smtClean="0"/>
              <a:t>terhadap</a:t>
            </a:r>
            <a:r>
              <a:rPr lang="en-US" sz="2400" dirty="0" smtClean="0"/>
              <a:t> </a:t>
            </a:r>
            <a:r>
              <a:rPr lang="en-US" sz="2400" dirty="0" err="1" smtClean="0"/>
              <a:t>kas</a:t>
            </a:r>
            <a:r>
              <a:rPr lang="en-US" sz="2400" dirty="0" smtClean="0"/>
              <a:t> </a:t>
            </a:r>
            <a:r>
              <a:rPr lang="en-US" sz="2400" dirty="0" err="1" smtClean="0"/>
              <a:t>di</a:t>
            </a:r>
            <a:r>
              <a:rPr lang="en-US" sz="2400" dirty="0" smtClean="0"/>
              <a:t> bank</a:t>
            </a:r>
          </a:p>
          <a:p>
            <a:pPr>
              <a:buNone/>
            </a:pPr>
            <a:r>
              <a:rPr lang="en-US" sz="2400" dirty="0" smtClean="0"/>
              <a:t>     </a:t>
            </a:r>
            <a:r>
              <a:rPr lang="en-US" sz="2400" dirty="0" smtClean="0">
                <a:latin typeface="Times New Roman"/>
                <a:cs typeface="Times New Roman"/>
              </a:rPr>
              <a:t>►</a:t>
            </a:r>
            <a:r>
              <a:rPr lang="en-US" sz="2400" dirty="0" err="1" smtClean="0"/>
              <a:t>Membandingkan</a:t>
            </a:r>
            <a:r>
              <a:rPr lang="en-US" sz="2400" dirty="0" smtClean="0"/>
              <a:t> </a:t>
            </a:r>
            <a:r>
              <a:rPr lang="en-US" sz="2400" dirty="0" err="1" smtClean="0"/>
              <a:t>catatan</a:t>
            </a:r>
            <a:r>
              <a:rPr lang="en-US" sz="2400" dirty="0" smtClean="0"/>
              <a:t> </a:t>
            </a:r>
            <a:r>
              <a:rPr lang="en-US" sz="2400" dirty="0" err="1" smtClean="0"/>
              <a:t>akuntansi</a:t>
            </a:r>
            <a:r>
              <a:rPr lang="en-US" sz="2400" dirty="0" smtClean="0"/>
              <a:t> </a:t>
            </a:r>
            <a:r>
              <a:rPr lang="en-US" sz="2400" dirty="0" err="1" smtClean="0"/>
              <a:t>kas</a:t>
            </a:r>
            <a:r>
              <a:rPr lang="en-US" sz="2400" dirty="0" smtClean="0"/>
              <a:t> </a:t>
            </a:r>
            <a:r>
              <a:rPr lang="en-US" sz="2400" dirty="0" err="1" smtClean="0"/>
              <a:t>menurut</a:t>
            </a:r>
            <a:r>
              <a:rPr lang="en-US" sz="2400" dirty="0" smtClean="0"/>
              <a:t> </a:t>
            </a:r>
            <a:r>
              <a:rPr lang="en-US" sz="2400" dirty="0" err="1" smtClean="0"/>
              <a:t>perusahaan</a:t>
            </a:r>
            <a:r>
              <a:rPr lang="en-US" sz="2400" dirty="0" smtClean="0"/>
              <a:t>  </a:t>
            </a:r>
          </a:p>
          <a:p>
            <a:pPr>
              <a:buNone/>
            </a:pPr>
            <a:r>
              <a:rPr lang="en-US" sz="2400" dirty="0" smtClean="0"/>
              <a:t>         </a:t>
            </a:r>
            <a:r>
              <a:rPr lang="en-US" sz="2400" dirty="0" err="1" smtClean="0"/>
              <a:t>dengan</a:t>
            </a:r>
            <a:r>
              <a:rPr lang="en-US" sz="2400" dirty="0" smtClean="0"/>
              <a:t> bank</a:t>
            </a:r>
          </a:p>
          <a:p>
            <a:pPr>
              <a:buNone/>
            </a:pPr>
            <a:r>
              <a:rPr lang="en-US" sz="2400" dirty="0" smtClean="0"/>
              <a:t>     </a:t>
            </a:r>
            <a:r>
              <a:rPr lang="en-US" sz="2400" dirty="0" smtClean="0">
                <a:latin typeface="Times New Roman"/>
                <a:cs typeface="Times New Roman"/>
              </a:rPr>
              <a:t>►</a:t>
            </a:r>
            <a:r>
              <a:rPr lang="en-US" sz="2400" dirty="0" smtClean="0"/>
              <a:t> </a:t>
            </a:r>
            <a:r>
              <a:rPr lang="en-US" sz="2400" dirty="0" err="1" smtClean="0"/>
              <a:t>Rekonsiliasi</a:t>
            </a:r>
            <a:r>
              <a:rPr lang="en-US" sz="2400" dirty="0" smtClean="0"/>
              <a:t> bank </a:t>
            </a:r>
            <a:r>
              <a:rPr lang="en-US" sz="2400" dirty="0" err="1" smtClean="0"/>
              <a:t>dilakukan</a:t>
            </a:r>
            <a:r>
              <a:rPr lang="en-US" sz="2400" dirty="0" smtClean="0"/>
              <a:t> </a:t>
            </a:r>
            <a:r>
              <a:rPr lang="en-US" sz="2400" dirty="0" err="1" smtClean="0"/>
              <a:t>untuk</a:t>
            </a:r>
            <a:r>
              <a:rPr lang="en-US" sz="2400" dirty="0" smtClean="0"/>
              <a:t> </a:t>
            </a:r>
            <a:r>
              <a:rPr lang="en-US" sz="2400" dirty="0" err="1" smtClean="0"/>
              <a:t>menunjukkan</a:t>
            </a:r>
            <a:r>
              <a:rPr lang="en-US" sz="2400" dirty="0" smtClean="0"/>
              <a:t> </a:t>
            </a:r>
            <a:r>
              <a:rPr lang="en-US" sz="2400" dirty="0" err="1" smtClean="0"/>
              <a:t>dan</a:t>
            </a:r>
            <a:endParaRPr lang="en-US" sz="2400" dirty="0" smtClean="0"/>
          </a:p>
          <a:p>
            <a:pPr>
              <a:buNone/>
            </a:pPr>
            <a:r>
              <a:rPr lang="en-US" sz="2400" dirty="0" smtClean="0"/>
              <a:t>          </a:t>
            </a:r>
            <a:r>
              <a:rPr lang="en-US" sz="2400" dirty="0" err="1" smtClean="0"/>
              <a:t>Menjelaskan</a:t>
            </a:r>
            <a:r>
              <a:rPr lang="en-US" sz="2400" dirty="0" smtClean="0"/>
              <a:t> </a:t>
            </a:r>
            <a:r>
              <a:rPr lang="en-US" sz="2400" dirty="0" err="1" smtClean="0"/>
              <a:t>adanya</a:t>
            </a:r>
            <a:r>
              <a:rPr lang="en-US" sz="2400" dirty="0" smtClean="0"/>
              <a:t> </a:t>
            </a:r>
            <a:r>
              <a:rPr lang="en-US" sz="2400" dirty="0" err="1" smtClean="0"/>
              <a:t>perbedaan</a:t>
            </a:r>
            <a:r>
              <a:rPr lang="en-US" sz="2400" dirty="0" smtClean="0"/>
              <a:t> </a:t>
            </a:r>
            <a:r>
              <a:rPr lang="en-US" sz="2400" dirty="0" err="1" smtClean="0"/>
              <a:t>antara</a:t>
            </a:r>
            <a:r>
              <a:rPr lang="en-US" sz="2400" dirty="0" smtClean="0"/>
              <a:t> </a:t>
            </a:r>
            <a:r>
              <a:rPr lang="en-US" sz="2400" dirty="0" err="1" smtClean="0"/>
              <a:t>catatan</a:t>
            </a:r>
            <a:r>
              <a:rPr lang="en-US" sz="2400" dirty="0" smtClean="0"/>
              <a:t> </a:t>
            </a:r>
            <a:r>
              <a:rPr lang="en-US" sz="2400" dirty="0" err="1" smtClean="0"/>
              <a:t>kas</a:t>
            </a:r>
            <a:r>
              <a:rPr lang="en-US" sz="2400" dirty="0" smtClean="0"/>
              <a:t> </a:t>
            </a:r>
            <a:r>
              <a:rPr lang="en-US" sz="2400" dirty="0" err="1" smtClean="0"/>
              <a:t>menurut</a:t>
            </a:r>
            <a:r>
              <a:rPr lang="en-US" sz="2400" dirty="0" smtClean="0"/>
              <a:t> </a:t>
            </a:r>
          </a:p>
          <a:p>
            <a:pPr>
              <a:buNone/>
            </a:pPr>
            <a:r>
              <a:rPr lang="en-US" sz="2400" dirty="0" smtClean="0"/>
              <a:t>          bank </a:t>
            </a:r>
            <a:r>
              <a:rPr lang="en-US" sz="2400" dirty="0" err="1" smtClean="0"/>
              <a:t>dan</a:t>
            </a:r>
            <a:r>
              <a:rPr lang="en-US" sz="2400" dirty="0" smtClean="0"/>
              <a:t> </a:t>
            </a:r>
            <a:r>
              <a:rPr lang="en-US" sz="2400" dirty="0" err="1" smtClean="0"/>
              <a:t>menurut</a:t>
            </a:r>
            <a:r>
              <a:rPr lang="en-US" sz="2400" dirty="0" smtClean="0"/>
              <a:t> </a:t>
            </a:r>
            <a:r>
              <a:rPr lang="en-US" sz="2400" dirty="0" err="1" smtClean="0"/>
              <a:t>perusahaan</a:t>
            </a:r>
            <a:endParaRPr lang="en-US" sz="2400" dirty="0"/>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36" y="274639"/>
            <a:ext cx="3571900" cy="1143001"/>
          </a:xfrm>
          <a:ln w="28575">
            <a:solidFill>
              <a:schemeClr val="tx1"/>
            </a:solidFill>
          </a:ln>
        </p:spPr>
        <p:txBody>
          <a:bodyPr/>
          <a:lstStyle/>
          <a:p>
            <a:r>
              <a:rPr lang="en-US" dirty="0" smtClean="0"/>
              <a:t>TUJUAN</a:t>
            </a:r>
            <a:endParaRPr lang="en-US" dirty="0"/>
          </a:p>
        </p:txBody>
      </p:sp>
      <p:sp>
        <p:nvSpPr>
          <p:cNvPr id="3" name="Content Placeholder 2"/>
          <p:cNvSpPr>
            <a:spLocks noGrp="1"/>
          </p:cNvSpPr>
          <p:nvPr>
            <p:ph idx="1"/>
          </p:nvPr>
        </p:nvSpPr>
        <p:spPr>
          <a:xfrm>
            <a:off x="457202" y="1957392"/>
            <a:ext cx="8229600" cy="3328996"/>
          </a:xfrm>
          <a:ln w="28575">
            <a:solidFill>
              <a:schemeClr val="tx1"/>
            </a:solidFill>
          </a:ln>
        </p:spPr>
        <p:txBody>
          <a:bodyPr>
            <a:normAutofit fontScale="85000" lnSpcReduction="20000"/>
          </a:bodyPr>
          <a:lstStyle/>
          <a:p>
            <a:pPr>
              <a:buNone/>
            </a:pPr>
            <a:r>
              <a:rPr lang="en-US" dirty="0" err="1" smtClean="0"/>
              <a:t>Rekonsiliasi</a:t>
            </a:r>
            <a:r>
              <a:rPr lang="en-US" dirty="0" smtClean="0"/>
              <a:t> bank </a:t>
            </a:r>
            <a:r>
              <a:rPr lang="en-US" dirty="0" err="1" smtClean="0"/>
              <a:t>dilakukan</a:t>
            </a:r>
            <a:r>
              <a:rPr lang="en-US" dirty="0" smtClean="0"/>
              <a:t> </a:t>
            </a:r>
            <a:r>
              <a:rPr lang="en-US" dirty="0" err="1" smtClean="0"/>
              <a:t>dengan</a:t>
            </a:r>
            <a:r>
              <a:rPr lang="en-US" dirty="0" smtClean="0"/>
              <a:t> </a:t>
            </a:r>
            <a:r>
              <a:rPr lang="en-US" dirty="0" err="1" smtClean="0"/>
              <a:t>tujuan</a:t>
            </a:r>
            <a:r>
              <a:rPr lang="en-US" dirty="0" smtClean="0"/>
              <a:t> :</a:t>
            </a:r>
            <a:br>
              <a:rPr lang="en-US" dirty="0" smtClean="0"/>
            </a:br>
            <a:endParaRPr lang="en-US" dirty="0" smtClean="0"/>
          </a:p>
          <a:p>
            <a:r>
              <a:rPr lang="en-US" dirty="0" err="1" smtClean="0"/>
              <a:t>Menentukan</a:t>
            </a:r>
            <a:r>
              <a:rPr lang="en-US" dirty="0" smtClean="0"/>
              <a:t> </a:t>
            </a:r>
            <a:r>
              <a:rPr lang="en-US" dirty="0" err="1" smtClean="0"/>
              <a:t>saldo</a:t>
            </a:r>
            <a:r>
              <a:rPr lang="en-US" dirty="0" smtClean="0"/>
              <a:t> </a:t>
            </a:r>
            <a:r>
              <a:rPr lang="en-US" dirty="0" err="1" smtClean="0"/>
              <a:t>kas</a:t>
            </a:r>
            <a:r>
              <a:rPr lang="en-US" dirty="0" smtClean="0"/>
              <a:t> (bank) yang </a:t>
            </a:r>
            <a:r>
              <a:rPr lang="en-US" dirty="0" err="1" smtClean="0"/>
              <a:t>seharusnya</a:t>
            </a:r>
            <a:r>
              <a:rPr lang="en-US" dirty="0" smtClean="0"/>
              <a:t> </a:t>
            </a:r>
            <a:r>
              <a:rPr lang="en-US" dirty="0" err="1" smtClean="0"/>
              <a:t>disajikan</a:t>
            </a:r>
            <a:r>
              <a:rPr lang="en-US" dirty="0" smtClean="0"/>
              <a:t> </a:t>
            </a:r>
            <a:r>
              <a:rPr lang="en-US" dirty="0" err="1" smtClean="0"/>
              <a:t>dalam</a:t>
            </a:r>
            <a:r>
              <a:rPr lang="en-US" dirty="0" smtClean="0"/>
              <a:t> </a:t>
            </a:r>
            <a:r>
              <a:rPr lang="en-US" dirty="0" err="1" smtClean="0"/>
              <a:t>laporan</a:t>
            </a:r>
            <a:r>
              <a:rPr lang="en-US" dirty="0" smtClean="0"/>
              <a:t> </a:t>
            </a:r>
            <a:r>
              <a:rPr lang="en-US" dirty="0" err="1" smtClean="0"/>
              <a:t>keuangan</a:t>
            </a:r>
            <a:r>
              <a:rPr lang="en-US" dirty="0" smtClean="0"/>
              <a:t> (</a:t>
            </a:r>
            <a:r>
              <a:rPr lang="en-US" dirty="0" err="1" smtClean="0"/>
              <a:t>neraca</a:t>
            </a:r>
            <a:r>
              <a:rPr lang="en-US" dirty="0" smtClean="0"/>
              <a:t>).</a:t>
            </a:r>
          </a:p>
          <a:p>
            <a:r>
              <a:rPr lang="en-US" dirty="0" err="1" smtClean="0"/>
              <a:t>Mengamankan</a:t>
            </a:r>
            <a:r>
              <a:rPr lang="en-US" dirty="0" smtClean="0"/>
              <a:t> </a:t>
            </a:r>
            <a:r>
              <a:rPr lang="en-US" dirty="0" err="1" smtClean="0"/>
              <a:t>kekayaan</a:t>
            </a:r>
            <a:r>
              <a:rPr lang="en-US" dirty="0" smtClean="0"/>
              <a:t> </a:t>
            </a:r>
            <a:r>
              <a:rPr lang="en-US" dirty="0" err="1" smtClean="0"/>
              <a:t>perusahaan</a:t>
            </a:r>
            <a:r>
              <a:rPr lang="en-US" dirty="0" smtClean="0"/>
              <a:t> </a:t>
            </a:r>
            <a:r>
              <a:rPr lang="en-US" dirty="0" err="1" smtClean="0"/>
              <a:t>dan</a:t>
            </a:r>
            <a:r>
              <a:rPr lang="en-US" dirty="0" smtClean="0"/>
              <a:t> </a:t>
            </a:r>
            <a:r>
              <a:rPr lang="en-US" dirty="0" err="1" smtClean="0"/>
              <a:t>mendeteksi</a:t>
            </a:r>
            <a:r>
              <a:rPr lang="en-US" dirty="0" smtClean="0"/>
              <a:t> </a:t>
            </a:r>
            <a:r>
              <a:rPr lang="en-US" dirty="0" err="1" smtClean="0"/>
              <a:t>kemungkinan</a:t>
            </a:r>
            <a:r>
              <a:rPr lang="en-US" dirty="0" smtClean="0"/>
              <a:t> </a:t>
            </a:r>
            <a:r>
              <a:rPr lang="en-US" dirty="0" err="1" smtClean="0"/>
              <a:t>adanya</a:t>
            </a:r>
            <a:r>
              <a:rPr lang="en-US" dirty="0" smtClean="0"/>
              <a:t> </a:t>
            </a:r>
            <a:r>
              <a:rPr lang="en-US" dirty="0" err="1" smtClean="0"/>
              <a:t>penyalahgunaan</a:t>
            </a:r>
            <a:r>
              <a:rPr lang="en-US" dirty="0" smtClean="0"/>
              <a:t> </a:t>
            </a:r>
            <a:r>
              <a:rPr lang="en-US" dirty="0" err="1" smtClean="0"/>
              <a:t>kas</a:t>
            </a:r>
            <a:r>
              <a:rPr lang="en-US" dirty="0" smtClean="0"/>
              <a:t> </a:t>
            </a:r>
            <a:r>
              <a:rPr lang="en-US" dirty="0" err="1" smtClean="0"/>
              <a:t>di</a:t>
            </a:r>
            <a:r>
              <a:rPr lang="en-US" dirty="0" smtClean="0"/>
              <a:t> bank.</a:t>
            </a:r>
            <a:br>
              <a:rPr lang="en-US" dirty="0" smtClean="0"/>
            </a:br>
            <a:endParaRPr lang="en-US" dirty="0" smtClean="0"/>
          </a:p>
          <a:p>
            <a:pPr>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74639"/>
            <a:ext cx="6286544" cy="939783"/>
          </a:xfrm>
          <a:solidFill>
            <a:srgbClr val="FFFF00"/>
          </a:solidFill>
          <a:ln w="28575">
            <a:solidFill>
              <a:schemeClr val="tx1"/>
            </a:solidFill>
          </a:ln>
        </p:spPr>
        <p:txBody>
          <a:bodyPr/>
          <a:lstStyle/>
          <a:p>
            <a:r>
              <a:rPr lang="en-US" dirty="0" err="1" smtClean="0"/>
              <a:t>Faktor-faktor</a:t>
            </a:r>
            <a:r>
              <a:rPr lang="en-US" dirty="0" smtClean="0"/>
              <a:t> </a:t>
            </a:r>
            <a:r>
              <a:rPr lang="en-US" dirty="0" err="1" smtClean="0"/>
              <a:t>Penyebab</a:t>
            </a:r>
            <a:endParaRPr lang="en-US" dirty="0"/>
          </a:p>
        </p:txBody>
      </p:sp>
      <p:sp>
        <p:nvSpPr>
          <p:cNvPr id="3" name="Content Placeholder 2"/>
          <p:cNvSpPr>
            <a:spLocks noGrp="1"/>
          </p:cNvSpPr>
          <p:nvPr>
            <p:ph idx="1"/>
          </p:nvPr>
        </p:nvSpPr>
        <p:spPr>
          <a:xfrm>
            <a:off x="285720" y="1600202"/>
            <a:ext cx="8429684" cy="3114681"/>
          </a:xfrm>
          <a:ln w="19050">
            <a:solidFill>
              <a:schemeClr val="tx1"/>
            </a:solidFill>
          </a:ln>
        </p:spPr>
        <p:txBody>
          <a:bodyPr>
            <a:normAutofit/>
          </a:bodyPr>
          <a:lstStyle/>
          <a:p>
            <a:pPr>
              <a:buNone/>
            </a:pPr>
            <a:r>
              <a:rPr lang="en-US" sz="2000" dirty="0" smtClean="0">
                <a:latin typeface="Times New Roman"/>
                <a:cs typeface="Times New Roman"/>
              </a:rPr>
              <a:t>■</a:t>
            </a:r>
            <a:r>
              <a:rPr lang="en-US" sz="2000" dirty="0" err="1" smtClean="0"/>
              <a:t>Setoran</a:t>
            </a:r>
            <a:r>
              <a:rPr lang="en-US" sz="2000" dirty="0" smtClean="0"/>
              <a:t> </a:t>
            </a:r>
            <a:r>
              <a:rPr lang="en-US" sz="2000" dirty="0" err="1" smtClean="0"/>
              <a:t>dalam</a:t>
            </a:r>
            <a:r>
              <a:rPr lang="en-US" sz="2000" dirty="0" smtClean="0"/>
              <a:t> </a:t>
            </a:r>
            <a:r>
              <a:rPr lang="en-US" sz="2000" dirty="0" err="1" smtClean="0"/>
              <a:t>perjalanan</a:t>
            </a:r>
            <a:r>
              <a:rPr lang="en-US" sz="2000" dirty="0" smtClean="0"/>
              <a:t> (deposit </a:t>
            </a:r>
            <a:r>
              <a:rPr lang="en-US" sz="2000" dirty="0" err="1" smtClean="0"/>
              <a:t>intransit</a:t>
            </a:r>
            <a:r>
              <a:rPr lang="en-US" sz="2000" dirty="0" smtClean="0"/>
              <a:t>),  –</a:t>
            </a:r>
            <a:r>
              <a:rPr lang="en-US" sz="2000" dirty="0" smtClean="0">
                <a:solidFill>
                  <a:srgbClr val="FF0000"/>
                </a:solidFill>
              </a:rPr>
              <a:t> </a:t>
            </a:r>
            <a:r>
              <a:rPr lang="en-US" sz="2000" dirty="0" err="1" smtClean="0">
                <a:solidFill>
                  <a:srgbClr val="FF0000"/>
                </a:solidFill>
              </a:rPr>
              <a:t>penambah</a:t>
            </a:r>
            <a:r>
              <a:rPr lang="en-US" sz="2000" dirty="0" smtClean="0">
                <a:solidFill>
                  <a:srgbClr val="FF0000"/>
                </a:solidFill>
              </a:rPr>
              <a:t> </a:t>
            </a:r>
            <a:r>
              <a:rPr lang="en-US" sz="2000" dirty="0" err="1" smtClean="0">
                <a:solidFill>
                  <a:srgbClr val="FF0000"/>
                </a:solidFill>
              </a:rPr>
              <a:t>di</a:t>
            </a:r>
            <a:r>
              <a:rPr lang="en-US" sz="2000" dirty="0" smtClean="0">
                <a:solidFill>
                  <a:srgbClr val="FF0000"/>
                </a:solidFill>
              </a:rPr>
              <a:t> bank</a:t>
            </a:r>
          </a:p>
          <a:p>
            <a:pPr>
              <a:buNone/>
            </a:pPr>
            <a:r>
              <a:rPr lang="en-US" sz="2000" dirty="0" smtClean="0">
                <a:latin typeface="Times New Roman"/>
                <a:cs typeface="Times New Roman"/>
              </a:rPr>
              <a:t>■</a:t>
            </a:r>
            <a:r>
              <a:rPr lang="en-US" sz="2000" dirty="0" err="1" smtClean="0"/>
              <a:t>Cek</a:t>
            </a:r>
            <a:r>
              <a:rPr lang="en-US" sz="2000" dirty="0" smtClean="0"/>
              <a:t> yang </a:t>
            </a:r>
            <a:r>
              <a:rPr lang="en-US" sz="2000" dirty="0" err="1" smtClean="0"/>
              <a:t>belum</a:t>
            </a:r>
            <a:r>
              <a:rPr lang="en-US" sz="2000" dirty="0" smtClean="0"/>
              <a:t> </a:t>
            </a:r>
            <a:r>
              <a:rPr lang="en-US" sz="2000" dirty="0" err="1" smtClean="0"/>
              <a:t>diuangkan</a:t>
            </a:r>
            <a:r>
              <a:rPr lang="en-US" sz="2000" dirty="0" smtClean="0"/>
              <a:t> (outstanding check), - </a:t>
            </a:r>
            <a:r>
              <a:rPr lang="en-US" sz="2000" dirty="0" err="1" smtClean="0">
                <a:solidFill>
                  <a:srgbClr val="0070C0"/>
                </a:solidFill>
              </a:rPr>
              <a:t>pengurang</a:t>
            </a:r>
            <a:r>
              <a:rPr lang="en-US" sz="2000" dirty="0" smtClean="0">
                <a:solidFill>
                  <a:srgbClr val="0070C0"/>
                </a:solidFill>
              </a:rPr>
              <a:t> </a:t>
            </a:r>
            <a:r>
              <a:rPr lang="en-US" sz="2000" dirty="0" err="1" smtClean="0">
                <a:solidFill>
                  <a:srgbClr val="0070C0"/>
                </a:solidFill>
              </a:rPr>
              <a:t>di</a:t>
            </a:r>
            <a:r>
              <a:rPr lang="en-US" sz="2000" dirty="0" smtClean="0">
                <a:solidFill>
                  <a:srgbClr val="0070C0"/>
                </a:solidFill>
              </a:rPr>
              <a:t> bank</a:t>
            </a:r>
          </a:p>
          <a:p>
            <a:pPr>
              <a:buNone/>
            </a:pPr>
            <a:r>
              <a:rPr lang="en-US" sz="2000" dirty="0" smtClean="0">
                <a:latin typeface="Times New Roman"/>
                <a:cs typeface="Times New Roman"/>
              </a:rPr>
              <a:t>■</a:t>
            </a:r>
            <a:r>
              <a:rPr lang="en-US" sz="2000" dirty="0" err="1" smtClean="0"/>
              <a:t>Tagihan</a:t>
            </a:r>
            <a:r>
              <a:rPr lang="en-US" sz="2000" dirty="0" smtClean="0"/>
              <a:t> </a:t>
            </a:r>
            <a:r>
              <a:rPr lang="en-US" sz="2000" dirty="0" err="1" smtClean="0"/>
              <a:t>piutang</a:t>
            </a:r>
            <a:r>
              <a:rPr lang="en-US" sz="2000" dirty="0" smtClean="0"/>
              <a:t> </a:t>
            </a:r>
            <a:r>
              <a:rPr lang="en-US" sz="2000" dirty="0" err="1" smtClean="0"/>
              <a:t>perusahaan</a:t>
            </a:r>
            <a:r>
              <a:rPr lang="en-US" sz="2000" dirty="0" smtClean="0"/>
              <a:t> yang </a:t>
            </a:r>
            <a:r>
              <a:rPr lang="en-US" sz="2000" dirty="0" err="1" smtClean="0"/>
              <a:t>dilakukan</a:t>
            </a:r>
            <a:r>
              <a:rPr lang="en-US" sz="2000" dirty="0" smtClean="0"/>
              <a:t> </a:t>
            </a:r>
            <a:r>
              <a:rPr lang="en-US" sz="2000" dirty="0" err="1" smtClean="0"/>
              <a:t>oleh</a:t>
            </a:r>
            <a:r>
              <a:rPr lang="en-US" sz="2000" dirty="0" smtClean="0"/>
              <a:t> bank (bank collections),-</a:t>
            </a:r>
            <a:r>
              <a:rPr lang="en-US" sz="2000" dirty="0" err="1" smtClean="0">
                <a:solidFill>
                  <a:srgbClr val="0070C0"/>
                </a:solidFill>
              </a:rPr>
              <a:t>penambah</a:t>
            </a:r>
            <a:r>
              <a:rPr lang="en-US" sz="2000" dirty="0" smtClean="0">
                <a:solidFill>
                  <a:srgbClr val="0070C0"/>
                </a:solidFill>
              </a:rPr>
              <a:t> </a:t>
            </a:r>
            <a:r>
              <a:rPr lang="en-US" sz="2000" dirty="0" err="1" smtClean="0">
                <a:solidFill>
                  <a:srgbClr val="0070C0"/>
                </a:solidFill>
              </a:rPr>
              <a:t>di</a:t>
            </a:r>
            <a:r>
              <a:rPr lang="en-US" sz="2000" dirty="0" smtClean="0">
                <a:solidFill>
                  <a:srgbClr val="0070C0"/>
                </a:solidFill>
              </a:rPr>
              <a:t> pers.</a:t>
            </a:r>
            <a:r>
              <a:rPr lang="en-US" sz="2000" dirty="0" smtClean="0"/>
              <a:t> </a:t>
            </a:r>
          </a:p>
          <a:p>
            <a:pPr>
              <a:buNone/>
            </a:pPr>
            <a:r>
              <a:rPr lang="en-US" sz="2000" dirty="0" smtClean="0">
                <a:latin typeface="Times New Roman"/>
                <a:cs typeface="Times New Roman"/>
              </a:rPr>
              <a:t>■</a:t>
            </a:r>
            <a:r>
              <a:rPr lang="en-US" sz="2000" dirty="0" err="1" smtClean="0"/>
              <a:t>Biaya</a:t>
            </a:r>
            <a:r>
              <a:rPr lang="en-US" sz="2000" dirty="0" smtClean="0"/>
              <a:t> bank (bank charge), -</a:t>
            </a:r>
            <a:r>
              <a:rPr lang="en-US" sz="2000" dirty="0" err="1" smtClean="0">
                <a:solidFill>
                  <a:schemeClr val="accent6">
                    <a:lumMod val="75000"/>
                  </a:schemeClr>
                </a:solidFill>
              </a:rPr>
              <a:t>pengurang</a:t>
            </a:r>
            <a:r>
              <a:rPr lang="en-US" sz="2000" dirty="0" smtClean="0">
                <a:solidFill>
                  <a:schemeClr val="accent6">
                    <a:lumMod val="75000"/>
                  </a:schemeClr>
                </a:solidFill>
              </a:rPr>
              <a:t> </a:t>
            </a:r>
            <a:r>
              <a:rPr lang="en-US" sz="2000" dirty="0" err="1" smtClean="0">
                <a:solidFill>
                  <a:schemeClr val="accent6">
                    <a:lumMod val="75000"/>
                  </a:schemeClr>
                </a:solidFill>
              </a:rPr>
              <a:t>di</a:t>
            </a:r>
            <a:r>
              <a:rPr lang="en-US" sz="2000" dirty="0" smtClean="0">
                <a:solidFill>
                  <a:schemeClr val="accent6">
                    <a:lumMod val="75000"/>
                  </a:schemeClr>
                </a:solidFill>
              </a:rPr>
              <a:t> pers.</a:t>
            </a:r>
          </a:p>
          <a:p>
            <a:pPr>
              <a:buNone/>
            </a:pPr>
            <a:r>
              <a:rPr lang="en-US" sz="2000" dirty="0" smtClean="0">
                <a:latin typeface="Times New Roman"/>
                <a:cs typeface="Times New Roman"/>
              </a:rPr>
              <a:t>■</a:t>
            </a:r>
            <a:r>
              <a:rPr lang="en-US" sz="2000" dirty="0" err="1" smtClean="0"/>
              <a:t>Cek</a:t>
            </a:r>
            <a:r>
              <a:rPr lang="en-US" sz="2000" dirty="0" smtClean="0"/>
              <a:t> </a:t>
            </a:r>
            <a:r>
              <a:rPr lang="en-US" sz="2000" dirty="0" err="1" smtClean="0"/>
              <a:t>kosong</a:t>
            </a:r>
            <a:r>
              <a:rPr lang="en-US" sz="2000" dirty="0" smtClean="0"/>
              <a:t> </a:t>
            </a:r>
            <a:r>
              <a:rPr lang="en-US" sz="2000" dirty="0" err="1" smtClean="0"/>
              <a:t>atau</a:t>
            </a:r>
            <a:r>
              <a:rPr lang="en-US" sz="2000" dirty="0" smtClean="0"/>
              <a:t> </a:t>
            </a:r>
            <a:r>
              <a:rPr lang="en-US" sz="2000" dirty="0" err="1" smtClean="0"/>
              <a:t>dana</a:t>
            </a:r>
            <a:r>
              <a:rPr lang="en-US" sz="2000" dirty="0" smtClean="0"/>
              <a:t> </a:t>
            </a:r>
            <a:r>
              <a:rPr lang="en-US" sz="2000" dirty="0" err="1" smtClean="0"/>
              <a:t>kurang</a:t>
            </a:r>
            <a:r>
              <a:rPr lang="en-US" sz="2000" dirty="0" smtClean="0"/>
              <a:t> </a:t>
            </a:r>
            <a:r>
              <a:rPr lang="en-US" sz="2000" i="1" dirty="0" smtClean="0"/>
              <a:t>(non-sufficient fund check), - </a:t>
            </a:r>
            <a:r>
              <a:rPr lang="en-US" sz="2000" i="1" dirty="0" err="1" smtClean="0">
                <a:solidFill>
                  <a:srgbClr val="00B050"/>
                </a:solidFill>
              </a:rPr>
              <a:t>pengurang</a:t>
            </a:r>
            <a:r>
              <a:rPr lang="en-US" sz="2000" i="1" dirty="0" smtClean="0">
                <a:solidFill>
                  <a:srgbClr val="00B050"/>
                </a:solidFill>
              </a:rPr>
              <a:t> </a:t>
            </a:r>
            <a:r>
              <a:rPr lang="en-US" sz="2000" i="1" dirty="0" err="1" smtClean="0">
                <a:solidFill>
                  <a:srgbClr val="00B050"/>
                </a:solidFill>
              </a:rPr>
              <a:t>di</a:t>
            </a:r>
            <a:r>
              <a:rPr lang="en-US" sz="2000" i="1" dirty="0" smtClean="0">
                <a:solidFill>
                  <a:srgbClr val="00B050"/>
                </a:solidFill>
              </a:rPr>
              <a:t> pers.</a:t>
            </a:r>
            <a:endParaRPr lang="en-US" sz="2000" dirty="0">
              <a:solidFill>
                <a:srgbClr val="00B050"/>
              </a:solidFill>
            </a:endParaRP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142852"/>
            <a:ext cx="4500594" cy="368279"/>
          </a:xfrm>
          <a:ln w="28575">
            <a:solidFill>
              <a:schemeClr val="tx1"/>
            </a:solidFill>
          </a:ln>
        </p:spPr>
        <p:txBody>
          <a:bodyPr>
            <a:normAutofit fontScale="90000"/>
          </a:bodyPr>
          <a:lstStyle/>
          <a:p>
            <a:r>
              <a:rPr lang="en-US" sz="2000" dirty="0" smtClean="0">
                <a:latin typeface="Times New Roman" pitchFamily="18" charset="0"/>
                <a:cs typeface="Times New Roman" pitchFamily="18" charset="0"/>
              </a:rPr>
              <a:t>CONTOH: 1 (</a:t>
            </a:r>
            <a:r>
              <a:rPr lang="en-US" sz="2000" dirty="0" err="1" smtClean="0">
                <a:latin typeface="Times New Roman" pitchFamily="18" charset="0"/>
                <a:cs typeface="Times New Roman" pitchFamily="18" charset="0"/>
              </a:rPr>
              <a:t>dalam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ribuan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142844" y="642918"/>
            <a:ext cx="8858312" cy="6215082"/>
          </a:xfrm>
        </p:spPr>
        <p:txBody>
          <a:bodyPr>
            <a:normAutofit/>
          </a:bodyPr>
          <a:lstStyle/>
          <a:p>
            <a:pPr>
              <a:buNone/>
            </a:pPr>
            <a:r>
              <a:rPr lang="en-US" sz="2000" dirty="0" err="1" smtClean="0"/>
              <a:t>Tanggal</a:t>
            </a:r>
            <a:r>
              <a:rPr lang="en-US" sz="2000" dirty="0" smtClean="0"/>
              <a:t> 31/1-2008 </a:t>
            </a:r>
            <a:r>
              <a:rPr lang="en-US" sz="2000" dirty="0" err="1" smtClean="0"/>
              <a:t>menurut</a:t>
            </a:r>
            <a:r>
              <a:rPr lang="en-US" sz="2000" dirty="0" smtClean="0"/>
              <a:t> </a:t>
            </a:r>
            <a:r>
              <a:rPr lang="en-US" sz="2000" dirty="0" err="1" smtClean="0"/>
              <a:t>catatan</a:t>
            </a:r>
            <a:r>
              <a:rPr lang="en-US" sz="2000" dirty="0" smtClean="0"/>
              <a:t> CV. LISTON </a:t>
            </a:r>
            <a:r>
              <a:rPr lang="en-US" sz="2000" dirty="0" err="1" smtClean="0"/>
              <a:t>Saldo</a:t>
            </a:r>
            <a:r>
              <a:rPr lang="en-US" sz="2000" dirty="0" smtClean="0"/>
              <a:t> </a:t>
            </a:r>
            <a:r>
              <a:rPr lang="en-US" sz="2000" dirty="0" err="1" smtClean="0"/>
              <a:t>simpanannya</a:t>
            </a:r>
            <a:r>
              <a:rPr lang="en-US" sz="2000" dirty="0" smtClean="0"/>
              <a:t> </a:t>
            </a:r>
            <a:r>
              <a:rPr lang="en-US" sz="2000" dirty="0" err="1" smtClean="0"/>
              <a:t>di</a:t>
            </a:r>
            <a:r>
              <a:rPr lang="en-US" sz="2000" dirty="0" smtClean="0"/>
              <a:t> bank </a:t>
            </a:r>
            <a:r>
              <a:rPr lang="en-US" sz="2000" dirty="0" err="1" smtClean="0"/>
              <a:t>sebesar</a:t>
            </a:r>
            <a:endParaRPr lang="en-US" sz="2000" dirty="0" smtClean="0"/>
          </a:p>
          <a:p>
            <a:pPr>
              <a:buNone/>
            </a:pPr>
            <a:r>
              <a:rPr lang="en-US" sz="2000" dirty="0" err="1" smtClean="0"/>
              <a:t>Rp</a:t>
            </a:r>
            <a:r>
              <a:rPr lang="en-US" sz="2000" dirty="0" smtClean="0"/>
              <a:t> 5.250 </a:t>
            </a:r>
            <a:r>
              <a:rPr lang="en-US" sz="2000" dirty="0" err="1" smtClean="0"/>
              <a:t>sedangkan</a:t>
            </a:r>
            <a:r>
              <a:rPr lang="en-US" sz="2000" dirty="0" smtClean="0"/>
              <a:t> </a:t>
            </a:r>
            <a:r>
              <a:rPr lang="en-US" sz="2000" dirty="0" err="1" smtClean="0"/>
              <a:t>menurut</a:t>
            </a:r>
            <a:r>
              <a:rPr lang="en-US" sz="2000" dirty="0" smtClean="0"/>
              <a:t> </a:t>
            </a:r>
            <a:r>
              <a:rPr lang="en-US" sz="2000" dirty="0" err="1" smtClean="0"/>
              <a:t>laporan</a:t>
            </a:r>
            <a:r>
              <a:rPr lang="en-US" sz="2000" dirty="0" smtClean="0"/>
              <a:t> bank </a:t>
            </a:r>
            <a:r>
              <a:rPr lang="en-US" sz="2000" dirty="0" err="1" smtClean="0"/>
              <a:t>Rp</a:t>
            </a:r>
            <a:r>
              <a:rPr lang="en-US" sz="2000" dirty="0" smtClean="0"/>
              <a:t> 6.000. </a:t>
            </a:r>
            <a:r>
              <a:rPr lang="en-US" sz="2000" dirty="0" err="1" smtClean="0"/>
              <a:t>Perbedaan</a:t>
            </a:r>
            <a:r>
              <a:rPr lang="en-US" sz="2000" dirty="0" smtClean="0"/>
              <a:t> </a:t>
            </a:r>
            <a:r>
              <a:rPr lang="en-US" sz="2000" dirty="0" err="1" smtClean="0"/>
              <a:t>ini</a:t>
            </a:r>
            <a:r>
              <a:rPr lang="en-US" sz="2000" dirty="0" smtClean="0"/>
              <a:t> </a:t>
            </a:r>
            <a:r>
              <a:rPr lang="en-US" sz="2000" dirty="0" err="1" smtClean="0"/>
              <a:t>disebabkan</a:t>
            </a:r>
            <a:r>
              <a:rPr lang="en-US" sz="2000" dirty="0" smtClean="0"/>
              <a:t> </a:t>
            </a:r>
          </a:p>
          <a:p>
            <a:pPr>
              <a:buNone/>
            </a:pPr>
            <a:r>
              <a:rPr lang="en-US" sz="2000" dirty="0" smtClean="0"/>
              <a:t>bank </a:t>
            </a:r>
            <a:r>
              <a:rPr lang="en-US" sz="2000" dirty="0" err="1" smtClean="0"/>
              <a:t>berhasil</a:t>
            </a:r>
            <a:r>
              <a:rPr lang="en-US" sz="2000" dirty="0" smtClean="0"/>
              <a:t> </a:t>
            </a:r>
            <a:r>
              <a:rPr lang="en-US" sz="2000" dirty="0" err="1" smtClean="0"/>
              <a:t>menagih</a:t>
            </a:r>
            <a:r>
              <a:rPr lang="en-US" sz="2000" dirty="0" smtClean="0"/>
              <a:t> </a:t>
            </a:r>
            <a:r>
              <a:rPr lang="en-US" sz="2000" dirty="0" err="1" smtClean="0"/>
              <a:t>piutang</a:t>
            </a:r>
            <a:r>
              <a:rPr lang="en-US" sz="2000" dirty="0" smtClean="0"/>
              <a:t> </a:t>
            </a:r>
            <a:r>
              <a:rPr lang="en-US" sz="2000" dirty="0" err="1" smtClean="0"/>
              <a:t>perusahaan</a:t>
            </a:r>
            <a:r>
              <a:rPr lang="en-US" sz="2000" dirty="0" smtClean="0"/>
              <a:t> </a:t>
            </a:r>
            <a:r>
              <a:rPr lang="en-US" sz="2000" dirty="0" err="1" smtClean="0"/>
              <a:t>kepada</a:t>
            </a:r>
            <a:r>
              <a:rPr lang="en-US" sz="2000" dirty="0" smtClean="0"/>
              <a:t> </a:t>
            </a:r>
            <a:r>
              <a:rPr lang="en-US" sz="2000" dirty="0" err="1" smtClean="0"/>
              <a:t>FA.Binter</a:t>
            </a:r>
            <a:r>
              <a:rPr lang="en-US" sz="2000" dirty="0" smtClean="0"/>
              <a:t> </a:t>
            </a:r>
            <a:r>
              <a:rPr lang="en-US" sz="2000" dirty="0" err="1" smtClean="0"/>
              <a:t>Rp</a:t>
            </a:r>
            <a:r>
              <a:rPr lang="en-US" sz="2000" dirty="0" smtClean="0"/>
              <a:t> 1.050 </a:t>
            </a:r>
            <a:r>
              <a:rPr lang="en-US" sz="2000" dirty="0" err="1" smtClean="0"/>
              <a:t>dan</a:t>
            </a:r>
            <a:r>
              <a:rPr lang="en-US" sz="2000" dirty="0" smtClean="0"/>
              <a:t> </a:t>
            </a:r>
          </a:p>
          <a:p>
            <a:pPr>
              <a:buNone/>
            </a:pPr>
            <a:r>
              <a:rPr lang="en-US" sz="2000" dirty="0" err="1" smtClean="0"/>
              <a:t>dikenakan</a:t>
            </a:r>
            <a:r>
              <a:rPr lang="en-US" sz="2000" dirty="0" smtClean="0"/>
              <a:t> </a:t>
            </a:r>
            <a:r>
              <a:rPr lang="en-US" sz="2000" dirty="0" err="1" smtClean="0"/>
              <a:t>biaya</a:t>
            </a:r>
            <a:r>
              <a:rPr lang="en-US" sz="2000" dirty="0" smtClean="0"/>
              <a:t> </a:t>
            </a:r>
            <a:r>
              <a:rPr lang="en-US" sz="2000" dirty="0" err="1" smtClean="0"/>
              <a:t>penagihan</a:t>
            </a:r>
            <a:r>
              <a:rPr lang="en-US" sz="2000" dirty="0" smtClean="0"/>
              <a:t> </a:t>
            </a:r>
            <a:r>
              <a:rPr lang="en-US" sz="2000" dirty="0" err="1" smtClean="0"/>
              <a:t>Rp</a:t>
            </a:r>
            <a:r>
              <a:rPr lang="en-US" sz="2000" dirty="0" smtClean="0"/>
              <a:t> 300, </a:t>
            </a:r>
            <a:r>
              <a:rPr lang="en-US" sz="2000" dirty="0" err="1" smtClean="0"/>
              <a:t>maka</a:t>
            </a:r>
            <a:r>
              <a:rPr lang="en-US" sz="2000" dirty="0" smtClean="0"/>
              <a:t> </a:t>
            </a:r>
            <a:r>
              <a:rPr lang="en-US" sz="2000" dirty="0" err="1" smtClean="0"/>
              <a:t>saldo</a:t>
            </a:r>
            <a:r>
              <a:rPr lang="en-US" sz="2000" dirty="0" smtClean="0"/>
              <a:t> </a:t>
            </a:r>
            <a:r>
              <a:rPr lang="en-US" sz="2000" dirty="0" err="1" smtClean="0"/>
              <a:t>tersebut</a:t>
            </a:r>
            <a:r>
              <a:rPr lang="en-US" sz="2000" dirty="0" smtClean="0"/>
              <a:t> </a:t>
            </a:r>
            <a:r>
              <a:rPr lang="en-US" sz="2000" dirty="0" err="1" smtClean="0"/>
              <a:t>ditambah</a:t>
            </a:r>
            <a:r>
              <a:rPr lang="en-US" sz="2000" dirty="0" smtClean="0"/>
              <a:t> </a:t>
            </a:r>
            <a:r>
              <a:rPr lang="en-US" sz="2000" dirty="0" err="1" smtClean="0"/>
              <a:t>ke</a:t>
            </a:r>
            <a:r>
              <a:rPr lang="en-US" sz="2000" dirty="0" smtClean="0"/>
              <a:t> </a:t>
            </a:r>
            <a:r>
              <a:rPr lang="en-US" sz="2000" dirty="0" err="1" smtClean="0"/>
              <a:t>simpanannya</a:t>
            </a:r>
            <a:r>
              <a:rPr lang="en-US" sz="2000" dirty="0" smtClean="0"/>
              <a:t> </a:t>
            </a:r>
          </a:p>
          <a:p>
            <a:pPr>
              <a:buNone/>
            </a:pPr>
            <a:r>
              <a:rPr lang="en-US" sz="2000" dirty="0" err="1" smtClean="0"/>
              <a:t>Rp</a:t>
            </a:r>
            <a:r>
              <a:rPr lang="en-US" sz="2000" dirty="0" smtClean="0"/>
              <a:t> 750</a:t>
            </a:r>
          </a:p>
          <a:p>
            <a:pPr algn="ctr">
              <a:buNone/>
            </a:pPr>
            <a:r>
              <a:rPr lang="en-US" sz="1600" b="1" dirty="0" smtClean="0"/>
              <a:t>CV.LISTON</a:t>
            </a:r>
          </a:p>
          <a:p>
            <a:pPr algn="ctr">
              <a:buNone/>
            </a:pPr>
            <a:r>
              <a:rPr lang="en-US" sz="1600" b="1" dirty="0" smtClean="0"/>
              <a:t>Bank reconciliation</a:t>
            </a:r>
          </a:p>
          <a:p>
            <a:pPr algn="ctr">
              <a:buNone/>
            </a:pPr>
            <a:r>
              <a:rPr lang="en-US" sz="1600" b="1" dirty="0" err="1" smtClean="0"/>
              <a:t>Januari</a:t>
            </a:r>
            <a:r>
              <a:rPr lang="en-US" sz="1600" b="1" dirty="0" smtClean="0"/>
              <a:t> 31 2008</a:t>
            </a:r>
          </a:p>
          <a:p>
            <a:pPr>
              <a:buNone/>
            </a:pPr>
            <a:r>
              <a:rPr lang="en-US" sz="1600" b="1" dirty="0" smtClean="0"/>
              <a:t>Book Balance		</a:t>
            </a:r>
            <a:r>
              <a:rPr lang="en-US" sz="1600" b="1" dirty="0" err="1" smtClean="0"/>
              <a:t>Rp</a:t>
            </a:r>
            <a:r>
              <a:rPr lang="en-US" sz="1600" b="1" dirty="0" smtClean="0"/>
              <a:t> 5.250		Bank Balance		</a:t>
            </a:r>
            <a:r>
              <a:rPr lang="en-US" sz="1600" b="1" dirty="0" err="1" smtClean="0"/>
              <a:t>Rp</a:t>
            </a:r>
            <a:r>
              <a:rPr lang="en-US" sz="1600" b="1" dirty="0" smtClean="0"/>
              <a:t> 6.000</a:t>
            </a:r>
          </a:p>
          <a:p>
            <a:pPr>
              <a:buNone/>
            </a:pPr>
            <a:r>
              <a:rPr lang="en-US" sz="1600" b="1" dirty="0" err="1" smtClean="0"/>
              <a:t>Penambah</a:t>
            </a:r>
            <a:endParaRPr lang="en-US" sz="1600" b="1" dirty="0" smtClean="0"/>
          </a:p>
          <a:p>
            <a:pPr>
              <a:buNone/>
            </a:pPr>
            <a:r>
              <a:rPr lang="en-US" sz="1600" b="1" dirty="0" smtClean="0"/>
              <a:t>-</a:t>
            </a:r>
            <a:r>
              <a:rPr lang="en-US" sz="1600" b="1" dirty="0" err="1" smtClean="0"/>
              <a:t>Piutan</a:t>
            </a:r>
            <a:r>
              <a:rPr lang="en-US" sz="1600" b="1" dirty="0" smtClean="0"/>
              <a:t> g </a:t>
            </a:r>
            <a:r>
              <a:rPr lang="en-US" sz="1600" b="1" dirty="0" err="1" smtClean="0"/>
              <a:t>usaha</a:t>
            </a:r>
            <a:r>
              <a:rPr lang="en-US" sz="1600" b="1" dirty="0" smtClean="0"/>
              <a:t>		</a:t>
            </a:r>
            <a:r>
              <a:rPr lang="en-US" sz="1600" b="1" u="sng" dirty="0" err="1" smtClean="0"/>
              <a:t>Rp</a:t>
            </a:r>
            <a:r>
              <a:rPr lang="en-US" sz="1600" b="1" u="sng" dirty="0" smtClean="0"/>
              <a:t> 1.050 +</a:t>
            </a:r>
          </a:p>
          <a:p>
            <a:pPr>
              <a:buNone/>
            </a:pPr>
            <a:r>
              <a:rPr lang="en-US" sz="1600" b="1" dirty="0" smtClean="0"/>
              <a:t>				</a:t>
            </a:r>
            <a:r>
              <a:rPr lang="en-US" sz="1600" b="1" dirty="0" err="1" smtClean="0"/>
              <a:t>Rp</a:t>
            </a:r>
            <a:r>
              <a:rPr lang="en-US" sz="1600" b="1" dirty="0" smtClean="0"/>
              <a:t> 6.300.</a:t>
            </a:r>
          </a:p>
          <a:p>
            <a:pPr>
              <a:buNone/>
            </a:pPr>
            <a:r>
              <a:rPr lang="en-US" sz="1600" b="1" dirty="0" err="1" smtClean="0"/>
              <a:t>Pengurang</a:t>
            </a:r>
            <a:endParaRPr lang="en-US" sz="1600" b="1" dirty="0" smtClean="0"/>
          </a:p>
          <a:p>
            <a:pPr>
              <a:buNone/>
            </a:pPr>
            <a:r>
              <a:rPr lang="en-US" sz="1600" b="1" dirty="0" smtClean="0"/>
              <a:t>-</a:t>
            </a:r>
            <a:r>
              <a:rPr lang="en-US" sz="1600" b="1" dirty="0" err="1" smtClean="0"/>
              <a:t>biaya</a:t>
            </a:r>
            <a:r>
              <a:rPr lang="en-US" sz="1600" b="1" dirty="0" smtClean="0"/>
              <a:t>			</a:t>
            </a:r>
            <a:r>
              <a:rPr lang="en-US" sz="1600" b="1" u="sng" dirty="0" err="1" smtClean="0"/>
              <a:t>Rp</a:t>
            </a:r>
            <a:r>
              <a:rPr lang="en-US" sz="1600" b="1" u="sng" dirty="0" smtClean="0"/>
              <a:t>    300 –</a:t>
            </a:r>
          </a:p>
          <a:p>
            <a:pPr>
              <a:buNone/>
            </a:pPr>
            <a:r>
              <a:rPr lang="en-US" sz="1600" b="1" dirty="0" smtClean="0"/>
              <a:t>Corrected book balance	</a:t>
            </a:r>
            <a:r>
              <a:rPr lang="en-US" sz="1600" b="1" dirty="0" err="1" smtClean="0"/>
              <a:t>Rp</a:t>
            </a:r>
            <a:r>
              <a:rPr lang="en-US" sz="1600" b="1" dirty="0" smtClean="0"/>
              <a:t> 6.000		Corrected bank balance	6.000</a:t>
            </a:r>
          </a:p>
          <a:p>
            <a:pPr>
              <a:buNone/>
            </a:pPr>
            <a:r>
              <a:rPr lang="en-US" sz="1600" b="1" dirty="0" err="1" smtClean="0"/>
              <a:t>Jurnal</a:t>
            </a:r>
            <a:r>
              <a:rPr lang="en-US" sz="1600" b="1" dirty="0" smtClean="0"/>
              <a:t>: CV.LISTON</a:t>
            </a:r>
          </a:p>
          <a:p>
            <a:pPr>
              <a:buNone/>
            </a:pPr>
            <a:r>
              <a:rPr lang="en-US" sz="1600" b="1" dirty="0" err="1" smtClean="0"/>
              <a:t>Kas</a:t>
            </a:r>
            <a:r>
              <a:rPr lang="en-US" sz="1600" b="1" dirty="0" smtClean="0"/>
              <a:t>				</a:t>
            </a:r>
            <a:r>
              <a:rPr lang="en-US" sz="1600" b="1" dirty="0" err="1" smtClean="0"/>
              <a:t>Rp</a:t>
            </a:r>
            <a:r>
              <a:rPr lang="en-US" sz="1600" b="1" dirty="0" smtClean="0"/>
              <a:t> 750</a:t>
            </a:r>
          </a:p>
          <a:p>
            <a:pPr>
              <a:buNone/>
            </a:pPr>
            <a:r>
              <a:rPr lang="en-US" sz="1600" b="1" dirty="0" err="1" smtClean="0"/>
              <a:t>Biaya</a:t>
            </a:r>
            <a:r>
              <a:rPr lang="en-US" sz="1600" b="1" dirty="0" smtClean="0"/>
              <a:t> </a:t>
            </a:r>
            <a:r>
              <a:rPr lang="en-US" sz="1600" b="1" dirty="0" err="1" smtClean="0"/>
              <a:t>penagihan</a:t>
            </a:r>
            <a:r>
              <a:rPr lang="en-US" sz="1600" b="1" dirty="0" smtClean="0"/>
              <a:t> </a:t>
            </a:r>
            <a:r>
              <a:rPr lang="en-US" sz="1600" b="1" dirty="0" err="1" smtClean="0"/>
              <a:t>piutang</a:t>
            </a:r>
            <a:r>
              <a:rPr lang="en-US" sz="1600" b="1" dirty="0" smtClean="0"/>
              <a:t>	</a:t>
            </a:r>
            <a:r>
              <a:rPr lang="en-US" sz="1600" b="1" dirty="0" err="1" smtClean="0"/>
              <a:t>Rp</a:t>
            </a:r>
            <a:r>
              <a:rPr lang="en-US" sz="1600" b="1" dirty="0" smtClean="0"/>
              <a:t> 300</a:t>
            </a:r>
          </a:p>
          <a:p>
            <a:pPr>
              <a:buNone/>
            </a:pPr>
            <a:r>
              <a:rPr lang="en-US" sz="1600" b="1" dirty="0" smtClean="0"/>
              <a:t>		</a:t>
            </a:r>
            <a:r>
              <a:rPr lang="en-US" sz="1600" b="1" dirty="0" err="1" smtClean="0"/>
              <a:t>Piutang</a:t>
            </a:r>
            <a:r>
              <a:rPr lang="en-US" sz="1600" b="1" dirty="0" smtClean="0"/>
              <a:t> Usaha		</a:t>
            </a:r>
            <a:r>
              <a:rPr lang="en-US" sz="1600" b="1" dirty="0" err="1" smtClean="0"/>
              <a:t>Rp</a:t>
            </a:r>
            <a:r>
              <a:rPr lang="en-US" sz="1600" b="1" dirty="0" smtClean="0"/>
              <a:t> 1.050</a:t>
            </a:r>
          </a:p>
          <a:p>
            <a:pPr>
              <a:buNone/>
            </a:pPr>
            <a:endParaRPr lang="en-US" sz="1600" b="1" dirty="0"/>
          </a:p>
        </p:txBody>
      </p:sp>
      <p:cxnSp>
        <p:nvCxnSpPr>
          <p:cNvPr id="5" name="Straight Connector 4"/>
          <p:cNvCxnSpPr/>
          <p:nvPr/>
        </p:nvCxnSpPr>
        <p:spPr>
          <a:xfrm rot="5400000">
            <a:off x="3215075" y="4357297"/>
            <a:ext cx="2000264" cy="79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14282" y="3357562"/>
            <a:ext cx="8072494"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71414"/>
            <a:ext cx="4329112" cy="296841"/>
          </a:xfrm>
          <a:ln w="28575">
            <a:solidFill>
              <a:schemeClr val="tx1"/>
            </a:solidFill>
          </a:ln>
        </p:spPr>
        <p:txBody>
          <a:bodyPr>
            <a:normAutofit fontScale="90000"/>
          </a:bodyPr>
          <a:lstStyle/>
          <a:p>
            <a:r>
              <a:rPr lang="en-US" sz="2000" b="1" dirty="0" err="1" smtClean="0">
                <a:latin typeface="Times New Roman" pitchFamily="18" charset="0"/>
                <a:cs typeface="Times New Roman" pitchFamily="18" charset="0"/>
              </a:rPr>
              <a:t>Contoh</a:t>
            </a:r>
            <a:r>
              <a:rPr lang="en-US" sz="2000" b="1" dirty="0" smtClean="0">
                <a:latin typeface="Times New Roman" pitchFamily="18" charset="0"/>
                <a:cs typeface="Times New Roman" pitchFamily="18" charset="0"/>
              </a:rPr>
              <a:t>: 2 (</a:t>
            </a:r>
            <a:r>
              <a:rPr lang="en-US" sz="2000" b="1" dirty="0" err="1" smtClean="0">
                <a:latin typeface="Times New Roman" pitchFamily="18" charset="0"/>
                <a:cs typeface="Times New Roman" pitchFamily="18" charset="0"/>
              </a:rPr>
              <a:t>dalam</a:t>
            </a: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ribuan</a:t>
            </a: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Rp</a:t>
            </a: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p:txBody>
      </p:sp>
      <p:sp>
        <p:nvSpPr>
          <p:cNvPr id="3" name="Content Placeholder 2"/>
          <p:cNvSpPr>
            <a:spLocks noGrp="1"/>
          </p:cNvSpPr>
          <p:nvPr>
            <p:ph idx="1"/>
          </p:nvPr>
        </p:nvSpPr>
        <p:spPr>
          <a:xfrm>
            <a:off x="142844" y="571480"/>
            <a:ext cx="9001156" cy="6000792"/>
          </a:xfrm>
        </p:spPr>
        <p:txBody>
          <a:bodyPr>
            <a:normAutofit/>
          </a:bodyPr>
          <a:lstStyle/>
          <a:p>
            <a:pPr>
              <a:buNone/>
            </a:pPr>
            <a:r>
              <a:rPr lang="en-US" sz="2000" dirty="0" err="1" smtClean="0"/>
              <a:t>Menurut</a:t>
            </a:r>
            <a:r>
              <a:rPr lang="en-US" sz="2000" dirty="0" smtClean="0"/>
              <a:t> </a:t>
            </a:r>
            <a:r>
              <a:rPr lang="en-US" sz="2000" dirty="0" err="1" smtClean="0"/>
              <a:t>catatan</a:t>
            </a:r>
            <a:r>
              <a:rPr lang="en-US" sz="2000" dirty="0" smtClean="0"/>
              <a:t> </a:t>
            </a:r>
            <a:r>
              <a:rPr lang="en-US" sz="2000" dirty="0" err="1" smtClean="0"/>
              <a:t>perusahaan</a:t>
            </a:r>
            <a:r>
              <a:rPr lang="en-US" sz="2000" dirty="0" smtClean="0"/>
              <a:t> </a:t>
            </a:r>
            <a:r>
              <a:rPr lang="en-US" sz="2000" dirty="0" err="1" smtClean="0"/>
              <a:t>Lioni</a:t>
            </a:r>
            <a:r>
              <a:rPr lang="en-US" sz="2000" dirty="0" smtClean="0"/>
              <a:t> </a:t>
            </a:r>
            <a:r>
              <a:rPr lang="en-US" sz="2000" dirty="0" err="1" smtClean="0"/>
              <a:t>saldo</a:t>
            </a:r>
            <a:r>
              <a:rPr lang="en-US" sz="2000" dirty="0" smtClean="0"/>
              <a:t> </a:t>
            </a:r>
            <a:r>
              <a:rPr lang="en-US" sz="2000" dirty="0" err="1" smtClean="0"/>
              <a:t>simpanannya</a:t>
            </a:r>
            <a:r>
              <a:rPr lang="en-US" sz="2000" dirty="0" smtClean="0"/>
              <a:t> </a:t>
            </a:r>
            <a:r>
              <a:rPr lang="en-US" sz="2000" dirty="0" err="1" smtClean="0"/>
              <a:t>di</a:t>
            </a:r>
            <a:r>
              <a:rPr lang="en-US" sz="2000" dirty="0" smtClean="0"/>
              <a:t> bank </a:t>
            </a:r>
            <a:r>
              <a:rPr lang="en-US" sz="2000" dirty="0" err="1" smtClean="0"/>
              <a:t>Rp</a:t>
            </a:r>
            <a:r>
              <a:rPr lang="en-US" sz="2000" dirty="0" smtClean="0"/>
              <a:t> 6.320sedangkan</a:t>
            </a:r>
          </a:p>
          <a:p>
            <a:pPr>
              <a:buNone/>
            </a:pPr>
            <a:r>
              <a:rPr lang="en-US" sz="2000" dirty="0" err="1" smtClean="0"/>
              <a:t>menurut</a:t>
            </a:r>
            <a:r>
              <a:rPr lang="en-US" sz="2000" dirty="0" smtClean="0"/>
              <a:t> </a:t>
            </a:r>
            <a:r>
              <a:rPr lang="en-US" sz="2000" dirty="0" err="1" smtClean="0"/>
              <a:t>laporan</a:t>
            </a:r>
            <a:r>
              <a:rPr lang="en-US" sz="2000" dirty="0" smtClean="0"/>
              <a:t> bank </a:t>
            </a:r>
            <a:r>
              <a:rPr lang="en-US" sz="2000" dirty="0" err="1" smtClean="0"/>
              <a:t>Rp</a:t>
            </a:r>
            <a:r>
              <a:rPr lang="en-US" sz="2000" dirty="0" smtClean="0"/>
              <a:t> 6.120, </a:t>
            </a:r>
            <a:r>
              <a:rPr lang="en-US" sz="2000" dirty="0" err="1" smtClean="0"/>
              <a:t>perbedaan</a:t>
            </a:r>
            <a:r>
              <a:rPr lang="en-US" sz="2000" dirty="0" smtClean="0"/>
              <a:t> </a:t>
            </a:r>
            <a:r>
              <a:rPr lang="en-US" sz="2000" dirty="0" err="1" smtClean="0"/>
              <a:t>ini</a:t>
            </a:r>
            <a:r>
              <a:rPr lang="en-US" sz="2000" dirty="0" smtClean="0"/>
              <a:t> </a:t>
            </a:r>
            <a:r>
              <a:rPr lang="en-US" sz="2000" dirty="0" err="1" smtClean="0"/>
              <a:t>disebabkan</a:t>
            </a:r>
            <a:r>
              <a:rPr lang="en-US" sz="2000" dirty="0" smtClean="0"/>
              <a:t> </a:t>
            </a:r>
            <a:r>
              <a:rPr lang="en-US" sz="2000" dirty="0" err="1" smtClean="0"/>
              <a:t>karena</a:t>
            </a:r>
            <a:r>
              <a:rPr lang="en-US" sz="2000" dirty="0" smtClean="0"/>
              <a:t> </a:t>
            </a:r>
            <a:r>
              <a:rPr lang="en-US" sz="2000" dirty="0" err="1" smtClean="0"/>
              <a:t>adanya</a:t>
            </a:r>
            <a:r>
              <a:rPr lang="en-US" sz="2000" dirty="0" smtClean="0"/>
              <a:t> deposit in </a:t>
            </a:r>
          </a:p>
          <a:p>
            <a:pPr>
              <a:buNone/>
            </a:pPr>
            <a:r>
              <a:rPr lang="en-US" sz="2000" dirty="0" smtClean="0"/>
              <a:t>transit </a:t>
            </a:r>
            <a:r>
              <a:rPr lang="en-US" sz="2000" dirty="0" err="1" smtClean="0"/>
              <a:t>Rp</a:t>
            </a:r>
            <a:r>
              <a:rPr lang="en-US" sz="2000" dirty="0" smtClean="0"/>
              <a:t> 200</a:t>
            </a:r>
          </a:p>
          <a:p>
            <a:pPr algn="ctr">
              <a:buNone/>
            </a:pPr>
            <a:r>
              <a:rPr lang="en-US" sz="1600" b="1" dirty="0" smtClean="0">
                <a:latin typeface="Times New Roman" pitchFamily="18" charset="0"/>
                <a:cs typeface="Times New Roman" pitchFamily="18" charset="0"/>
              </a:rPr>
              <a:t>CV.LIONI</a:t>
            </a:r>
          </a:p>
          <a:p>
            <a:pPr algn="ctr">
              <a:buNone/>
            </a:pPr>
            <a:r>
              <a:rPr lang="en-US" sz="1600" b="1" dirty="0" smtClean="0">
                <a:latin typeface="Times New Roman" pitchFamily="18" charset="0"/>
                <a:cs typeface="Times New Roman" pitchFamily="18" charset="0"/>
              </a:rPr>
              <a:t>Bank reconciliation</a:t>
            </a:r>
          </a:p>
          <a:p>
            <a:pPr algn="ctr">
              <a:buNone/>
            </a:pPr>
            <a:r>
              <a:rPr lang="en-US" sz="1600" b="1" dirty="0" err="1" smtClean="0">
                <a:latin typeface="Times New Roman" pitchFamily="18" charset="0"/>
                <a:cs typeface="Times New Roman" pitchFamily="18" charset="0"/>
              </a:rPr>
              <a:t>Januari</a:t>
            </a:r>
            <a:r>
              <a:rPr lang="en-US" sz="1600" b="1" dirty="0" smtClean="0">
                <a:latin typeface="Times New Roman" pitchFamily="18" charset="0"/>
                <a:cs typeface="Times New Roman" pitchFamily="18" charset="0"/>
              </a:rPr>
              <a:t> 31 2008</a:t>
            </a:r>
          </a:p>
          <a:p>
            <a:pPr>
              <a:buNone/>
            </a:pPr>
            <a:r>
              <a:rPr lang="en-US" sz="1800" dirty="0" smtClean="0"/>
              <a:t>Book Balance		</a:t>
            </a:r>
            <a:r>
              <a:rPr lang="en-US" sz="1800" dirty="0" err="1" smtClean="0"/>
              <a:t>Rp</a:t>
            </a:r>
            <a:r>
              <a:rPr lang="en-US" sz="1800" dirty="0" smtClean="0"/>
              <a:t> 6.320		Bank Balance	</a:t>
            </a:r>
            <a:r>
              <a:rPr lang="en-US" sz="1800" dirty="0" err="1" smtClean="0"/>
              <a:t>Rp</a:t>
            </a:r>
            <a:r>
              <a:rPr lang="en-US" sz="1800" dirty="0" smtClean="0"/>
              <a:t> 6.120</a:t>
            </a:r>
          </a:p>
          <a:p>
            <a:pPr>
              <a:buNone/>
            </a:pPr>
            <a:endParaRPr lang="en-US" sz="2000" dirty="0" smtClean="0"/>
          </a:p>
          <a:p>
            <a:pPr>
              <a:buNone/>
            </a:pPr>
            <a:r>
              <a:rPr lang="en-US" sz="2000" dirty="0" smtClean="0"/>
              <a:t>						</a:t>
            </a:r>
            <a:r>
              <a:rPr lang="en-US" sz="2000" dirty="0" err="1" smtClean="0"/>
              <a:t>Penambah</a:t>
            </a:r>
            <a:r>
              <a:rPr lang="en-US" sz="2000" dirty="0" smtClean="0"/>
              <a:t>:</a:t>
            </a:r>
          </a:p>
          <a:p>
            <a:pPr>
              <a:buNone/>
            </a:pPr>
            <a:r>
              <a:rPr lang="en-US" sz="2000" dirty="0" smtClean="0"/>
              <a:t>						Deposit in transit </a:t>
            </a:r>
            <a:r>
              <a:rPr lang="en-US" sz="2000" dirty="0" err="1" smtClean="0"/>
              <a:t>Rp</a:t>
            </a:r>
            <a:r>
              <a:rPr lang="en-US" sz="2000" dirty="0" smtClean="0"/>
              <a:t>    200</a:t>
            </a:r>
          </a:p>
          <a:p>
            <a:pPr>
              <a:buNone/>
            </a:pPr>
            <a:endParaRPr lang="en-US" sz="2000" dirty="0" smtClean="0"/>
          </a:p>
          <a:p>
            <a:pPr>
              <a:buNone/>
            </a:pPr>
            <a:r>
              <a:rPr lang="en-US" sz="2000" dirty="0" smtClean="0"/>
              <a:t>Book balance		</a:t>
            </a:r>
            <a:r>
              <a:rPr lang="en-US" sz="2000" dirty="0" err="1" smtClean="0"/>
              <a:t>Rp</a:t>
            </a:r>
            <a:r>
              <a:rPr lang="en-US" sz="2000" dirty="0" smtClean="0"/>
              <a:t> 6.320		Bank balance	</a:t>
            </a:r>
            <a:r>
              <a:rPr lang="en-US" sz="2000" dirty="0" err="1" smtClean="0"/>
              <a:t>Rp</a:t>
            </a:r>
            <a:r>
              <a:rPr lang="en-US" sz="2000" dirty="0" smtClean="0"/>
              <a:t> 6.320</a:t>
            </a:r>
          </a:p>
          <a:p>
            <a:pPr>
              <a:buNone/>
            </a:pPr>
            <a:endParaRPr lang="en-US" sz="2000" dirty="0" smtClean="0"/>
          </a:p>
          <a:p>
            <a:pPr>
              <a:buNone/>
            </a:pPr>
            <a:r>
              <a:rPr lang="en-US" sz="2000" dirty="0" err="1" smtClean="0"/>
              <a:t>Oleh</a:t>
            </a:r>
            <a:r>
              <a:rPr lang="en-US" sz="2000" dirty="0" smtClean="0"/>
              <a:t> </a:t>
            </a:r>
            <a:r>
              <a:rPr lang="en-US" sz="2000" dirty="0" err="1" smtClean="0"/>
              <a:t>karena</a:t>
            </a:r>
            <a:r>
              <a:rPr lang="en-US" sz="2000" dirty="0" smtClean="0"/>
              <a:t> </a:t>
            </a:r>
            <a:r>
              <a:rPr lang="en-US" sz="2000" dirty="0" err="1" smtClean="0"/>
              <a:t>perbedaan</a:t>
            </a:r>
            <a:r>
              <a:rPr lang="en-US" sz="2000" dirty="0" smtClean="0"/>
              <a:t> </a:t>
            </a:r>
            <a:r>
              <a:rPr lang="en-US" sz="2000" dirty="0" err="1" smtClean="0"/>
              <a:t>saldo</a:t>
            </a:r>
            <a:r>
              <a:rPr lang="en-US" sz="2000" dirty="0" smtClean="0"/>
              <a:t> </a:t>
            </a:r>
            <a:r>
              <a:rPr lang="en-US" sz="2000" dirty="0" err="1" smtClean="0"/>
              <a:t>adalah</a:t>
            </a:r>
            <a:r>
              <a:rPr lang="en-US" sz="2000" dirty="0" smtClean="0"/>
              <a:t> deposit in transit, </a:t>
            </a:r>
            <a:r>
              <a:rPr lang="en-US" sz="2000" dirty="0" err="1" smtClean="0"/>
              <a:t>berarti</a:t>
            </a:r>
            <a:r>
              <a:rPr lang="en-US" sz="2000" dirty="0" smtClean="0"/>
              <a:t> </a:t>
            </a:r>
            <a:r>
              <a:rPr lang="en-US" sz="2000" dirty="0" err="1" smtClean="0"/>
              <a:t>pembukuan</a:t>
            </a:r>
            <a:r>
              <a:rPr lang="en-US" sz="2000" dirty="0" smtClean="0"/>
              <a:t> </a:t>
            </a:r>
          </a:p>
          <a:p>
            <a:pPr>
              <a:buNone/>
            </a:pPr>
            <a:r>
              <a:rPr lang="en-US" sz="2000" dirty="0" err="1" smtClean="0"/>
              <a:t>perusahaan</a:t>
            </a:r>
            <a:r>
              <a:rPr lang="en-US" sz="2000" dirty="0" smtClean="0"/>
              <a:t> </a:t>
            </a:r>
            <a:r>
              <a:rPr lang="en-US" sz="2000" dirty="0" err="1" smtClean="0"/>
              <a:t>sudah</a:t>
            </a:r>
            <a:r>
              <a:rPr lang="en-US" sz="2000" dirty="0" smtClean="0"/>
              <a:t> </a:t>
            </a:r>
            <a:r>
              <a:rPr lang="en-US" sz="2000" dirty="0" err="1" smtClean="0"/>
              <a:t>benar</a:t>
            </a:r>
            <a:r>
              <a:rPr lang="en-US" sz="2000" dirty="0" smtClean="0"/>
              <a:t>. </a:t>
            </a:r>
            <a:r>
              <a:rPr lang="en-US" sz="2000" dirty="0" err="1" smtClean="0"/>
              <a:t>Dengan</a:t>
            </a:r>
            <a:r>
              <a:rPr lang="en-US" sz="2000" dirty="0" smtClean="0"/>
              <a:t> </a:t>
            </a:r>
            <a:r>
              <a:rPr lang="en-US" sz="2000" dirty="0" err="1" smtClean="0"/>
              <a:t>demikian</a:t>
            </a:r>
            <a:r>
              <a:rPr lang="en-US" sz="2000" dirty="0" smtClean="0"/>
              <a:t> </a:t>
            </a:r>
            <a:r>
              <a:rPr lang="en-US" sz="2000" dirty="0" err="1" smtClean="0"/>
              <a:t>tidak</a:t>
            </a:r>
            <a:r>
              <a:rPr lang="en-US" sz="2000" dirty="0" smtClean="0"/>
              <a:t> </a:t>
            </a:r>
            <a:r>
              <a:rPr lang="en-US" sz="2000" dirty="0" err="1" smtClean="0"/>
              <a:t>perlu</a:t>
            </a:r>
            <a:r>
              <a:rPr lang="en-US" sz="2000" dirty="0" smtClean="0"/>
              <a:t> </a:t>
            </a:r>
            <a:r>
              <a:rPr lang="en-US" sz="2000" dirty="0" err="1" smtClean="0"/>
              <a:t>membuat</a:t>
            </a:r>
            <a:r>
              <a:rPr lang="en-US" sz="2000" dirty="0" smtClean="0"/>
              <a:t> </a:t>
            </a:r>
            <a:r>
              <a:rPr lang="en-US" sz="2000" dirty="0" err="1" smtClean="0"/>
              <a:t>jurnal</a:t>
            </a:r>
            <a:endParaRPr lang="en-US" sz="2000" dirty="0"/>
          </a:p>
        </p:txBody>
      </p:sp>
      <p:cxnSp>
        <p:nvCxnSpPr>
          <p:cNvPr id="5" name="Straight Connector 4"/>
          <p:cNvCxnSpPr/>
          <p:nvPr/>
        </p:nvCxnSpPr>
        <p:spPr>
          <a:xfrm rot="5400000">
            <a:off x="3393670" y="3678636"/>
            <a:ext cx="221457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00034" y="2571744"/>
            <a:ext cx="778674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71414"/>
            <a:ext cx="3114666" cy="368279"/>
          </a:xfrm>
          <a:ln w="12700">
            <a:solidFill>
              <a:schemeClr val="tx1"/>
            </a:solidFill>
          </a:ln>
        </p:spPr>
        <p:txBody>
          <a:bodyPr>
            <a:normAutofit/>
          </a:bodyPr>
          <a:lstStyle/>
          <a:p>
            <a:pPr algn="l"/>
            <a:r>
              <a:rPr lang="en-US" sz="1600" b="1" dirty="0" smtClean="0">
                <a:latin typeface="Times New Roman" pitchFamily="18" charset="0"/>
                <a:cs typeface="Times New Roman" pitchFamily="18" charset="0"/>
              </a:rPr>
              <a:t>CONTOH: 3 (</a:t>
            </a:r>
            <a:r>
              <a:rPr lang="en-US" sz="1600" b="1" dirty="0" err="1" smtClean="0">
                <a:latin typeface="Times New Roman" pitchFamily="18" charset="0"/>
                <a:cs typeface="Times New Roman" pitchFamily="18" charset="0"/>
              </a:rPr>
              <a:t>dalam</a:t>
            </a:r>
            <a:r>
              <a:rPr lang="en-US" sz="1600" b="1" dirty="0" smtClean="0">
                <a:latin typeface="Times New Roman" pitchFamily="18" charset="0"/>
                <a:cs typeface="Times New Roman" pitchFamily="18" charset="0"/>
              </a:rPr>
              <a:t> </a:t>
            </a:r>
            <a:r>
              <a:rPr lang="en-US" sz="1600" b="1" dirty="0" err="1" smtClean="0">
                <a:latin typeface="Times New Roman" pitchFamily="18" charset="0"/>
                <a:cs typeface="Times New Roman" pitchFamily="18" charset="0"/>
              </a:rPr>
              <a:t>ribuan</a:t>
            </a:r>
            <a:r>
              <a:rPr lang="en-US" sz="1600" b="1" dirty="0" smtClean="0">
                <a:latin typeface="Times New Roman" pitchFamily="18" charset="0"/>
                <a:cs typeface="Times New Roman" pitchFamily="18" charset="0"/>
              </a:rPr>
              <a:t> </a:t>
            </a:r>
            <a:r>
              <a:rPr lang="en-US" sz="1600" b="1" dirty="0" err="1" smtClean="0">
                <a:latin typeface="Times New Roman" pitchFamily="18" charset="0"/>
                <a:cs typeface="Times New Roman" pitchFamily="18" charset="0"/>
              </a:rPr>
              <a:t>Rp</a:t>
            </a:r>
            <a:r>
              <a:rPr lang="en-US" sz="1600" b="1" dirty="0" smtClean="0">
                <a:latin typeface="Times New Roman" pitchFamily="18" charset="0"/>
                <a:cs typeface="Times New Roman" pitchFamily="18" charset="0"/>
              </a:rPr>
              <a:t>)</a:t>
            </a:r>
            <a:endParaRPr lang="en-US" sz="1600" b="1" dirty="0">
              <a:latin typeface="Times New Roman" pitchFamily="18" charset="0"/>
              <a:cs typeface="Times New Roman" pitchFamily="18" charset="0"/>
            </a:endParaRPr>
          </a:p>
        </p:txBody>
      </p:sp>
      <p:sp>
        <p:nvSpPr>
          <p:cNvPr id="3" name="Content Placeholder 2"/>
          <p:cNvSpPr>
            <a:spLocks noGrp="1"/>
          </p:cNvSpPr>
          <p:nvPr>
            <p:ph idx="1"/>
          </p:nvPr>
        </p:nvSpPr>
        <p:spPr>
          <a:xfrm>
            <a:off x="142844" y="571480"/>
            <a:ext cx="8858312" cy="6072230"/>
          </a:xfrm>
          <a:ln w="12700">
            <a:solidFill>
              <a:schemeClr val="tx1"/>
            </a:solidFill>
          </a:ln>
        </p:spPr>
        <p:txBody>
          <a:bodyPr>
            <a:normAutofit/>
          </a:bodyPr>
          <a:lstStyle/>
          <a:p>
            <a:pPr>
              <a:buNone/>
            </a:pPr>
            <a:r>
              <a:rPr lang="en-US" sz="1600" dirty="0" err="1" smtClean="0">
                <a:latin typeface="Times New Roman" pitchFamily="18" charset="0"/>
                <a:cs typeface="Times New Roman" pitchFamily="18" charset="0"/>
              </a:rPr>
              <a:t>Tanggal</a:t>
            </a:r>
            <a:r>
              <a:rPr lang="en-US" sz="1600" dirty="0" smtClean="0">
                <a:latin typeface="Times New Roman" pitchFamily="18" charset="0"/>
                <a:cs typeface="Times New Roman" pitchFamily="18" charset="0"/>
              </a:rPr>
              <a:t> 30/4-2008 </a:t>
            </a:r>
            <a:r>
              <a:rPr lang="en-US" sz="1600" dirty="0" err="1" smtClean="0">
                <a:latin typeface="Times New Roman" pitchFamily="18" charset="0"/>
                <a:cs typeface="Times New Roman" pitchFamily="18" charset="0"/>
              </a:rPr>
              <a:t>menurut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CV. LISTON </a:t>
            </a:r>
            <a:r>
              <a:rPr lang="en-US" sz="1600" dirty="0" err="1" smtClean="0">
                <a:latin typeface="Times New Roman" pitchFamily="18" charset="0"/>
                <a:cs typeface="Times New Roman" pitchFamily="18" charset="0"/>
              </a:rPr>
              <a:t>Saldo</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simpanannya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5.500, </a:t>
            </a:r>
            <a:r>
              <a:rPr lang="en-US" sz="1600" dirty="0" err="1" smtClean="0">
                <a:latin typeface="Times New Roman" pitchFamily="18" charset="0"/>
                <a:cs typeface="Times New Roman" pitchFamily="18" charset="0"/>
              </a:rPr>
              <a:t>sedangkan</a:t>
            </a:r>
            <a:r>
              <a:rPr lang="en-US" sz="1600" dirty="0" smtClean="0">
                <a:latin typeface="Times New Roman" pitchFamily="18" charset="0"/>
                <a:cs typeface="Times New Roman" pitchFamily="18" charset="0"/>
              </a:rPr>
              <a:t> </a:t>
            </a:r>
          </a:p>
          <a:p>
            <a:pPr>
              <a:buNone/>
            </a:pPr>
            <a:r>
              <a:rPr lang="en-US" sz="1600" dirty="0" err="1" smtClean="0">
                <a:latin typeface="Times New Roman" pitchFamily="18" charset="0"/>
                <a:cs typeface="Times New Roman" pitchFamily="18" charset="0"/>
              </a:rPr>
              <a:t>menurut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laporan</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6.300. </a:t>
            </a:r>
            <a:r>
              <a:rPr lang="en-US" sz="1600" dirty="0" err="1" smtClean="0">
                <a:latin typeface="Times New Roman" pitchFamily="18" charset="0"/>
                <a:cs typeface="Times New Roman" pitchFamily="18" charset="0"/>
              </a:rPr>
              <a:t>Perbedaan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ini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disebabkan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karena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adanya</a:t>
            </a:r>
            <a:r>
              <a:rPr lang="en-US" sz="1600" dirty="0" smtClean="0">
                <a:latin typeface="Times New Roman" pitchFamily="18" charset="0"/>
                <a:cs typeface="Times New Roman" pitchFamily="18" charset="0"/>
              </a:rPr>
              <a:t> out standing check </a:t>
            </a:r>
            <a:r>
              <a:rPr lang="en-US" sz="1600" dirty="0" err="1" smtClean="0">
                <a:latin typeface="Times New Roman" pitchFamily="18" charset="0"/>
                <a:cs typeface="Times New Roman" pitchFamily="18" charset="0"/>
              </a:rPr>
              <a:t>sebesar</a:t>
            </a:r>
            <a:r>
              <a:rPr lang="en-US" sz="1600" dirty="0" smtClean="0">
                <a:latin typeface="Times New Roman" pitchFamily="18" charset="0"/>
                <a:cs typeface="Times New Roman" pitchFamily="18" charset="0"/>
              </a:rPr>
              <a:t> </a:t>
            </a:r>
          </a:p>
          <a:p>
            <a:pPr>
              <a:buNone/>
            </a:pP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800</a:t>
            </a:r>
          </a:p>
          <a:p>
            <a:pPr algn="ctr">
              <a:buNone/>
            </a:pPr>
            <a:r>
              <a:rPr lang="en-US" sz="1600" dirty="0" smtClean="0">
                <a:latin typeface="Times New Roman" pitchFamily="18" charset="0"/>
                <a:cs typeface="Times New Roman" pitchFamily="18" charset="0"/>
              </a:rPr>
              <a:t>CV.LIONI</a:t>
            </a:r>
          </a:p>
          <a:p>
            <a:pPr algn="ctr">
              <a:buNone/>
            </a:pPr>
            <a:r>
              <a:rPr lang="en-US" sz="1600" dirty="0" smtClean="0">
                <a:latin typeface="Times New Roman" pitchFamily="18" charset="0"/>
                <a:cs typeface="Times New Roman" pitchFamily="18" charset="0"/>
              </a:rPr>
              <a:t>Bank reconciliation</a:t>
            </a:r>
          </a:p>
          <a:p>
            <a:pPr algn="ctr">
              <a:buNone/>
            </a:pPr>
            <a:r>
              <a:rPr lang="en-US" sz="1600" dirty="0" err="1" smtClean="0">
                <a:latin typeface="Times New Roman" pitchFamily="18" charset="0"/>
                <a:cs typeface="Times New Roman" pitchFamily="18" charset="0"/>
              </a:rPr>
              <a:t>Januari</a:t>
            </a:r>
            <a:r>
              <a:rPr lang="en-US" sz="1600" dirty="0" smtClean="0">
                <a:latin typeface="Times New Roman" pitchFamily="18" charset="0"/>
                <a:cs typeface="Times New Roman" pitchFamily="18" charset="0"/>
              </a:rPr>
              <a:t> 31 2008</a:t>
            </a:r>
          </a:p>
          <a:p>
            <a:pPr>
              <a:buNone/>
            </a:pPr>
            <a:r>
              <a:rPr lang="en-US" sz="1600" dirty="0" smtClean="0">
                <a:latin typeface="Times New Roman" pitchFamily="18" charset="0"/>
                <a:cs typeface="Times New Roman" pitchFamily="18" charset="0"/>
              </a:rPr>
              <a:t>Book balance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5.500		Bank balance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6.300</a:t>
            </a:r>
          </a:p>
          <a:p>
            <a:pPr>
              <a:buNone/>
            </a:pPr>
            <a:endParaRPr lang="en-US" sz="1600" dirty="0" smtClean="0">
              <a:latin typeface="Times New Roman" pitchFamily="18" charset="0"/>
              <a:cs typeface="Times New Roman" pitchFamily="18" charset="0"/>
            </a:endParaRPr>
          </a:p>
          <a:p>
            <a:pPr>
              <a:buNone/>
            </a:pP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Pengurangan</a:t>
            </a:r>
            <a:r>
              <a:rPr lang="en-US" sz="1600" dirty="0" smtClean="0">
                <a:latin typeface="Times New Roman" pitchFamily="18" charset="0"/>
                <a:cs typeface="Times New Roman" pitchFamily="18" charset="0"/>
              </a:rPr>
              <a:t>:</a:t>
            </a:r>
          </a:p>
          <a:p>
            <a:pPr>
              <a:buNone/>
            </a:pPr>
            <a:r>
              <a:rPr lang="en-US" sz="1600" dirty="0" smtClean="0">
                <a:latin typeface="Times New Roman" pitchFamily="18" charset="0"/>
                <a:cs typeface="Times New Roman" pitchFamily="18" charset="0"/>
              </a:rPr>
              <a:t>						Out standing check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800</a:t>
            </a:r>
          </a:p>
          <a:p>
            <a:pPr>
              <a:buNone/>
            </a:pPr>
            <a:r>
              <a:rPr lang="en-US" sz="1600" b="1" dirty="0" smtClean="0">
                <a:latin typeface="Times New Roman" pitchFamily="18" charset="0"/>
                <a:cs typeface="Times New Roman" pitchFamily="18" charset="0"/>
              </a:rPr>
              <a:t>Book balance		</a:t>
            </a:r>
            <a:r>
              <a:rPr lang="en-US" sz="1600" b="1" dirty="0" err="1" smtClean="0">
                <a:latin typeface="Times New Roman" pitchFamily="18" charset="0"/>
                <a:cs typeface="Times New Roman" pitchFamily="18" charset="0"/>
              </a:rPr>
              <a:t>Rp</a:t>
            </a:r>
            <a:r>
              <a:rPr lang="en-US" sz="1600" b="1" dirty="0" smtClean="0">
                <a:latin typeface="Times New Roman" pitchFamily="18" charset="0"/>
                <a:cs typeface="Times New Roman" pitchFamily="18" charset="0"/>
              </a:rPr>
              <a:t> 5.500		Bank balance		</a:t>
            </a:r>
            <a:r>
              <a:rPr lang="en-US" sz="1600" b="1" dirty="0" err="1" smtClean="0">
                <a:latin typeface="Times New Roman" pitchFamily="18" charset="0"/>
                <a:cs typeface="Times New Roman" pitchFamily="18" charset="0"/>
              </a:rPr>
              <a:t>Rp</a:t>
            </a:r>
            <a:r>
              <a:rPr lang="en-US" sz="1600" b="1" dirty="0" smtClean="0">
                <a:latin typeface="Times New Roman" pitchFamily="18" charset="0"/>
                <a:cs typeface="Times New Roman" pitchFamily="18" charset="0"/>
              </a:rPr>
              <a:t> 5.500</a:t>
            </a:r>
          </a:p>
          <a:p>
            <a:pPr>
              <a:buNone/>
            </a:pPr>
            <a:endParaRPr lang="en-US" sz="1600" dirty="0" smtClean="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r>
              <a:rPr lang="en-US" sz="1600" dirty="0" err="1" smtClean="0">
                <a:latin typeface="Times New Roman" pitchFamily="18" charset="0"/>
                <a:cs typeface="Times New Roman" pitchFamily="18" charset="0"/>
              </a:rPr>
              <a:t>Karena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penyebab</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perbedaan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saldo</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adalah</a:t>
            </a:r>
            <a:r>
              <a:rPr lang="en-US" sz="1600" dirty="0" smtClean="0">
                <a:latin typeface="Times New Roman" pitchFamily="18" charset="0"/>
                <a:cs typeface="Times New Roman" pitchFamily="18" charset="0"/>
              </a:rPr>
              <a:t> out standing check, </a:t>
            </a:r>
            <a:r>
              <a:rPr lang="en-US" sz="1600" dirty="0" err="1" smtClean="0">
                <a:latin typeface="Times New Roman" pitchFamily="18" charset="0"/>
                <a:cs typeface="Times New Roman" pitchFamily="18" charset="0"/>
              </a:rPr>
              <a:t>artinya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pembukuan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perusahaaan</a:t>
            </a:r>
            <a:r>
              <a:rPr lang="en-US" sz="1600" dirty="0" smtClean="0">
                <a:latin typeface="Times New Roman" pitchFamily="18" charset="0"/>
                <a:cs typeface="Times New Roman" pitchFamily="18" charset="0"/>
              </a:rPr>
              <a:t> </a:t>
            </a:r>
          </a:p>
          <a:p>
            <a:pPr>
              <a:buNone/>
            </a:pPr>
            <a:r>
              <a:rPr lang="en-US" sz="1600" dirty="0" err="1" smtClean="0">
                <a:latin typeface="Times New Roman" pitchFamily="18" charset="0"/>
                <a:cs typeface="Times New Roman" pitchFamily="18" charset="0"/>
              </a:rPr>
              <a:t>sudah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betul</a:t>
            </a:r>
            <a:r>
              <a:rPr lang="en-US" sz="1600" dirty="0" smtClean="0">
                <a:latin typeface="Times New Roman" pitchFamily="18" charset="0"/>
                <a:cs typeface="Times New Roman" pitchFamily="18" charset="0"/>
              </a:rPr>
              <a:t>(</a:t>
            </a:r>
            <a:r>
              <a:rPr lang="en-US" sz="1600" dirty="0" err="1" smtClean="0">
                <a:latin typeface="Times New Roman" pitchFamily="18" charset="0"/>
                <a:cs typeface="Times New Roman" pitchFamily="18" charset="0"/>
              </a:rPr>
              <a:t>lengkap</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maka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tidak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perlu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membuat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jurnal</a:t>
            </a:r>
            <a:r>
              <a:rPr lang="en-US" sz="1600" dirty="0" smtClean="0">
                <a:latin typeface="Times New Roman" pitchFamily="18" charset="0"/>
                <a:cs typeface="Times New Roman" pitchFamily="18" charset="0"/>
              </a:rPr>
              <a:t>.</a:t>
            </a:r>
            <a:endParaRPr lang="en-US" sz="1600" b="1" dirty="0" smtClean="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endParaRPr lang="en-US" sz="1400" dirty="0">
              <a:latin typeface="Times New Roman" pitchFamily="18" charset="0"/>
              <a:cs typeface="Times New Roman" pitchFamily="18" charset="0"/>
            </a:endParaRPr>
          </a:p>
        </p:txBody>
      </p:sp>
      <p:cxnSp>
        <p:nvCxnSpPr>
          <p:cNvPr id="6" name="Straight Connector 5"/>
          <p:cNvCxnSpPr/>
          <p:nvPr/>
        </p:nvCxnSpPr>
        <p:spPr>
          <a:xfrm>
            <a:off x="214282" y="2357430"/>
            <a:ext cx="828680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71414"/>
            <a:ext cx="3114666" cy="285752"/>
          </a:xfrm>
          <a:ln w="12700">
            <a:solidFill>
              <a:schemeClr val="tx1"/>
            </a:solidFill>
          </a:ln>
        </p:spPr>
        <p:txBody>
          <a:bodyPr>
            <a:noAutofit/>
          </a:bodyPr>
          <a:lstStyle/>
          <a:p>
            <a:pPr algn="l"/>
            <a:r>
              <a:rPr lang="en-US" sz="1600" dirty="0" smtClean="0">
                <a:latin typeface="Times New Roman" pitchFamily="18" charset="0"/>
                <a:cs typeface="Times New Roman" pitchFamily="18" charset="0"/>
              </a:rPr>
              <a:t>CONTOH:4 (</a:t>
            </a:r>
            <a:r>
              <a:rPr lang="en-US" sz="1600" dirty="0" err="1" smtClean="0">
                <a:latin typeface="Times New Roman" pitchFamily="18" charset="0"/>
                <a:cs typeface="Times New Roman" pitchFamily="18" charset="0"/>
              </a:rPr>
              <a:t>Dalam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ribuan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p:txBody>
      </p:sp>
      <p:sp>
        <p:nvSpPr>
          <p:cNvPr id="3" name="Content Placeholder 2"/>
          <p:cNvSpPr>
            <a:spLocks noGrp="1"/>
          </p:cNvSpPr>
          <p:nvPr>
            <p:ph idx="1"/>
          </p:nvPr>
        </p:nvSpPr>
        <p:spPr>
          <a:xfrm>
            <a:off x="142844" y="500042"/>
            <a:ext cx="8543958" cy="6000792"/>
          </a:xfrm>
        </p:spPr>
        <p:txBody>
          <a:bodyPr>
            <a:normAutofit/>
          </a:bodyPr>
          <a:lstStyle/>
          <a:p>
            <a:pPr>
              <a:buNone/>
            </a:pPr>
            <a:r>
              <a:rPr lang="en-US" sz="1600" dirty="0" err="1" smtClean="0">
                <a:latin typeface="Times New Roman" pitchFamily="18" charset="0"/>
                <a:cs typeface="Times New Roman" pitchFamily="18" charset="0"/>
              </a:rPr>
              <a:t>Tanggal</a:t>
            </a:r>
            <a:r>
              <a:rPr lang="en-US" sz="1600" dirty="0" smtClean="0">
                <a:latin typeface="Times New Roman" pitchFamily="18" charset="0"/>
                <a:cs typeface="Times New Roman" pitchFamily="18" charset="0"/>
              </a:rPr>
              <a:t> 31/5-2008 </a:t>
            </a:r>
            <a:r>
              <a:rPr lang="en-US" sz="1600" dirty="0" err="1" smtClean="0">
                <a:latin typeface="Times New Roman" pitchFamily="18" charset="0"/>
                <a:cs typeface="Times New Roman" pitchFamily="18" charset="0"/>
              </a:rPr>
              <a:t>menurut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CV. LISTON </a:t>
            </a:r>
            <a:r>
              <a:rPr lang="en-US" sz="1600" dirty="0" err="1" smtClean="0">
                <a:latin typeface="Times New Roman" pitchFamily="18" charset="0"/>
                <a:cs typeface="Times New Roman" pitchFamily="18" charset="0"/>
              </a:rPr>
              <a:t>Saldo</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simpanannya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6.410, </a:t>
            </a:r>
            <a:r>
              <a:rPr lang="en-US" sz="1600" dirty="0" err="1" smtClean="0">
                <a:latin typeface="Times New Roman" pitchFamily="18" charset="0"/>
                <a:cs typeface="Times New Roman" pitchFamily="18" charset="0"/>
              </a:rPr>
              <a:t>sedangkan</a:t>
            </a:r>
            <a:r>
              <a:rPr lang="en-US" sz="1600" dirty="0" smtClean="0">
                <a:latin typeface="Times New Roman" pitchFamily="18" charset="0"/>
                <a:cs typeface="Times New Roman" pitchFamily="18" charset="0"/>
              </a:rPr>
              <a:t> </a:t>
            </a:r>
          </a:p>
          <a:p>
            <a:pPr>
              <a:buNone/>
            </a:pPr>
            <a:r>
              <a:rPr lang="en-US" sz="1600" dirty="0" err="1" smtClean="0">
                <a:latin typeface="Times New Roman" pitchFamily="18" charset="0"/>
                <a:cs typeface="Times New Roman" pitchFamily="18" charset="0"/>
              </a:rPr>
              <a:t>menurut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laporan</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6.320. </a:t>
            </a:r>
            <a:r>
              <a:rPr lang="en-US" sz="1600" dirty="0" err="1" smtClean="0">
                <a:latin typeface="Times New Roman" pitchFamily="18" charset="0"/>
                <a:cs typeface="Times New Roman" pitchFamily="18" charset="0"/>
              </a:rPr>
              <a:t>Perbedaan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ini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disebabkan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karena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mengeluarkan</a:t>
            </a:r>
            <a:r>
              <a:rPr lang="en-US" sz="1600" dirty="0" smtClean="0">
                <a:latin typeface="Times New Roman" pitchFamily="18" charset="0"/>
                <a:cs typeface="Times New Roman" pitchFamily="18" charset="0"/>
              </a:rPr>
              <a:t> </a:t>
            </a:r>
          </a:p>
          <a:p>
            <a:pPr>
              <a:buNone/>
            </a:pPr>
            <a:r>
              <a:rPr lang="en-US" sz="1600" dirty="0" smtClean="0">
                <a:latin typeface="Times New Roman" pitchFamily="18" charset="0"/>
                <a:cs typeface="Times New Roman" pitchFamily="18" charset="0"/>
              </a:rPr>
              <a:t>check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210, </a:t>
            </a:r>
            <a:r>
              <a:rPr lang="en-US" sz="1600" dirty="0" err="1" smtClean="0">
                <a:latin typeface="Times New Roman" pitchFamily="18" charset="0"/>
                <a:cs typeface="Times New Roman" pitchFamily="18" charset="0"/>
              </a:rPr>
              <a:t>tapi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membukukan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sebesar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120, check </a:t>
            </a:r>
            <a:r>
              <a:rPr lang="en-US" sz="1600" dirty="0" err="1" smtClean="0">
                <a:latin typeface="Times New Roman" pitchFamily="18" charset="0"/>
                <a:cs typeface="Times New Roman" pitchFamily="18" charset="0"/>
              </a:rPr>
              <a:t>tersebut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untuk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melunasi</a:t>
            </a:r>
            <a:r>
              <a:rPr lang="en-US" sz="1600" dirty="0" smtClean="0">
                <a:latin typeface="Times New Roman" pitchFamily="18" charset="0"/>
                <a:cs typeface="Times New Roman" pitchFamily="18" charset="0"/>
              </a:rPr>
              <a:t> </a:t>
            </a:r>
          </a:p>
          <a:p>
            <a:pPr>
              <a:buNone/>
            </a:pPr>
            <a:r>
              <a:rPr lang="en-US" sz="1600" dirty="0" err="1" smtClean="0">
                <a:latin typeface="Times New Roman" pitchFamily="18" charset="0"/>
                <a:cs typeface="Times New Roman" pitchFamily="18" charset="0"/>
              </a:rPr>
              <a:t>utang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p>
          <a:p>
            <a:pPr algn="ctr">
              <a:buNone/>
            </a:pPr>
            <a:r>
              <a:rPr lang="en-US" sz="1600" dirty="0" smtClean="0">
                <a:latin typeface="Times New Roman" pitchFamily="18" charset="0"/>
                <a:cs typeface="Times New Roman" pitchFamily="18" charset="0"/>
              </a:rPr>
              <a:t>CV.LIONI</a:t>
            </a:r>
          </a:p>
          <a:p>
            <a:pPr algn="ctr">
              <a:buNone/>
            </a:pPr>
            <a:r>
              <a:rPr lang="en-US" sz="1600" dirty="0" smtClean="0">
                <a:latin typeface="Times New Roman" pitchFamily="18" charset="0"/>
                <a:cs typeface="Times New Roman" pitchFamily="18" charset="0"/>
              </a:rPr>
              <a:t>Bank reconciliation</a:t>
            </a:r>
          </a:p>
          <a:p>
            <a:pPr algn="ctr">
              <a:buNone/>
            </a:pPr>
            <a:r>
              <a:rPr lang="en-US" sz="1600" dirty="0" err="1" smtClean="0">
                <a:latin typeface="Times New Roman" pitchFamily="18" charset="0"/>
                <a:cs typeface="Times New Roman" pitchFamily="18" charset="0"/>
              </a:rPr>
              <a:t>Januari</a:t>
            </a:r>
            <a:r>
              <a:rPr lang="en-US" sz="1600" dirty="0" smtClean="0">
                <a:latin typeface="Times New Roman" pitchFamily="18" charset="0"/>
                <a:cs typeface="Times New Roman" pitchFamily="18" charset="0"/>
              </a:rPr>
              <a:t> 31 2008</a:t>
            </a:r>
          </a:p>
          <a:p>
            <a:pPr>
              <a:buNone/>
            </a:pPr>
            <a:r>
              <a:rPr lang="en-US" sz="1600" dirty="0" smtClean="0">
                <a:latin typeface="Times New Roman" pitchFamily="18" charset="0"/>
                <a:cs typeface="Times New Roman" pitchFamily="18" charset="0"/>
              </a:rPr>
              <a:t>Book balance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6.410		Bank balance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6.320</a:t>
            </a:r>
          </a:p>
          <a:p>
            <a:pPr>
              <a:buNone/>
            </a:pPr>
            <a:endParaRPr lang="en-US" sz="1600" dirty="0" smtClean="0">
              <a:latin typeface="Times New Roman" pitchFamily="18" charset="0"/>
              <a:cs typeface="Times New Roman" pitchFamily="18" charset="0"/>
            </a:endParaRPr>
          </a:p>
          <a:p>
            <a:pPr>
              <a:buNone/>
            </a:pPr>
            <a:r>
              <a:rPr lang="en-US" sz="1600" dirty="0" err="1" smtClean="0">
                <a:latin typeface="Times New Roman" pitchFamily="18" charset="0"/>
                <a:cs typeface="Times New Roman" pitchFamily="18" charset="0"/>
              </a:rPr>
              <a:t>Pengurang</a:t>
            </a:r>
            <a:r>
              <a:rPr lang="en-US" sz="1600" dirty="0" smtClean="0">
                <a:latin typeface="Times New Roman" pitchFamily="18" charset="0"/>
                <a:cs typeface="Times New Roman" pitchFamily="18" charset="0"/>
              </a:rPr>
              <a:t>:</a:t>
            </a:r>
          </a:p>
          <a:p>
            <a:pPr>
              <a:buNone/>
            </a:pPr>
            <a:r>
              <a:rPr lang="en-US" sz="1600" dirty="0" smtClean="0">
                <a:latin typeface="Times New Roman" pitchFamily="18" charset="0"/>
                <a:cs typeface="Times New Roman" pitchFamily="18" charset="0"/>
              </a:rPr>
              <a:t>Error in check record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90 						</a:t>
            </a:r>
          </a:p>
          <a:p>
            <a:pPr>
              <a:buNone/>
            </a:pPr>
            <a:r>
              <a:rPr lang="en-US" sz="1600" b="1" dirty="0" smtClean="0">
                <a:latin typeface="Times New Roman" pitchFamily="18" charset="0"/>
                <a:cs typeface="Times New Roman" pitchFamily="18" charset="0"/>
              </a:rPr>
              <a:t>Book balance		</a:t>
            </a:r>
            <a:r>
              <a:rPr lang="en-US" sz="1600" b="1" dirty="0" err="1" smtClean="0">
                <a:latin typeface="Times New Roman" pitchFamily="18" charset="0"/>
                <a:cs typeface="Times New Roman" pitchFamily="18" charset="0"/>
              </a:rPr>
              <a:t>Rp</a:t>
            </a:r>
            <a:r>
              <a:rPr lang="en-US" sz="1600" b="1" dirty="0" smtClean="0">
                <a:latin typeface="Times New Roman" pitchFamily="18" charset="0"/>
                <a:cs typeface="Times New Roman" pitchFamily="18" charset="0"/>
              </a:rPr>
              <a:t> 6.320		Bank balance		</a:t>
            </a:r>
            <a:r>
              <a:rPr lang="en-US" sz="1600" b="1" dirty="0" err="1" smtClean="0">
                <a:latin typeface="Times New Roman" pitchFamily="18" charset="0"/>
                <a:cs typeface="Times New Roman" pitchFamily="18" charset="0"/>
              </a:rPr>
              <a:t>Rp</a:t>
            </a:r>
            <a:r>
              <a:rPr lang="en-US" sz="1600" b="1" dirty="0" smtClean="0">
                <a:latin typeface="Times New Roman" pitchFamily="18" charset="0"/>
                <a:cs typeface="Times New Roman" pitchFamily="18" charset="0"/>
              </a:rPr>
              <a:t> 6.320</a:t>
            </a:r>
          </a:p>
          <a:p>
            <a:pPr>
              <a:buNone/>
            </a:pPr>
            <a:endParaRPr lang="en-US" sz="1600" dirty="0" smtClean="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r>
              <a:rPr lang="en-US" sz="1600" dirty="0" err="1" smtClean="0">
                <a:latin typeface="Times New Roman" pitchFamily="18" charset="0"/>
                <a:cs typeface="Times New Roman" pitchFamily="18" charset="0"/>
              </a:rPr>
              <a:t>Karena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penyebab</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perbedaan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saldo</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tersebut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adalah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karena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melakukan</a:t>
            </a:r>
            <a:r>
              <a:rPr lang="en-US" sz="1600" dirty="0" smtClean="0">
                <a:latin typeface="Times New Roman" pitchFamily="18" charset="0"/>
                <a:cs typeface="Times New Roman" pitchFamily="18" charset="0"/>
              </a:rPr>
              <a:t> </a:t>
            </a:r>
          </a:p>
          <a:p>
            <a:pPr>
              <a:buNone/>
            </a:pPr>
            <a:r>
              <a:rPr lang="en-US" sz="1600" dirty="0" err="1" smtClean="0">
                <a:latin typeface="Times New Roman" pitchFamily="18" charset="0"/>
                <a:cs typeface="Times New Roman" pitchFamily="18" charset="0"/>
              </a:rPr>
              <a:t>kesalahan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pembukuan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maka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harus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membuat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jurnal</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perbaikan</a:t>
            </a:r>
            <a:r>
              <a:rPr lang="en-US" sz="1600" dirty="0" smtClean="0">
                <a:latin typeface="Times New Roman" pitchFamily="18" charset="0"/>
                <a:cs typeface="Times New Roman" pitchFamily="18" charset="0"/>
              </a:rPr>
              <a:t> .</a:t>
            </a:r>
          </a:p>
          <a:p>
            <a:pPr>
              <a:buNone/>
            </a:pPr>
            <a:endParaRPr lang="en-US" sz="1600" dirty="0" smtClean="0">
              <a:latin typeface="Times New Roman" pitchFamily="18" charset="0"/>
              <a:cs typeface="Times New Roman" pitchFamily="18" charset="0"/>
            </a:endParaRPr>
          </a:p>
          <a:p>
            <a:pPr>
              <a:buNone/>
            </a:pPr>
            <a:r>
              <a:rPr lang="en-US" sz="1600" dirty="0" err="1" smtClean="0">
                <a:latin typeface="Times New Roman" pitchFamily="18" charset="0"/>
                <a:cs typeface="Times New Roman" pitchFamily="18" charset="0"/>
              </a:rPr>
              <a:t>Jurnal</a:t>
            </a:r>
            <a:r>
              <a:rPr lang="en-US" sz="1600" dirty="0" smtClean="0">
                <a:latin typeface="Times New Roman" pitchFamily="18" charset="0"/>
                <a:cs typeface="Times New Roman" pitchFamily="18" charset="0"/>
              </a:rPr>
              <a:t>:</a:t>
            </a:r>
          </a:p>
          <a:p>
            <a:pPr>
              <a:buNone/>
            </a:pPr>
            <a:r>
              <a:rPr lang="en-US" sz="1600" dirty="0" err="1" smtClean="0">
                <a:latin typeface="Times New Roman" pitchFamily="18" charset="0"/>
                <a:cs typeface="Times New Roman" pitchFamily="18" charset="0"/>
              </a:rPr>
              <a:t>Utang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usaha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90</a:t>
            </a:r>
          </a:p>
          <a:p>
            <a:pPr>
              <a:buNone/>
            </a:pP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Kas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90.		</a:t>
            </a:r>
          </a:p>
          <a:p>
            <a:pPr>
              <a:buNone/>
            </a:pPr>
            <a:endParaRPr lang="en-US" sz="1600" dirty="0">
              <a:latin typeface="Times New Roman" pitchFamily="18" charset="0"/>
              <a:cs typeface="Times New Roman" pitchFamily="18" charset="0"/>
            </a:endParaRPr>
          </a:p>
        </p:txBody>
      </p:sp>
      <p:cxnSp>
        <p:nvCxnSpPr>
          <p:cNvPr id="5" name="Straight Connector 4"/>
          <p:cNvCxnSpPr/>
          <p:nvPr/>
        </p:nvCxnSpPr>
        <p:spPr>
          <a:xfrm>
            <a:off x="214282" y="2571744"/>
            <a:ext cx="821537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785926"/>
            <a:ext cx="8229600" cy="2928958"/>
          </a:xfrm>
          <a:ln w="28575">
            <a:solidFill>
              <a:schemeClr val="tx1"/>
            </a:solidFill>
          </a:ln>
        </p:spPr>
        <p:txBody>
          <a:bodyPr>
            <a:normAutofit/>
          </a:bodyPr>
          <a:lstStyle/>
          <a:p>
            <a:pPr>
              <a:buNone/>
            </a:pPr>
            <a:r>
              <a:rPr lang="en-US" sz="2800" b="1" dirty="0" smtClean="0"/>
              <a:t> Cara </a:t>
            </a:r>
            <a:r>
              <a:rPr lang="en-US" sz="2800" b="1" dirty="0" err="1" smtClean="0"/>
              <a:t>penyaluran</a:t>
            </a:r>
            <a:r>
              <a:rPr lang="en-US" sz="2800" b="1" dirty="0" smtClean="0"/>
              <a:t> </a:t>
            </a:r>
            <a:r>
              <a:rPr lang="en-US" sz="2800" b="1" dirty="0" err="1" smtClean="0"/>
              <a:t>dana</a:t>
            </a:r>
            <a:r>
              <a:rPr lang="en-US" sz="2800" b="1" dirty="0" smtClean="0"/>
              <a:t> Bank </a:t>
            </a:r>
            <a:r>
              <a:rPr lang="en-US" sz="2800" b="1" dirty="0" err="1" smtClean="0"/>
              <a:t>Konvensional</a:t>
            </a:r>
            <a:r>
              <a:rPr lang="en-US" sz="2800" b="1" dirty="0" smtClean="0"/>
              <a:t>:</a:t>
            </a:r>
          </a:p>
          <a:p>
            <a:pPr>
              <a:buFont typeface="Wingdings" pitchFamily="2" charset="2"/>
              <a:buChar char="§"/>
            </a:pPr>
            <a:r>
              <a:rPr lang="en-US" sz="2800" dirty="0" err="1" smtClean="0"/>
              <a:t>Kredit</a:t>
            </a:r>
            <a:r>
              <a:rPr lang="en-US" sz="2800" dirty="0" smtClean="0"/>
              <a:t>  </a:t>
            </a:r>
            <a:r>
              <a:rPr lang="en-US" sz="2800" dirty="0" err="1" smtClean="0"/>
              <a:t>Investasi</a:t>
            </a:r>
            <a:endParaRPr lang="en-US" sz="2800" dirty="0" smtClean="0"/>
          </a:p>
          <a:p>
            <a:pPr>
              <a:buFont typeface="Wingdings" pitchFamily="2" charset="2"/>
              <a:buChar char="§"/>
            </a:pPr>
            <a:r>
              <a:rPr lang="en-US" sz="2800" dirty="0" err="1" smtClean="0"/>
              <a:t>Kredit</a:t>
            </a:r>
            <a:r>
              <a:rPr lang="en-US" sz="2800" dirty="0" smtClean="0"/>
              <a:t> Modal </a:t>
            </a:r>
            <a:r>
              <a:rPr lang="en-US" sz="2800" dirty="0" err="1" smtClean="0"/>
              <a:t>Kerja</a:t>
            </a:r>
            <a:endParaRPr lang="en-US" sz="2800" dirty="0" smtClean="0"/>
          </a:p>
          <a:p>
            <a:pPr>
              <a:buFont typeface="Wingdings" pitchFamily="2" charset="2"/>
              <a:buChar char="§"/>
            </a:pPr>
            <a:r>
              <a:rPr lang="en-US" sz="2800" dirty="0" err="1" smtClean="0"/>
              <a:t>Kredit</a:t>
            </a:r>
            <a:r>
              <a:rPr lang="en-US" sz="2800" dirty="0" smtClean="0"/>
              <a:t> </a:t>
            </a:r>
            <a:r>
              <a:rPr lang="en-US" sz="2800" dirty="0" err="1" smtClean="0"/>
              <a:t>Komsumtif</a:t>
            </a:r>
            <a:endParaRPr lang="en-US" sz="2800" dirty="0" smtClean="0"/>
          </a:p>
          <a:p>
            <a:pPr>
              <a:buFont typeface="Wingdings" pitchFamily="2" charset="2"/>
              <a:buChar char="§"/>
            </a:pPr>
            <a:r>
              <a:rPr lang="en-US" sz="2800" dirty="0" err="1" smtClean="0"/>
              <a:t>Kredit</a:t>
            </a:r>
            <a:r>
              <a:rPr lang="en-US" sz="2800" dirty="0" smtClean="0"/>
              <a:t>  </a:t>
            </a:r>
            <a:r>
              <a:rPr lang="en-US" sz="2800" dirty="0" err="1" smtClean="0"/>
              <a:t>Jangka</a:t>
            </a:r>
            <a:r>
              <a:rPr lang="en-US" sz="2800" dirty="0" smtClean="0"/>
              <a:t> </a:t>
            </a:r>
            <a:r>
              <a:rPr lang="en-US" sz="2800" dirty="0" err="1" smtClean="0"/>
              <a:t>Pendek</a:t>
            </a:r>
            <a:endParaRPr lang="en-US" sz="2800" dirty="0"/>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786874" cy="6429420"/>
          </a:xfrm>
          <a:ln w="12700">
            <a:solidFill>
              <a:schemeClr val="tx1"/>
            </a:solidFill>
          </a:ln>
        </p:spPr>
        <p:txBody>
          <a:bodyPr>
            <a:normAutofit/>
          </a:bodyPr>
          <a:lstStyle/>
          <a:p>
            <a:pPr>
              <a:buNone/>
            </a:pPr>
            <a:r>
              <a:rPr lang="en-US" sz="1600" dirty="0" smtClean="0">
                <a:latin typeface="Times New Roman" pitchFamily="18" charset="0"/>
                <a:cs typeface="Times New Roman" pitchFamily="18" charset="0"/>
              </a:rPr>
              <a:t>LATIHAN</a:t>
            </a:r>
          </a:p>
          <a:p>
            <a:pPr>
              <a:buNone/>
            </a:pPr>
            <a:r>
              <a:rPr lang="en-US" sz="1600" dirty="0" err="1" smtClean="0">
                <a:latin typeface="Times New Roman" pitchFamily="18" charset="0"/>
                <a:cs typeface="Times New Roman" pitchFamily="18" charset="0"/>
              </a:rPr>
              <a:t>Tanggal</a:t>
            </a:r>
            <a:r>
              <a:rPr lang="en-US" sz="1600" dirty="0" smtClean="0">
                <a:latin typeface="Times New Roman" pitchFamily="18" charset="0"/>
                <a:cs typeface="Times New Roman" pitchFamily="18" charset="0"/>
              </a:rPr>
              <a:t> 31/12.2014 </a:t>
            </a:r>
            <a:r>
              <a:rPr lang="en-US" sz="1600" dirty="0" err="1" smtClean="0">
                <a:latin typeface="Times New Roman" pitchFamily="18" charset="0"/>
                <a:cs typeface="Times New Roman" pitchFamily="18" charset="0"/>
              </a:rPr>
              <a:t>menurut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pembukuan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perusahan</a:t>
            </a:r>
            <a:r>
              <a:rPr lang="en-US" sz="1600" dirty="0" smtClean="0">
                <a:latin typeface="Times New Roman" pitchFamily="18" charset="0"/>
                <a:cs typeface="Times New Roman" pitchFamily="18" charset="0"/>
              </a:rPr>
              <a:t> CV.LIONI  </a:t>
            </a:r>
            <a:r>
              <a:rPr lang="en-US" sz="1600" dirty="0" err="1" smtClean="0">
                <a:latin typeface="Times New Roman" pitchFamily="18" charset="0"/>
                <a:cs typeface="Times New Roman" pitchFamily="18" charset="0"/>
              </a:rPr>
              <a:t>saldo</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simpanannya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a:t>
            </a:r>
            <a:r>
              <a:rPr lang="en-US" sz="1600" dirty="0" smtClean="0">
                <a:latin typeface="Times New Roman" pitchFamily="18" charset="0"/>
                <a:cs typeface="Times New Roman" pitchFamily="18" charset="0"/>
              </a:rPr>
              <a:t> bank </a:t>
            </a:r>
          </a:p>
          <a:p>
            <a:pPr>
              <a:buNone/>
            </a:pP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8.845.000, </a:t>
            </a:r>
            <a:r>
              <a:rPr lang="en-US" sz="1600" dirty="0" err="1" smtClean="0">
                <a:latin typeface="Times New Roman" pitchFamily="18" charset="0"/>
                <a:cs typeface="Times New Roman" pitchFamily="18" charset="0"/>
              </a:rPr>
              <a:t>sedangkan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menurut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sebesarRp</a:t>
            </a:r>
            <a:r>
              <a:rPr lang="en-US" sz="1600" dirty="0" smtClean="0">
                <a:latin typeface="Times New Roman" pitchFamily="18" charset="0"/>
                <a:cs typeface="Times New Roman" pitchFamily="18" charset="0"/>
              </a:rPr>
              <a:t> 9.045.000.</a:t>
            </a:r>
          </a:p>
          <a:p>
            <a:pPr>
              <a:buNone/>
            </a:pPr>
            <a:r>
              <a:rPr lang="en-US" sz="1600" dirty="0" err="1" smtClean="0">
                <a:latin typeface="Times New Roman" pitchFamily="18" charset="0"/>
                <a:cs typeface="Times New Roman" pitchFamily="18" charset="0"/>
              </a:rPr>
              <a:t>Adapun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perbedaan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catatan</a:t>
            </a:r>
            <a:r>
              <a:rPr lang="en-US" sz="1600" dirty="0" smtClean="0">
                <a:latin typeface="Times New Roman" pitchFamily="18" charset="0"/>
                <a:cs typeface="Times New Roman" pitchFamily="18" charset="0"/>
              </a:rPr>
              <a:t> </a:t>
            </a:r>
            <a:r>
              <a:rPr lang="en-US" sz="1600" smtClean="0">
                <a:latin typeface="Times New Roman" pitchFamily="18" charset="0"/>
                <a:cs typeface="Times New Roman" pitchFamily="18" charset="0"/>
              </a:rPr>
              <a:t>kedua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pihak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disebabkan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karena</a:t>
            </a:r>
            <a:r>
              <a:rPr lang="en-US" sz="1600" dirty="0" smtClean="0">
                <a:latin typeface="Times New Roman" pitchFamily="18" charset="0"/>
                <a:cs typeface="Times New Roman" pitchFamily="18" charset="0"/>
              </a:rPr>
              <a:t>:</a:t>
            </a:r>
          </a:p>
          <a:p>
            <a:pPr>
              <a:buAutoNum type="alphaLcPeriod"/>
            </a:pPr>
            <a:r>
              <a:rPr lang="en-US" sz="1600" dirty="0" smtClean="0">
                <a:latin typeface="Times New Roman" pitchFamily="18" charset="0"/>
                <a:cs typeface="Times New Roman" pitchFamily="18" charset="0"/>
              </a:rPr>
              <a:t>Bank </a:t>
            </a:r>
            <a:r>
              <a:rPr lang="en-US" sz="1600" dirty="0" err="1" smtClean="0">
                <a:latin typeface="Times New Roman" pitchFamily="18" charset="0"/>
                <a:cs typeface="Times New Roman" pitchFamily="18" charset="0"/>
              </a:rPr>
              <a:t>telah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menagih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piutang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sebesar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500.000 </a:t>
            </a:r>
            <a:r>
              <a:rPr lang="en-US" sz="1600" dirty="0" err="1" smtClean="0">
                <a:latin typeface="Times New Roman" pitchFamily="18" charset="0"/>
                <a:cs typeface="Times New Roman" pitchFamily="18" charset="0"/>
              </a:rPr>
              <a:t>dan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biaya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penagihan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75.000.Penagihan </a:t>
            </a:r>
            <a:r>
              <a:rPr lang="en-US" sz="1600" dirty="0" err="1" smtClean="0">
                <a:latin typeface="Times New Roman" pitchFamily="18" charset="0"/>
                <a:cs typeface="Times New Roman" pitchFamily="18" charset="0"/>
              </a:rPr>
              <a:t>ini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belum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diberitahu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oleh</a:t>
            </a:r>
            <a:r>
              <a:rPr lang="en-US" sz="1600" dirty="0" smtClean="0">
                <a:latin typeface="Times New Roman" pitchFamily="18" charset="0"/>
                <a:cs typeface="Times New Roman" pitchFamily="18" charset="0"/>
              </a:rPr>
              <a:t> bank.</a:t>
            </a:r>
          </a:p>
          <a:p>
            <a:pPr>
              <a:buAutoNum type="alphaLcPeriod"/>
            </a:pPr>
            <a:r>
              <a:rPr lang="en-US" sz="1600" dirty="0" smtClean="0">
                <a:latin typeface="Times New Roman" pitchFamily="18" charset="0"/>
                <a:cs typeface="Times New Roman" pitchFamily="18" charset="0"/>
              </a:rPr>
              <a:t>Perusahaan </a:t>
            </a:r>
            <a:r>
              <a:rPr lang="en-US" sz="1600" dirty="0" err="1" smtClean="0">
                <a:latin typeface="Times New Roman" pitchFamily="18" charset="0"/>
                <a:cs typeface="Times New Roman" pitchFamily="18" charset="0"/>
              </a:rPr>
              <a:t>memperoleh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bunga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atas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simpanannya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selama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bulan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oktober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sebesar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850.000, </a:t>
            </a:r>
            <a:r>
              <a:rPr lang="en-US" sz="1600" dirty="0" err="1" smtClean="0">
                <a:latin typeface="Times New Roman" pitchFamily="18" charset="0"/>
                <a:cs typeface="Times New Roman" pitchFamily="18" charset="0"/>
              </a:rPr>
              <a:t>dan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belum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sempat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diberitahu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a:t>
            </a:r>
          </a:p>
          <a:p>
            <a:pPr>
              <a:buAutoNum type="alphaLcPeriod"/>
            </a:pPr>
            <a:r>
              <a:rPr lang="en-US" sz="1600" dirty="0" err="1" smtClean="0">
                <a:latin typeface="Times New Roman" pitchFamily="18" charset="0"/>
                <a:cs typeface="Times New Roman" pitchFamily="18" charset="0"/>
              </a:rPr>
              <a:t>Bulan</a:t>
            </a:r>
            <a:r>
              <a:rPr lang="en-US" sz="1600" dirty="0" smtClean="0">
                <a:latin typeface="Times New Roman" pitchFamily="18" charset="0"/>
                <a:cs typeface="Times New Roman" pitchFamily="18" charset="0"/>
              </a:rPr>
              <a:t> September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mengirim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sebanyak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600.000, </a:t>
            </a:r>
            <a:r>
              <a:rPr lang="en-US" sz="1600" dirty="0" err="1" smtClean="0">
                <a:latin typeface="Times New Roman" pitchFamily="18" charset="0"/>
                <a:cs typeface="Times New Roman" pitchFamily="18" charset="0"/>
              </a:rPr>
              <a:t>ke</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bank.Ternyata</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belum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menerima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ceknya</a:t>
            </a:r>
            <a:r>
              <a:rPr lang="en-US" sz="1600" dirty="0" smtClean="0">
                <a:latin typeface="Times New Roman" pitchFamily="18" charset="0"/>
                <a:cs typeface="Times New Roman" pitchFamily="18" charset="0"/>
              </a:rPr>
              <a:t>.</a:t>
            </a:r>
          </a:p>
          <a:p>
            <a:pPr>
              <a:buAutoNum type="alphaLcPeriod"/>
            </a:pPr>
            <a:r>
              <a:rPr lang="en-US" sz="1600" dirty="0" err="1" smtClean="0">
                <a:latin typeface="Times New Roman" pitchFamily="18" charset="0"/>
                <a:cs typeface="Times New Roman" pitchFamily="18" charset="0"/>
              </a:rPr>
              <a:t>Bulan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itu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juga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membanyar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utangnya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kepada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Fa.kita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130.000 </a:t>
            </a:r>
            <a:r>
              <a:rPr lang="en-US" sz="1600" dirty="0" err="1" smtClean="0">
                <a:latin typeface="Times New Roman" pitchFamily="18" charset="0"/>
                <a:cs typeface="Times New Roman" pitchFamily="18" charset="0"/>
              </a:rPr>
              <a:t>dengan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tetapi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belum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diuangkan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pemegang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tersebut</a:t>
            </a:r>
            <a:r>
              <a:rPr lang="en-US" sz="1600" dirty="0" smtClean="0">
                <a:latin typeface="Times New Roman" pitchFamily="18" charset="0"/>
                <a:cs typeface="Times New Roman" pitchFamily="18" charset="0"/>
              </a:rPr>
              <a:t>.</a:t>
            </a:r>
          </a:p>
          <a:p>
            <a:pPr>
              <a:buAutoNum type="alphaLcPeriod"/>
            </a:pPr>
            <a:r>
              <a:rPr lang="en-US" sz="1600" dirty="0" smtClean="0">
                <a:latin typeface="Times New Roman" pitchFamily="18" charset="0"/>
                <a:cs typeface="Times New Roman" pitchFamily="18" charset="0"/>
              </a:rPr>
              <a:t>Perusahaan </a:t>
            </a:r>
            <a:r>
              <a:rPr lang="en-US" sz="1600" dirty="0" err="1" smtClean="0">
                <a:latin typeface="Times New Roman" pitchFamily="18" charset="0"/>
                <a:cs typeface="Times New Roman" pitchFamily="18" charset="0"/>
              </a:rPr>
              <a:t>telah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mengeluarkan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untuk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melunasi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utangnya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kepada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toko</a:t>
            </a:r>
            <a:r>
              <a:rPr lang="en-US" sz="1600" dirty="0" smtClean="0">
                <a:latin typeface="Times New Roman" pitchFamily="18" charset="0"/>
                <a:cs typeface="Times New Roman" pitchFamily="18" charset="0"/>
              </a:rPr>
              <a:t> RIA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160.000,tapi </a:t>
            </a:r>
            <a:r>
              <a:rPr lang="en-US" sz="1600" dirty="0" err="1" smtClean="0">
                <a:latin typeface="Times New Roman" pitchFamily="18" charset="0"/>
                <a:cs typeface="Times New Roman" pitchFamily="18" charset="0"/>
              </a:rPr>
              <a:t>dalam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pembukuan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salah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catat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sebesar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610.000, </a:t>
            </a:r>
            <a:r>
              <a:rPr lang="en-US" sz="1600" dirty="0" err="1" smtClean="0">
                <a:latin typeface="Times New Roman" pitchFamily="18" charset="0"/>
                <a:cs typeface="Times New Roman" pitchFamily="18" charset="0"/>
              </a:rPr>
              <a:t>di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mana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terebut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diuangkan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a:t>
            </a:r>
            <a:r>
              <a:rPr lang="en-US" sz="1600" dirty="0" smtClean="0">
                <a:latin typeface="Times New Roman" pitchFamily="18" charset="0"/>
                <a:cs typeface="Times New Roman" pitchFamily="18" charset="0"/>
              </a:rPr>
              <a:t> bank.</a:t>
            </a:r>
          </a:p>
          <a:p>
            <a:pPr>
              <a:buAutoNum type="alphaLcPeriod"/>
            </a:pPr>
            <a:r>
              <a:rPr lang="en-US" sz="1600" dirty="0" smtClean="0">
                <a:latin typeface="Times New Roman" pitchFamily="18" charset="0"/>
                <a:cs typeface="Times New Roman" pitchFamily="18" charset="0"/>
              </a:rPr>
              <a:t>Perusahaan </a:t>
            </a:r>
            <a:r>
              <a:rPr lang="en-US" sz="1600" dirty="0" err="1" smtClean="0">
                <a:latin typeface="Times New Roman" pitchFamily="18" charset="0"/>
                <a:cs typeface="Times New Roman" pitchFamily="18" charset="0"/>
              </a:rPr>
              <a:t>memerintahkan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supaya</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membayar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utang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perusahaan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kepada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Toko</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GITA.Di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sini</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salah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mencatat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yang </a:t>
            </a:r>
            <a:r>
              <a:rPr lang="en-US" sz="1600" dirty="0" err="1" smtClean="0">
                <a:latin typeface="Times New Roman" pitchFamily="18" charset="0"/>
                <a:cs typeface="Times New Roman" pitchFamily="18" charset="0"/>
              </a:rPr>
              <a:t>bernilai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1.000.000, </a:t>
            </a:r>
            <a:r>
              <a:rPr lang="en-US" sz="1600" dirty="0" err="1" smtClean="0">
                <a:latin typeface="Times New Roman" pitchFamily="18" charset="0"/>
                <a:cs typeface="Times New Roman" pitchFamily="18" charset="0"/>
              </a:rPr>
              <a:t>ternyata</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membukukan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sebesar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100.000.</a:t>
            </a:r>
          </a:p>
          <a:p>
            <a:pPr>
              <a:buAutoNum type="alphaLcPeriod"/>
            </a:pPr>
            <a:r>
              <a:rPr lang="en-US" sz="1600" dirty="0" smtClean="0">
                <a:latin typeface="Times New Roman" pitchFamily="18" charset="0"/>
                <a:cs typeface="Times New Roman" pitchFamily="18" charset="0"/>
              </a:rPr>
              <a:t>Perusahaan </a:t>
            </a:r>
            <a:r>
              <a:rPr lang="en-US" sz="1600" dirty="0" err="1" smtClean="0">
                <a:latin typeface="Times New Roman" pitchFamily="18" charset="0"/>
                <a:cs typeface="Times New Roman" pitchFamily="18" charset="0"/>
              </a:rPr>
              <a:t>menerima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pelunasan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piutang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dari</a:t>
            </a:r>
            <a:r>
              <a:rPr lang="en-US" sz="1600" dirty="0" smtClean="0">
                <a:latin typeface="Times New Roman" pitchFamily="18" charset="0"/>
                <a:cs typeface="Times New Roman" pitchFamily="18" charset="0"/>
              </a:rPr>
              <a:t> Pak </a:t>
            </a:r>
            <a:r>
              <a:rPr lang="en-US" sz="1600" dirty="0" err="1" smtClean="0">
                <a:latin typeface="Times New Roman" pitchFamily="18" charset="0"/>
                <a:cs typeface="Times New Roman" pitchFamily="18" charset="0"/>
              </a:rPr>
              <a:t>Kardi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dengan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Rp</a:t>
            </a:r>
            <a:r>
              <a:rPr lang="en-US" sz="1600" dirty="0" smtClean="0">
                <a:latin typeface="Times New Roman" pitchFamily="18" charset="0"/>
                <a:cs typeface="Times New Roman" pitchFamily="18" charset="0"/>
              </a:rPr>
              <a:t> 1.955.000, </a:t>
            </a:r>
            <a:r>
              <a:rPr lang="en-US" sz="1600" dirty="0" err="1" smtClean="0">
                <a:latin typeface="Times New Roman" pitchFamily="18" charset="0"/>
                <a:cs typeface="Times New Roman" pitchFamily="18" charset="0"/>
              </a:rPr>
              <a:t>kemudian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tersebut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segera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dikirim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ke</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guna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menambah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simpanannya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tetapi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oleh</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cek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tersebut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dinyatakan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kosong.Hal</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ini</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belum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sempat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memberitahukannya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dengan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segera</a:t>
            </a:r>
            <a:r>
              <a:rPr lang="en-US" sz="1600" dirty="0" smtClean="0">
                <a:latin typeface="Times New Roman" pitchFamily="18" charset="0"/>
                <a:cs typeface="Times New Roman" pitchFamily="18" charset="0"/>
              </a:rPr>
              <a:t>.</a:t>
            </a:r>
          </a:p>
          <a:p>
            <a:pPr>
              <a:buNone/>
            </a:pPr>
            <a:r>
              <a:rPr lang="en-US" sz="1600" dirty="0" err="1" smtClean="0">
                <a:latin typeface="Times New Roman" pitchFamily="18" charset="0"/>
                <a:cs typeface="Times New Roman" pitchFamily="18" charset="0"/>
              </a:rPr>
              <a:t>Berdasarkan</a:t>
            </a:r>
            <a:r>
              <a:rPr lang="en-US" sz="1600" dirty="0" smtClean="0">
                <a:latin typeface="Times New Roman" pitchFamily="18" charset="0"/>
                <a:cs typeface="Times New Roman" pitchFamily="18" charset="0"/>
              </a:rPr>
              <a:t> data </a:t>
            </a:r>
            <a:r>
              <a:rPr lang="en-US" sz="1600" dirty="0" err="1" smtClean="0">
                <a:latin typeface="Times New Roman" pitchFamily="18" charset="0"/>
                <a:cs typeface="Times New Roman" pitchFamily="18" charset="0"/>
              </a:rPr>
              <a:t>di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atas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buatlah</a:t>
            </a:r>
            <a:r>
              <a:rPr lang="en-US" sz="1600" dirty="0" smtClean="0">
                <a:latin typeface="Times New Roman" pitchFamily="18" charset="0"/>
                <a:cs typeface="Times New Roman" pitchFamily="18" charset="0"/>
              </a:rPr>
              <a:t> Bank </a:t>
            </a:r>
            <a:r>
              <a:rPr lang="en-US" sz="1600" dirty="0" err="1" smtClean="0">
                <a:latin typeface="Times New Roman" pitchFamily="18" charset="0"/>
                <a:cs typeface="Times New Roman" pitchFamily="18" charset="0"/>
              </a:rPr>
              <a:t>rekonsiliasi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dan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jurnal</a:t>
            </a:r>
            <a:r>
              <a:rPr lang="en-US" sz="1600" dirty="0" smtClean="0">
                <a:latin typeface="Times New Roman" pitchFamily="18" charset="0"/>
                <a:cs typeface="Times New Roman" pitchFamily="18" charset="0"/>
              </a:rPr>
              <a:t> yang </a:t>
            </a:r>
            <a:r>
              <a:rPr lang="en-US" sz="1600" dirty="0" err="1" smtClean="0">
                <a:latin typeface="Times New Roman" pitchFamily="18" charset="0"/>
                <a:cs typeface="Times New Roman" pitchFamily="18" charset="0"/>
              </a:rPr>
              <a:t>diperlukan</a:t>
            </a:r>
            <a:r>
              <a:rPr lang="en-US" sz="1600" dirty="0" smtClean="0">
                <a:latin typeface="Times New Roman" pitchFamily="18" charset="0"/>
                <a:cs typeface="Times New Roman" pitchFamily="18" charset="0"/>
              </a:rPr>
              <a:t>!.</a:t>
            </a:r>
          </a:p>
          <a:p>
            <a:pPr>
              <a:buAutoNum type="alphaLcPeriod"/>
            </a:pPr>
            <a:endParaRPr lang="en-US" sz="1600" dirty="0" smtClean="0">
              <a:latin typeface="Times New Roman" pitchFamily="18" charset="0"/>
              <a:cs typeface="Times New Roman" pitchFamily="18" charset="0"/>
            </a:endParaRPr>
          </a:p>
          <a:p>
            <a:pPr>
              <a:buAutoNum type="alphaLcPeriod"/>
            </a:pP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888982"/>
            <a:ext cx="9144000" cy="5969018"/>
          </a:xfrm>
        </p:spPr>
        <p:txBody>
          <a:bodyPr>
            <a:normAutofit/>
          </a:bodyPr>
          <a:lstStyle/>
          <a:p>
            <a:pPr>
              <a:buNone/>
            </a:pPr>
            <a:r>
              <a:rPr lang="en-US" sz="1600" dirty="0" smtClean="0"/>
              <a:t>SALDO KAS MENURUT BUKU PT.INDH JAYA PER 31/12/2010 ADALAH </a:t>
            </a:r>
            <a:r>
              <a:rPr lang="en-US" sz="1600" dirty="0" err="1" smtClean="0"/>
              <a:t>Rp</a:t>
            </a:r>
            <a:r>
              <a:rPr lang="en-US" sz="1600" dirty="0" smtClean="0"/>
              <a:t> 6.643.300,- SEDANGKAN MENURUT </a:t>
            </a:r>
          </a:p>
          <a:p>
            <a:pPr>
              <a:buNone/>
            </a:pPr>
            <a:r>
              <a:rPr lang="en-US" sz="1600" dirty="0" smtClean="0"/>
              <a:t>LAPORAN  BANK (REKENING KORAN) PER TANGGAL TERSEBUT ADALAH SEBESAR </a:t>
            </a:r>
            <a:r>
              <a:rPr lang="en-US" sz="1600" dirty="0" err="1" smtClean="0"/>
              <a:t>Rp</a:t>
            </a:r>
            <a:r>
              <a:rPr lang="en-US" sz="1600" dirty="0" smtClean="0"/>
              <a:t> 5.150.000 ,-.</a:t>
            </a:r>
          </a:p>
          <a:p>
            <a:pPr>
              <a:buNone/>
            </a:pPr>
            <a:r>
              <a:rPr lang="en-US" sz="1600" b="1" dirty="0" smtClean="0"/>
              <a:t>DARI PERBEDAAN TERSEBUT DIAKIBATKAN OLEH:</a:t>
            </a:r>
          </a:p>
          <a:p>
            <a:pPr>
              <a:buNone/>
            </a:pPr>
            <a:r>
              <a:rPr lang="en-US" sz="1600" dirty="0" smtClean="0"/>
              <a:t>1.PERUSAHAAN UMUMNYA MENYIMPAN SELURUH UANGNYA DI BANK KECUALI SEBESAR </a:t>
            </a:r>
            <a:r>
              <a:rPr lang="en-US" sz="1600" dirty="0" err="1" smtClean="0"/>
              <a:t>Rp</a:t>
            </a:r>
            <a:r>
              <a:rPr lang="en-US" sz="1600" dirty="0" smtClean="0"/>
              <a:t> 400.000 TIDAK DISETOR.</a:t>
            </a:r>
          </a:p>
          <a:p>
            <a:pPr>
              <a:buNone/>
            </a:pPr>
            <a:r>
              <a:rPr lang="en-US" sz="1600" dirty="0" smtClean="0"/>
              <a:t>2.PADA TGL.13/12/2010 DISERAHKAN SEBUAH WESEL TAGIH KEPADA BANK UNTUK DITAGIHKAN KEPADA </a:t>
            </a:r>
          </a:p>
          <a:p>
            <a:pPr>
              <a:buNone/>
            </a:pPr>
            <a:r>
              <a:rPr lang="en-US" sz="1600" dirty="0" smtClean="0"/>
              <a:t>   YANG BERSANGKUTAN SEBESAR </a:t>
            </a:r>
            <a:r>
              <a:rPr lang="en-US" sz="1600" dirty="0" err="1" smtClean="0"/>
              <a:t>Rp</a:t>
            </a:r>
            <a:r>
              <a:rPr lang="en-US" sz="1600" dirty="0" smtClean="0"/>
              <a:t> 1.200.000,- DAN PADA TGL. TERSEBUT PERUSAHAAN TELAH </a:t>
            </a:r>
          </a:p>
          <a:p>
            <a:pPr>
              <a:buNone/>
            </a:pPr>
            <a:r>
              <a:rPr lang="en-US" sz="1600" dirty="0" smtClean="0"/>
              <a:t>  MENCATATNYA DALAM PENERIMAAN KAS. TERNYATA PADA TGL.30/12/2010 WESEL TERSEBUT DITOLAK </a:t>
            </a:r>
          </a:p>
          <a:p>
            <a:pPr>
              <a:buNone/>
            </a:pPr>
            <a:r>
              <a:rPr lang="en-US" sz="1600" dirty="0" smtClean="0"/>
              <a:t>  OLEH YANG BERSANGKUTAN (TIDAK DAPAT DIUANGKAN) DAN DIKEMBALIKAN KE PERUSAHAAN PADA TGL. </a:t>
            </a:r>
          </a:p>
          <a:p>
            <a:pPr>
              <a:buNone/>
            </a:pPr>
            <a:r>
              <a:rPr lang="en-US" sz="1600" dirty="0" smtClean="0"/>
              <a:t>  5/1/2011. UNTUK INI PERUSAHAAN DIKENAKAN DENDA/BIAYA PENOLAKAN SEBESAR </a:t>
            </a:r>
            <a:r>
              <a:rPr lang="en-US" sz="1600" dirty="0" err="1" smtClean="0"/>
              <a:t>Rp</a:t>
            </a:r>
            <a:r>
              <a:rPr lang="en-US" sz="1600" dirty="0" smtClean="0"/>
              <a:t> 29.800,- </a:t>
            </a:r>
          </a:p>
          <a:p>
            <a:pPr>
              <a:buNone/>
            </a:pPr>
            <a:r>
              <a:rPr lang="en-US" sz="1600" dirty="0" smtClean="0"/>
              <a:t>    YANG TELAH DIBEBANKAN OLEH BANK PADA BULAN DESEMBER 2010.</a:t>
            </a:r>
          </a:p>
          <a:p>
            <a:pPr>
              <a:buNone/>
            </a:pPr>
            <a:r>
              <a:rPr lang="en-US" sz="1600" dirty="0" smtClean="0"/>
              <a:t>3.PERUSAHAAN DIKENAKAN BIAYA ADMINISTRASI BULAN DESEMBER 2010 SEBESAR </a:t>
            </a:r>
            <a:r>
              <a:rPr lang="en-US" sz="1600" dirty="0" err="1" smtClean="0"/>
              <a:t>Rp</a:t>
            </a:r>
            <a:r>
              <a:rPr lang="en-US" sz="1600" dirty="0" smtClean="0"/>
              <a:t> 15.440,-</a:t>
            </a:r>
          </a:p>
          <a:p>
            <a:pPr>
              <a:buNone/>
            </a:pPr>
            <a:r>
              <a:rPr lang="en-US" sz="1600" dirty="0" smtClean="0"/>
              <a:t>4.PENYETORAN KEPADA BA\K OLEH PERUSAHAAN PER 31/12/2010 SEBESAR </a:t>
            </a:r>
            <a:r>
              <a:rPr lang="en-US" sz="1600" dirty="0" err="1" smtClean="0"/>
              <a:t>Rp</a:t>
            </a:r>
            <a:r>
              <a:rPr lang="en-US" sz="1600" dirty="0" smtClean="0"/>
              <a:t> 2.680.000,- OLEH BANK </a:t>
            </a:r>
          </a:p>
          <a:p>
            <a:pPr>
              <a:buNone/>
            </a:pPr>
            <a:r>
              <a:rPr lang="en-US" sz="1600" dirty="0" smtClean="0"/>
              <a:t>   BARU DICATAT SEBAGAI PENERIMAAN PADA TGL.2/1/2011.</a:t>
            </a:r>
          </a:p>
          <a:p>
            <a:pPr>
              <a:buNone/>
            </a:pPr>
            <a:r>
              <a:rPr lang="en-US" sz="1600" dirty="0" smtClean="0"/>
              <a:t>5.REKENING PERUSAHAAN TELAH DSIBEBANI UNTUK CEK YANG BERASAL DARI PIUTANG KARENA CEK </a:t>
            </a:r>
          </a:p>
          <a:p>
            <a:pPr>
              <a:buNone/>
            </a:pPr>
            <a:r>
              <a:rPr lang="en-US" sz="1600" dirty="0" smtClean="0"/>
              <a:t>   TERSEBUT TIDAK DAPAT DIUANGKAN SEJUMLAH </a:t>
            </a:r>
            <a:r>
              <a:rPr lang="en-US" sz="1600" dirty="0" err="1" smtClean="0"/>
              <a:t>Rp</a:t>
            </a:r>
            <a:r>
              <a:rPr lang="en-US" sz="1600" dirty="0" smtClean="0"/>
              <a:t> 414.400,- YAITU PADA TGL. 26/12/2010.</a:t>
            </a:r>
          </a:p>
          <a:p>
            <a:pPr>
              <a:buNone/>
            </a:pPr>
            <a:endParaRPr lang="en-US" sz="1400" dirty="0" smtClean="0"/>
          </a:p>
          <a:p>
            <a:pPr>
              <a:buNone/>
            </a:pPr>
            <a:endParaRPr lang="en-US" sz="1400" dirty="0"/>
          </a:p>
        </p:txBody>
      </p:sp>
      <p:sp>
        <p:nvSpPr>
          <p:cNvPr id="4" name="TextBox 3"/>
          <p:cNvSpPr txBox="1"/>
          <p:nvPr/>
        </p:nvSpPr>
        <p:spPr>
          <a:xfrm>
            <a:off x="137338" y="344692"/>
            <a:ext cx="1075070" cy="369332"/>
          </a:xfrm>
          <a:prstGeom prst="rect">
            <a:avLst/>
          </a:prstGeom>
          <a:noFill/>
          <a:ln>
            <a:solidFill>
              <a:schemeClr val="tx1"/>
            </a:solidFill>
          </a:ln>
        </p:spPr>
        <p:txBody>
          <a:bodyPr wrap="square" rtlCol="0">
            <a:spAutoFit/>
          </a:bodyPr>
          <a:lstStyle/>
          <a:p>
            <a:r>
              <a:rPr lang="en-US" b="1" dirty="0" smtClean="0"/>
              <a:t>SOAL</a:t>
            </a:r>
            <a:endParaRPr lang="en-US" b="1" dirty="0"/>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35407"/>
            <a:ext cx="9144000" cy="6422593"/>
          </a:xfrm>
        </p:spPr>
        <p:txBody>
          <a:bodyPr>
            <a:noAutofit/>
          </a:bodyPr>
          <a:lstStyle/>
          <a:p>
            <a:pPr>
              <a:buNone/>
            </a:pPr>
            <a:r>
              <a:rPr lang="en-US" sz="1600" dirty="0" smtClean="0"/>
              <a:t>6.SUATU CEK UNTUK PEMBAYARAN PIUTANG SEBESAR </a:t>
            </a:r>
            <a:r>
              <a:rPr lang="en-US" sz="1600" dirty="0" err="1" smtClean="0"/>
              <a:t>Rp</a:t>
            </a:r>
            <a:r>
              <a:rPr lang="en-US" sz="1600" dirty="0" smtClean="0"/>
              <a:t> 380.000,- TELAH DIBUKUKAN OLEH PERUSAHAAN </a:t>
            </a:r>
          </a:p>
          <a:p>
            <a:pPr>
              <a:buNone/>
            </a:pPr>
            <a:r>
              <a:rPr lang="en-US" sz="1600" dirty="0" smtClean="0"/>
              <a:t>    SEBESAR </a:t>
            </a:r>
            <a:r>
              <a:rPr lang="en-US" sz="1600" dirty="0" err="1" smtClean="0"/>
              <a:t>Rp</a:t>
            </a:r>
            <a:r>
              <a:rPr lang="en-US" sz="1600" dirty="0" smtClean="0"/>
              <a:t> 340.000,-</a:t>
            </a:r>
          </a:p>
          <a:p>
            <a:pPr>
              <a:buNone/>
            </a:pPr>
            <a:r>
              <a:rPr lang="en-US" sz="1600" dirty="0" smtClean="0"/>
              <a:t>7.CEK NO.1645 UNTUK PEMBAYARAN UTANG SEBESAR </a:t>
            </a:r>
            <a:r>
              <a:rPr lang="en-US" sz="1600" dirty="0" err="1" smtClean="0"/>
              <a:t>Rp</a:t>
            </a:r>
            <a:r>
              <a:rPr lang="en-US" sz="1600" dirty="0" smtClean="0"/>
              <a:t> 1.184.000,- DIBUKUKAN OLEH PERUSAHAAN</a:t>
            </a:r>
          </a:p>
          <a:p>
            <a:pPr>
              <a:buNone/>
            </a:pPr>
            <a:r>
              <a:rPr lang="en-US" sz="1600" dirty="0" smtClean="0"/>
              <a:t>    </a:t>
            </a:r>
            <a:r>
              <a:rPr lang="en-US" sz="1600" dirty="0" err="1" smtClean="0"/>
              <a:t>Rp</a:t>
            </a:r>
            <a:r>
              <a:rPr lang="en-US" sz="1600" dirty="0" smtClean="0"/>
              <a:t> 1.058.000,- DAN CEK NO. 1677 UNTUK  PEMBELIAN TUNAI ALAT-ALAT TULIS SEBESAR </a:t>
            </a:r>
            <a:r>
              <a:rPr lang="en-US" sz="1600" dirty="0" err="1" smtClean="0"/>
              <a:t>Rp</a:t>
            </a:r>
            <a:r>
              <a:rPr lang="en-US" sz="1600" dirty="0" smtClean="0"/>
              <a:t> 84.200,- </a:t>
            </a:r>
          </a:p>
          <a:p>
            <a:pPr>
              <a:buNone/>
            </a:pPr>
            <a:r>
              <a:rPr lang="en-US" sz="1600" dirty="0" smtClean="0"/>
              <a:t>    DIBUKUKAN OLEH PERUSAHAAN SEBESAR </a:t>
            </a:r>
            <a:r>
              <a:rPr lang="en-US" sz="1600" dirty="0" err="1" smtClean="0"/>
              <a:t>Rp</a:t>
            </a:r>
            <a:r>
              <a:rPr lang="en-US" sz="1600" dirty="0" smtClean="0"/>
              <a:t> 842.000,-</a:t>
            </a:r>
          </a:p>
          <a:p>
            <a:pPr>
              <a:buNone/>
            </a:pPr>
            <a:r>
              <a:rPr lang="en-US" sz="1600" dirty="0" smtClean="0"/>
              <a:t>8.BANK PADA TGL. 20/12/2010 TELAH MENGUANGKAN WESEL TAGIH </a:t>
            </a:r>
            <a:r>
              <a:rPr lang="en-US" sz="1600" dirty="0" err="1" smtClean="0"/>
              <a:t>Rp</a:t>
            </a:r>
            <a:r>
              <a:rPr lang="en-US" sz="1600" dirty="0" smtClean="0"/>
              <a:t> 1.000.000,- WESEL TERSEBUT </a:t>
            </a:r>
          </a:p>
          <a:p>
            <a:pPr>
              <a:buNone/>
            </a:pPr>
            <a:r>
              <a:rPr lang="en-US" sz="1600" dirty="0" smtClean="0"/>
              <a:t>   TELAH DIKIRIMKAN OLEH PERUSAHAAN PADA TGL.18/12/2010 KE BANK UNTUK DITAGIHKAN TETAPI </a:t>
            </a:r>
          </a:p>
          <a:p>
            <a:pPr>
              <a:buNone/>
            </a:pPr>
            <a:r>
              <a:rPr lang="en-US" sz="1600" dirty="0" smtClean="0"/>
              <a:t>   BELUM DIBUKUKAN OLEH PERUSAHAAN.</a:t>
            </a:r>
          </a:p>
          <a:p>
            <a:pPr>
              <a:buNone/>
            </a:pPr>
            <a:r>
              <a:rPr lang="en-US" sz="1600" dirty="0" smtClean="0"/>
              <a:t>9.PADA TGL. 31/12/2010 CEK YANG TELAH DITERBITKAN TETAPI BELUM DIUANGKAN OLEH PENERIMANYA</a:t>
            </a:r>
          </a:p>
          <a:p>
            <a:pPr>
              <a:buNone/>
            </a:pPr>
            <a:r>
              <a:rPr lang="en-US" sz="1600" dirty="0" smtClean="0"/>
              <a:t>   ADALAH SEBAGAI BERIKUT: </a:t>
            </a:r>
            <a:r>
              <a:rPr lang="en-US" sz="1600" b="1" dirty="0" smtClean="0"/>
              <a:t>NO.1612 </a:t>
            </a:r>
            <a:r>
              <a:rPr lang="en-US" sz="1600" b="1" dirty="0" err="1" smtClean="0"/>
              <a:t>Rp</a:t>
            </a:r>
            <a:r>
              <a:rPr lang="en-US" sz="1600" b="1" dirty="0" smtClean="0"/>
              <a:t> 213.320</a:t>
            </a:r>
            <a:r>
              <a:rPr lang="en-US" sz="1600" dirty="0" smtClean="0"/>
              <a:t>,- ; </a:t>
            </a:r>
            <a:r>
              <a:rPr lang="en-US" sz="1600" b="1" dirty="0" smtClean="0"/>
              <a:t>NO.1617 </a:t>
            </a:r>
            <a:r>
              <a:rPr lang="en-US" sz="1600" b="1" dirty="0" err="1" smtClean="0"/>
              <a:t>Rp</a:t>
            </a:r>
            <a:r>
              <a:rPr lang="en-US" sz="1600" b="1" dirty="0" smtClean="0"/>
              <a:t> 253.000</a:t>
            </a:r>
            <a:r>
              <a:rPr lang="en-US" sz="1600" dirty="0" smtClean="0"/>
              <a:t>,- ;</a:t>
            </a:r>
            <a:r>
              <a:rPr lang="en-US" sz="1600" b="1" dirty="0" smtClean="0"/>
              <a:t>NO.1680 RP 124.000</a:t>
            </a:r>
            <a:r>
              <a:rPr lang="en-US" sz="1600" dirty="0" smtClean="0"/>
              <a:t>,- </a:t>
            </a:r>
          </a:p>
          <a:p>
            <a:pPr>
              <a:buNone/>
            </a:pPr>
            <a:r>
              <a:rPr lang="en-US" sz="1600" dirty="0" smtClean="0"/>
              <a:t>  ;</a:t>
            </a:r>
            <a:r>
              <a:rPr lang="en-US" sz="1600" b="1" dirty="0" smtClean="0"/>
              <a:t>NO.1700   </a:t>
            </a:r>
            <a:r>
              <a:rPr lang="en-US" sz="1600" b="1" dirty="0" err="1" smtClean="0"/>
              <a:t>Rp</a:t>
            </a:r>
            <a:r>
              <a:rPr lang="en-US" sz="1600" b="1" dirty="0" smtClean="0"/>
              <a:t> 378.860</a:t>
            </a:r>
            <a:r>
              <a:rPr lang="en-US" sz="1600" dirty="0" smtClean="0"/>
              <a:t>,-  DAN </a:t>
            </a:r>
            <a:r>
              <a:rPr lang="en-US" sz="1600" b="1" dirty="0" smtClean="0"/>
              <a:t>NO.1701 </a:t>
            </a:r>
            <a:r>
              <a:rPr lang="en-US" sz="1600" b="1" dirty="0" err="1" smtClean="0"/>
              <a:t>Rp</a:t>
            </a:r>
            <a:r>
              <a:rPr lang="en-US" sz="1600" b="1" dirty="0" smtClean="0"/>
              <a:t> 605.360,-</a:t>
            </a:r>
          </a:p>
          <a:p>
            <a:pPr>
              <a:buNone/>
            </a:pPr>
            <a:endParaRPr lang="en-US" sz="1600" b="1" dirty="0" smtClean="0"/>
          </a:p>
          <a:p>
            <a:pPr>
              <a:buNone/>
            </a:pPr>
            <a:r>
              <a:rPr lang="en-US" sz="1600" b="1" dirty="0" smtClean="0"/>
              <a:t>DIMINTA: SUSUNLAH BANK RECONCILIATION STATEMENT DENGAN CARA MENCARI SALDO YANG BENAR </a:t>
            </a:r>
          </a:p>
          <a:p>
            <a:pPr>
              <a:buNone/>
            </a:pPr>
            <a:r>
              <a:rPr lang="en-US" sz="1600" b="1" dirty="0" smtClean="0"/>
              <a:t>                   DAN SUSUNLAH AYAT JURNAL YANG DIPERLUKAN.</a:t>
            </a:r>
            <a:endParaRPr lang="en-US" sz="1600" b="1" dirty="0"/>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16837"/>
          </a:xfrm>
          <a:ln>
            <a:solidFill>
              <a:schemeClr val="tx1"/>
            </a:solidFill>
          </a:ln>
        </p:spPr>
        <p:txBody>
          <a:bodyPr>
            <a:normAutofit/>
          </a:bodyPr>
          <a:lstStyle/>
          <a:p>
            <a:r>
              <a:rPr lang="en-US" sz="1400" b="1" dirty="0" smtClean="0"/>
              <a:t>PT.INDAH JAYA</a:t>
            </a:r>
            <a:br>
              <a:rPr lang="en-US" sz="1400" b="1" dirty="0" smtClean="0"/>
            </a:br>
            <a:r>
              <a:rPr lang="en-US" sz="1400" b="1" dirty="0" smtClean="0"/>
              <a:t>BANK RECONCILIATIOAN</a:t>
            </a:r>
            <a:endParaRPr lang="en-US" sz="1400" b="1" dirty="0"/>
          </a:p>
        </p:txBody>
      </p:sp>
      <p:sp>
        <p:nvSpPr>
          <p:cNvPr id="4" name="Content Placeholder 3"/>
          <p:cNvSpPr>
            <a:spLocks noGrp="1"/>
          </p:cNvSpPr>
          <p:nvPr>
            <p:ph sz="half" idx="2"/>
          </p:nvPr>
        </p:nvSpPr>
        <p:spPr>
          <a:xfrm>
            <a:off x="137338" y="616837"/>
            <a:ext cx="4367470" cy="6241163"/>
          </a:xfrm>
          <a:ln>
            <a:solidFill>
              <a:schemeClr val="tx1"/>
            </a:solidFill>
          </a:ln>
        </p:spPr>
        <p:txBody>
          <a:bodyPr>
            <a:normAutofit/>
          </a:bodyPr>
          <a:lstStyle/>
          <a:p>
            <a:pPr>
              <a:buNone/>
            </a:pPr>
            <a:r>
              <a:rPr lang="en-US" sz="1400" b="1" dirty="0" err="1" smtClean="0"/>
              <a:t>Saldo</a:t>
            </a:r>
            <a:r>
              <a:rPr lang="en-US" sz="1400" b="1" dirty="0" smtClean="0"/>
              <a:t> </a:t>
            </a:r>
            <a:r>
              <a:rPr lang="en-US" sz="1400" b="1" dirty="0" err="1" smtClean="0"/>
              <a:t>Menurut</a:t>
            </a:r>
            <a:r>
              <a:rPr lang="en-US" sz="1400" b="1" dirty="0" smtClean="0"/>
              <a:t> Perusahaan </a:t>
            </a:r>
            <a:r>
              <a:rPr lang="en-US" sz="1400" dirty="0" smtClean="0"/>
              <a:t>                      </a:t>
            </a:r>
            <a:r>
              <a:rPr lang="en-US" sz="1400" b="1" dirty="0" smtClean="0"/>
              <a:t>6.643.300</a:t>
            </a:r>
          </a:p>
          <a:p>
            <a:pPr>
              <a:buNone/>
            </a:pPr>
            <a:r>
              <a:rPr lang="en-US" sz="1400" b="1" dirty="0" smtClean="0"/>
              <a:t>PENAMBAHAN</a:t>
            </a:r>
          </a:p>
          <a:p>
            <a:pPr>
              <a:buNone/>
            </a:pPr>
            <a:r>
              <a:rPr lang="en-US" sz="1400" dirty="0" smtClean="0"/>
              <a:t>6.Nilai </a:t>
            </a:r>
            <a:r>
              <a:rPr lang="en-US" sz="1400" dirty="0" err="1" smtClean="0"/>
              <a:t>cek</a:t>
            </a:r>
            <a:r>
              <a:rPr lang="en-US" sz="1400" dirty="0" smtClean="0"/>
              <a:t> yang </a:t>
            </a:r>
            <a:r>
              <a:rPr lang="en-US" sz="1400" dirty="0" err="1" smtClean="0"/>
              <a:t>benar</a:t>
            </a:r>
            <a:r>
              <a:rPr lang="en-US" sz="1400" dirty="0" smtClean="0"/>
              <a:t>   380.000</a:t>
            </a:r>
          </a:p>
          <a:p>
            <a:pPr>
              <a:buNone/>
            </a:pPr>
            <a:r>
              <a:rPr lang="en-US" sz="1400" dirty="0" smtClean="0"/>
              <a:t>    -</a:t>
            </a:r>
            <a:r>
              <a:rPr lang="en-US" sz="1400" dirty="0" err="1" smtClean="0"/>
              <a:t>Kesalahan</a:t>
            </a:r>
            <a:r>
              <a:rPr lang="en-US" sz="1400" dirty="0" smtClean="0"/>
              <a:t>                   340.000                40.000</a:t>
            </a:r>
            <a:endParaRPr lang="en-US" sz="1400" u="sng" dirty="0" smtClean="0"/>
          </a:p>
          <a:p>
            <a:pPr>
              <a:buNone/>
            </a:pPr>
            <a:r>
              <a:rPr lang="en-US" sz="1400" dirty="0" smtClean="0"/>
              <a:t>7. </a:t>
            </a:r>
            <a:r>
              <a:rPr lang="en-US" sz="1400" dirty="0" err="1" smtClean="0"/>
              <a:t>Pembelian</a:t>
            </a:r>
            <a:r>
              <a:rPr lang="en-US" sz="1400" dirty="0" smtClean="0"/>
              <a:t> </a:t>
            </a:r>
            <a:r>
              <a:rPr lang="en-US" sz="1400" dirty="0" err="1" smtClean="0"/>
              <a:t>alat</a:t>
            </a:r>
            <a:r>
              <a:rPr lang="en-US" sz="1400" dirty="0" smtClean="0"/>
              <a:t> </a:t>
            </a:r>
            <a:r>
              <a:rPr lang="en-US" sz="1400" dirty="0" err="1" smtClean="0"/>
              <a:t>tulis</a:t>
            </a:r>
            <a:r>
              <a:rPr lang="en-US" sz="1400" dirty="0" smtClean="0"/>
              <a:t>  842.000</a:t>
            </a:r>
          </a:p>
          <a:p>
            <a:pPr>
              <a:buNone/>
            </a:pPr>
            <a:r>
              <a:rPr lang="en-US" sz="1400" dirty="0" smtClean="0"/>
              <a:t>    - </a:t>
            </a:r>
            <a:r>
              <a:rPr lang="en-US" sz="1400" dirty="0" err="1" smtClean="0"/>
              <a:t>Kesalahan</a:t>
            </a:r>
            <a:r>
              <a:rPr lang="en-US" sz="1400" dirty="0" smtClean="0"/>
              <a:t> </a:t>
            </a:r>
            <a:r>
              <a:rPr lang="en-US" sz="1400" dirty="0" err="1" smtClean="0"/>
              <a:t>catatan</a:t>
            </a:r>
            <a:r>
              <a:rPr lang="en-US" sz="1400" dirty="0" smtClean="0"/>
              <a:t>     84.200              757.800</a:t>
            </a:r>
          </a:p>
          <a:p>
            <a:pPr>
              <a:buNone/>
            </a:pPr>
            <a:r>
              <a:rPr lang="en-US" sz="1400" dirty="0" smtClean="0"/>
              <a:t>8. </a:t>
            </a:r>
            <a:r>
              <a:rPr lang="en-US" sz="1400" dirty="0" err="1" smtClean="0"/>
              <a:t>Piutang</a:t>
            </a:r>
            <a:r>
              <a:rPr lang="en-US" sz="1400" dirty="0" smtClean="0"/>
              <a:t>                                                 1.000.000</a:t>
            </a:r>
          </a:p>
          <a:p>
            <a:pPr>
              <a:buNone/>
            </a:pPr>
            <a:r>
              <a:rPr lang="en-US" sz="1400" b="1" dirty="0" smtClean="0"/>
              <a:t>Total </a:t>
            </a:r>
            <a:r>
              <a:rPr lang="en-US" sz="1400" b="1" dirty="0" err="1" smtClean="0"/>
              <a:t>Penambahan</a:t>
            </a:r>
            <a:r>
              <a:rPr lang="en-US" sz="1400" b="1" dirty="0" smtClean="0"/>
              <a:t>   </a:t>
            </a:r>
            <a:r>
              <a:rPr lang="en-US" sz="1400" dirty="0" smtClean="0"/>
              <a:t>	                    </a:t>
            </a:r>
            <a:r>
              <a:rPr lang="en-US" sz="1400" b="1" u="sng" dirty="0" smtClean="0"/>
              <a:t>1.797.800 </a:t>
            </a:r>
            <a:r>
              <a:rPr lang="en-US" sz="1400" u="sng" dirty="0" smtClean="0"/>
              <a:t>  </a:t>
            </a:r>
          </a:p>
          <a:p>
            <a:pPr>
              <a:buNone/>
            </a:pPr>
            <a:endParaRPr lang="en-US" sz="1400" b="1" dirty="0" smtClean="0"/>
          </a:p>
          <a:p>
            <a:pPr>
              <a:buNone/>
            </a:pPr>
            <a:r>
              <a:rPr lang="en-US" sz="1400" b="1" dirty="0" smtClean="0"/>
              <a:t>PENGURANGAN    </a:t>
            </a:r>
            <a:r>
              <a:rPr lang="en-US" sz="1400" dirty="0" smtClean="0"/>
              <a:t>   </a:t>
            </a:r>
          </a:p>
          <a:p>
            <a:pPr>
              <a:buNone/>
            </a:pPr>
            <a:r>
              <a:rPr lang="en-US" sz="1400" dirty="0" smtClean="0"/>
              <a:t>1.Tidak </a:t>
            </a:r>
            <a:r>
              <a:rPr lang="en-US" sz="1400" dirty="0" err="1" smtClean="0"/>
              <a:t>disetorkan</a:t>
            </a:r>
            <a:r>
              <a:rPr lang="en-US" sz="1400" dirty="0" smtClean="0"/>
              <a:t>                                     400.000</a:t>
            </a:r>
          </a:p>
          <a:p>
            <a:pPr>
              <a:buNone/>
            </a:pPr>
            <a:r>
              <a:rPr lang="en-US" sz="1400" dirty="0" smtClean="0"/>
              <a:t>2.Piutang                        1.200.000</a:t>
            </a:r>
          </a:p>
          <a:p>
            <a:pPr>
              <a:buNone/>
            </a:pPr>
            <a:r>
              <a:rPr lang="en-US" sz="1400" dirty="0" smtClean="0"/>
              <a:t>    -</a:t>
            </a:r>
            <a:r>
              <a:rPr lang="en-US" sz="1400" dirty="0" err="1" smtClean="0"/>
              <a:t>Denda</a:t>
            </a:r>
            <a:r>
              <a:rPr lang="en-US" sz="1400" dirty="0" smtClean="0"/>
              <a:t>	                      29.800         1.229.800</a:t>
            </a:r>
          </a:p>
          <a:p>
            <a:pPr>
              <a:buNone/>
            </a:pPr>
            <a:r>
              <a:rPr lang="en-US" sz="1400" dirty="0" smtClean="0"/>
              <a:t>3.Adm.cost		                           15.440</a:t>
            </a:r>
          </a:p>
          <a:p>
            <a:pPr>
              <a:buNone/>
            </a:pPr>
            <a:r>
              <a:rPr lang="en-US" sz="1400" dirty="0" smtClean="0"/>
              <a:t>5.NSF		                        414.400</a:t>
            </a:r>
          </a:p>
          <a:p>
            <a:pPr>
              <a:buNone/>
            </a:pPr>
            <a:r>
              <a:rPr lang="en-US" sz="1400" dirty="0" smtClean="0"/>
              <a:t>7.Pelunasan </a:t>
            </a:r>
            <a:r>
              <a:rPr lang="en-US" sz="1400" dirty="0" err="1" smtClean="0"/>
              <a:t>Utang</a:t>
            </a:r>
            <a:r>
              <a:rPr lang="en-US" sz="1400" dirty="0" smtClean="0"/>
              <a:t>       1.184.000</a:t>
            </a:r>
          </a:p>
          <a:p>
            <a:pPr>
              <a:buNone/>
            </a:pPr>
            <a:r>
              <a:rPr lang="en-US" sz="1400" dirty="0" smtClean="0"/>
              <a:t>    </a:t>
            </a:r>
            <a:r>
              <a:rPr lang="en-US" sz="1400" dirty="0" err="1" smtClean="0"/>
              <a:t>Kesalahan</a:t>
            </a:r>
            <a:r>
              <a:rPr lang="en-US" sz="1400" dirty="0" smtClean="0"/>
              <a:t>	                   1.058.000          126.000</a:t>
            </a:r>
          </a:p>
          <a:p>
            <a:pPr>
              <a:buNone/>
            </a:pPr>
            <a:r>
              <a:rPr lang="en-US" sz="1400" b="1" dirty="0" smtClean="0"/>
              <a:t>Total </a:t>
            </a:r>
            <a:r>
              <a:rPr lang="en-US" sz="1400" b="1" dirty="0" err="1" smtClean="0"/>
              <a:t>Pengurangan</a:t>
            </a:r>
            <a:r>
              <a:rPr lang="en-US" sz="1400" b="1" dirty="0" smtClean="0"/>
              <a:t>	                   </a:t>
            </a:r>
            <a:r>
              <a:rPr lang="en-US" sz="1400" b="1" u="sng" dirty="0" smtClean="0"/>
              <a:t> 2.185.640</a:t>
            </a:r>
          </a:p>
          <a:p>
            <a:pPr>
              <a:buNone/>
            </a:pPr>
            <a:endParaRPr lang="en-US" sz="1400" dirty="0" smtClean="0"/>
          </a:p>
          <a:p>
            <a:pPr>
              <a:buNone/>
            </a:pPr>
            <a:r>
              <a:rPr lang="en-US" sz="1400" dirty="0" smtClean="0"/>
              <a:t>  </a:t>
            </a:r>
            <a:r>
              <a:rPr lang="en-US" sz="1400" b="1" dirty="0" smtClean="0"/>
              <a:t>SALDO YANG BENAR		</a:t>
            </a:r>
            <a:endParaRPr lang="en-US" sz="1400" dirty="0"/>
          </a:p>
        </p:txBody>
      </p:sp>
      <p:sp>
        <p:nvSpPr>
          <p:cNvPr id="6" name="Content Placeholder 5"/>
          <p:cNvSpPr>
            <a:spLocks noGrp="1"/>
          </p:cNvSpPr>
          <p:nvPr>
            <p:ph sz="quarter" idx="4"/>
          </p:nvPr>
        </p:nvSpPr>
        <p:spPr>
          <a:xfrm>
            <a:off x="4572001" y="616837"/>
            <a:ext cx="4434662" cy="6241163"/>
          </a:xfrm>
          <a:ln>
            <a:solidFill>
              <a:schemeClr val="tx1"/>
            </a:solidFill>
          </a:ln>
        </p:spPr>
        <p:txBody>
          <a:bodyPr>
            <a:normAutofit/>
          </a:bodyPr>
          <a:lstStyle/>
          <a:p>
            <a:pPr>
              <a:buNone/>
            </a:pPr>
            <a:r>
              <a:rPr lang="en-US" sz="1400" b="1" dirty="0" err="1" smtClean="0"/>
              <a:t>Saldo</a:t>
            </a:r>
            <a:r>
              <a:rPr lang="en-US" sz="1400" b="1" dirty="0" smtClean="0"/>
              <a:t> </a:t>
            </a:r>
            <a:r>
              <a:rPr lang="en-US" sz="1400" b="1" dirty="0" err="1" smtClean="0"/>
              <a:t>menurut</a:t>
            </a:r>
            <a:r>
              <a:rPr lang="en-US" sz="1400" b="1" dirty="0" smtClean="0"/>
              <a:t>  Bank	                        5.150.000</a:t>
            </a:r>
          </a:p>
          <a:p>
            <a:pPr>
              <a:buNone/>
            </a:pPr>
            <a:endParaRPr lang="en-US" sz="1400" b="1" dirty="0" smtClean="0"/>
          </a:p>
          <a:p>
            <a:pPr>
              <a:buNone/>
            </a:pPr>
            <a:r>
              <a:rPr lang="en-US" sz="1400" b="1" dirty="0" smtClean="0"/>
              <a:t>PENAMBAHAM</a:t>
            </a:r>
          </a:p>
          <a:p>
            <a:pPr>
              <a:buNone/>
            </a:pPr>
            <a:r>
              <a:rPr lang="en-US" sz="1400" b="1" dirty="0" smtClean="0"/>
              <a:t>4. Deposit in Transit </a:t>
            </a:r>
            <a:r>
              <a:rPr lang="en-US" sz="1400" dirty="0" smtClean="0"/>
              <a:t>		</a:t>
            </a:r>
            <a:r>
              <a:rPr lang="en-US" sz="1400" b="1" u="sng" dirty="0" smtClean="0"/>
              <a:t>2.680.000</a:t>
            </a:r>
          </a:p>
          <a:p>
            <a:pPr>
              <a:buNone/>
            </a:pPr>
            <a:endParaRPr lang="en-US" sz="1400" dirty="0" smtClean="0"/>
          </a:p>
          <a:p>
            <a:pPr>
              <a:buNone/>
            </a:pPr>
            <a:r>
              <a:rPr lang="en-US" sz="1400" b="1" dirty="0" smtClean="0"/>
              <a:t>PENGURANGAN</a:t>
            </a:r>
          </a:p>
          <a:p>
            <a:pPr>
              <a:buNone/>
            </a:pPr>
            <a:r>
              <a:rPr lang="en-US" sz="1400" dirty="0" smtClean="0"/>
              <a:t>9. Out Standing Check</a:t>
            </a:r>
          </a:p>
          <a:p>
            <a:pPr>
              <a:buNone/>
            </a:pPr>
            <a:r>
              <a:rPr lang="en-US" sz="1400" dirty="0" smtClean="0"/>
              <a:t>     NO.1612  		</a:t>
            </a:r>
            <a:r>
              <a:rPr lang="en-US" sz="1400" dirty="0" err="1" smtClean="0"/>
              <a:t>Rp</a:t>
            </a:r>
            <a:r>
              <a:rPr lang="en-US" sz="1400" dirty="0" smtClean="0"/>
              <a:t> 213.320</a:t>
            </a:r>
          </a:p>
          <a:p>
            <a:pPr>
              <a:buNone/>
            </a:pPr>
            <a:r>
              <a:rPr lang="en-US" sz="1400" dirty="0" smtClean="0"/>
              <a:t>     NO.1617 		</a:t>
            </a:r>
            <a:r>
              <a:rPr lang="en-US" sz="1400" dirty="0" err="1" smtClean="0"/>
              <a:t>Rp</a:t>
            </a:r>
            <a:r>
              <a:rPr lang="en-US" sz="1400" dirty="0" smtClean="0"/>
              <a:t> 253.000</a:t>
            </a:r>
          </a:p>
          <a:p>
            <a:pPr>
              <a:buNone/>
            </a:pPr>
            <a:r>
              <a:rPr lang="en-US" sz="1400" dirty="0" smtClean="0"/>
              <a:t>     NO.1680 		RP 124.000</a:t>
            </a:r>
          </a:p>
          <a:p>
            <a:pPr>
              <a:buNone/>
            </a:pPr>
            <a:r>
              <a:rPr lang="en-US" sz="1400" dirty="0" smtClean="0"/>
              <a:t>     NO.1700  		</a:t>
            </a:r>
            <a:r>
              <a:rPr lang="en-US" sz="1400" dirty="0" err="1" smtClean="0"/>
              <a:t>Rp</a:t>
            </a:r>
            <a:r>
              <a:rPr lang="en-US" sz="1400" dirty="0" smtClean="0"/>
              <a:t> 378.860 </a:t>
            </a:r>
          </a:p>
          <a:p>
            <a:pPr>
              <a:buNone/>
            </a:pPr>
            <a:r>
              <a:rPr lang="en-US" sz="1400" dirty="0" smtClean="0"/>
              <a:t>     NO.1701 		</a:t>
            </a:r>
            <a:r>
              <a:rPr lang="en-US" sz="1400" dirty="0" err="1" smtClean="0"/>
              <a:t>Rp</a:t>
            </a:r>
            <a:r>
              <a:rPr lang="en-US" sz="1400" dirty="0" smtClean="0"/>
              <a:t> 605.360</a:t>
            </a:r>
          </a:p>
          <a:p>
            <a:pPr>
              <a:buNone/>
            </a:pPr>
            <a:endParaRPr lang="en-US" sz="1400" dirty="0" smtClean="0"/>
          </a:p>
          <a:p>
            <a:pPr>
              <a:buNone/>
            </a:pPr>
            <a:r>
              <a:rPr lang="en-US" sz="1400" b="1" dirty="0" smtClean="0"/>
              <a:t>Total </a:t>
            </a:r>
            <a:r>
              <a:rPr lang="en-US" sz="1400" b="1" dirty="0" err="1" smtClean="0"/>
              <a:t>Pengurangan</a:t>
            </a:r>
            <a:r>
              <a:rPr lang="en-US" sz="1400" b="1" dirty="0" smtClean="0"/>
              <a:t>		</a:t>
            </a:r>
            <a:r>
              <a:rPr lang="en-US" sz="1400" b="1" u="sng" dirty="0" smtClean="0"/>
              <a:t>1.574.540</a:t>
            </a:r>
          </a:p>
          <a:p>
            <a:pPr>
              <a:buNone/>
            </a:pPr>
            <a:r>
              <a:rPr lang="en-US" sz="1400" dirty="0" smtClean="0"/>
              <a:t>	</a:t>
            </a:r>
          </a:p>
          <a:p>
            <a:pPr>
              <a:buNone/>
            </a:pPr>
            <a:endParaRPr lang="en-US" sz="1400" b="1" dirty="0" smtClean="0"/>
          </a:p>
          <a:p>
            <a:pPr>
              <a:buNone/>
            </a:pPr>
            <a:endParaRPr lang="en-US" sz="1400" b="1" dirty="0" smtClean="0"/>
          </a:p>
          <a:p>
            <a:pPr>
              <a:buNone/>
            </a:pPr>
            <a:endParaRPr lang="en-US" sz="1400" b="1" dirty="0" smtClean="0"/>
          </a:p>
          <a:p>
            <a:pPr>
              <a:buNone/>
            </a:pPr>
            <a:endParaRPr lang="en-US" sz="1400" b="1" dirty="0" smtClean="0"/>
          </a:p>
          <a:p>
            <a:pPr>
              <a:buNone/>
            </a:pPr>
            <a:r>
              <a:rPr lang="en-US" sz="1400" dirty="0" smtClean="0"/>
              <a:t>SALDO YANG BENAR	</a:t>
            </a:r>
            <a:endParaRPr lang="en-US" sz="1400" dirty="0"/>
          </a:p>
        </p:txBody>
      </p:sp>
      <p:cxnSp>
        <p:nvCxnSpPr>
          <p:cNvPr id="11" name="Straight Connector 10"/>
          <p:cNvCxnSpPr/>
          <p:nvPr/>
        </p:nvCxnSpPr>
        <p:spPr>
          <a:xfrm>
            <a:off x="1928794" y="1643050"/>
            <a:ext cx="604727" cy="2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928794" y="2143116"/>
            <a:ext cx="604727" cy="2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85918" y="3929066"/>
            <a:ext cx="739110" cy="2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85918" y="4929198"/>
            <a:ext cx="806302" cy="2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82751" y="4449037"/>
            <a:ext cx="739110" cy="2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714612" y="5500702"/>
            <a:ext cx="940686" cy="2721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chemeClr val="tx1"/>
                </a:solidFill>
                <a:effectLst>
                  <a:outerShdw blurRad="38100" dist="38100" dir="2700000" algn="tl">
                    <a:srgbClr val="000000">
                      <a:alpha val="43137"/>
                    </a:srgbClr>
                  </a:outerShdw>
                </a:effectLst>
              </a:rPr>
              <a:t>6.255.460</a:t>
            </a:r>
            <a:endParaRPr lang="en-US" sz="1400" dirty="0">
              <a:solidFill>
                <a:schemeClr val="tx1"/>
              </a:solidFill>
              <a:effectLst>
                <a:outerShdw blurRad="38100" dist="38100" dir="2700000" algn="tl">
                  <a:srgbClr val="000000">
                    <a:alpha val="43137"/>
                  </a:srgbClr>
                </a:outerShdw>
              </a:effectLst>
            </a:endParaRPr>
          </a:p>
        </p:txBody>
      </p:sp>
      <p:sp>
        <p:nvSpPr>
          <p:cNvPr id="22" name="Rectangle 21"/>
          <p:cNvSpPr/>
          <p:nvPr/>
        </p:nvSpPr>
        <p:spPr>
          <a:xfrm>
            <a:off x="7358082" y="5500702"/>
            <a:ext cx="940686" cy="2721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chemeClr val="tx1"/>
                </a:solidFill>
                <a:effectLst>
                  <a:outerShdw blurRad="38100" dist="38100" dir="2700000" algn="tl">
                    <a:srgbClr val="000000">
                      <a:alpha val="43137"/>
                    </a:srgbClr>
                  </a:outerShdw>
                </a:effectLst>
              </a:rPr>
              <a:t>6.255.460</a:t>
            </a:r>
            <a:endParaRPr lang="en-US" sz="140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951518" y="163263"/>
          <a:ext cx="6856524" cy="6447067"/>
        </p:xfrm>
        <a:graphic>
          <a:graphicData uri="http://schemas.openxmlformats.org/drawingml/2006/table">
            <a:tbl>
              <a:tblPr firstRow="1" bandRow="1">
                <a:tableStyleId>{5C22544A-7EE6-4342-B048-85BDC9FD1C3A}</a:tableStyleId>
              </a:tblPr>
              <a:tblGrid>
                <a:gridCol w="467490"/>
                <a:gridCol w="1973848"/>
                <a:gridCol w="2053495"/>
                <a:gridCol w="2361691"/>
              </a:tblGrid>
              <a:tr h="757467">
                <a:tc>
                  <a:txBody>
                    <a:bodyPr/>
                    <a:lstStyle/>
                    <a:p>
                      <a:pPr algn="ctr"/>
                      <a:r>
                        <a:rPr lang="en-US" sz="2000" dirty="0" smtClean="0">
                          <a:solidFill>
                            <a:schemeClr val="tx1"/>
                          </a:solidFill>
                        </a:rPr>
                        <a:t>NO</a:t>
                      </a:r>
                      <a:endParaRPr lang="en-US" sz="2000" dirty="0">
                        <a:solidFill>
                          <a:schemeClr val="tx1"/>
                        </a:solidFill>
                      </a:endParaRPr>
                    </a:p>
                  </a:txBody>
                  <a:tcPr marL="86005" marR="86005" marT="58057" marB="58057">
                    <a:solidFill>
                      <a:srgbClr val="92D050"/>
                    </a:solidFill>
                  </a:tcPr>
                </a:tc>
                <a:tc>
                  <a:txBody>
                    <a:bodyPr/>
                    <a:lstStyle/>
                    <a:p>
                      <a:pPr algn="ctr"/>
                      <a:r>
                        <a:rPr lang="en-US" sz="2000" dirty="0" smtClean="0">
                          <a:solidFill>
                            <a:schemeClr val="tx1"/>
                          </a:solidFill>
                        </a:rPr>
                        <a:t>ACCOUNT</a:t>
                      </a:r>
                      <a:endParaRPr lang="en-US" sz="2000" dirty="0">
                        <a:solidFill>
                          <a:schemeClr val="tx1"/>
                        </a:solidFill>
                      </a:endParaRPr>
                    </a:p>
                  </a:txBody>
                  <a:tcPr marL="86005" marR="86005" marT="58057" marB="58057">
                    <a:solidFill>
                      <a:srgbClr val="92D050"/>
                    </a:solidFill>
                  </a:tcPr>
                </a:tc>
                <a:tc>
                  <a:txBody>
                    <a:bodyPr/>
                    <a:lstStyle/>
                    <a:p>
                      <a:pPr algn="ctr"/>
                      <a:r>
                        <a:rPr lang="en-US" sz="2000" dirty="0" smtClean="0">
                          <a:solidFill>
                            <a:schemeClr val="tx1"/>
                          </a:solidFill>
                        </a:rPr>
                        <a:t>Dr</a:t>
                      </a:r>
                      <a:endParaRPr lang="en-US" sz="2000" dirty="0">
                        <a:solidFill>
                          <a:schemeClr val="tx1"/>
                        </a:solidFill>
                      </a:endParaRPr>
                    </a:p>
                  </a:txBody>
                  <a:tcPr marL="86005" marR="86005" marT="58057" marB="58057">
                    <a:solidFill>
                      <a:srgbClr val="92D050"/>
                    </a:solidFill>
                  </a:tcPr>
                </a:tc>
                <a:tc>
                  <a:txBody>
                    <a:bodyPr/>
                    <a:lstStyle/>
                    <a:p>
                      <a:pPr algn="ctr"/>
                      <a:r>
                        <a:rPr lang="en-US" sz="2000" dirty="0" smtClean="0">
                          <a:solidFill>
                            <a:schemeClr val="tx1"/>
                          </a:solidFill>
                        </a:rPr>
                        <a:t>Cr</a:t>
                      </a:r>
                      <a:endParaRPr lang="en-US" sz="2000" dirty="0">
                        <a:solidFill>
                          <a:schemeClr val="tx1"/>
                        </a:solidFill>
                      </a:endParaRPr>
                    </a:p>
                  </a:txBody>
                  <a:tcPr marL="86005" marR="86005" marT="58057" marB="58057">
                    <a:solidFill>
                      <a:srgbClr val="92D050"/>
                    </a:solidFill>
                  </a:tcPr>
                </a:tc>
              </a:tr>
              <a:tr h="5689600">
                <a:tc>
                  <a:txBody>
                    <a:bodyPr/>
                    <a:lstStyle/>
                    <a:p>
                      <a:r>
                        <a:rPr lang="en-US" sz="2000" dirty="0" smtClean="0"/>
                        <a:t>1.</a:t>
                      </a:r>
                    </a:p>
                    <a:p>
                      <a:r>
                        <a:rPr lang="en-US" sz="2000" dirty="0" smtClean="0"/>
                        <a:t>2.</a:t>
                      </a:r>
                    </a:p>
                    <a:p>
                      <a:endParaRPr lang="en-US" sz="2000" dirty="0" smtClean="0"/>
                    </a:p>
                    <a:p>
                      <a:r>
                        <a:rPr lang="en-US" sz="2000" dirty="0" smtClean="0"/>
                        <a:t>3.</a:t>
                      </a:r>
                    </a:p>
                    <a:p>
                      <a:endParaRPr lang="en-US" sz="2000" dirty="0" smtClean="0"/>
                    </a:p>
                    <a:p>
                      <a:r>
                        <a:rPr lang="en-US" sz="2000" dirty="0" smtClean="0"/>
                        <a:t>4.</a:t>
                      </a:r>
                    </a:p>
                    <a:p>
                      <a:r>
                        <a:rPr lang="en-US" sz="2000" dirty="0" smtClean="0"/>
                        <a:t>5.</a:t>
                      </a:r>
                    </a:p>
                    <a:p>
                      <a:endParaRPr lang="en-US" sz="2000" dirty="0" smtClean="0"/>
                    </a:p>
                    <a:p>
                      <a:r>
                        <a:rPr lang="en-US" sz="2000" dirty="0" smtClean="0"/>
                        <a:t>6.</a:t>
                      </a:r>
                    </a:p>
                    <a:p>
                      <a:endParaRPr lang="en-US" sz="2000" dirty="0" smtClean="0"/>
                    </a:p>
                    <a:p>
                      <a:r>
                        <a:rPr lang="en-US" sz="2000" dirty="0" smtClean="0"/>
                        <a:t>7.</a:t>
                      </a:r>
                    </a:p>
                    <a:p>
                      <a:endParaRPr lang="en-US" sz="2000" dirty="0" smtClean="0"/>
                    </a:p>
                    <a:p>
                      <a:endParaRPr lang="en-US" sz="2000" dirty="0" smtClean="0"/>
                    </a:p>
                    <a:p>
                      <a:endParaRPr lang="en-US" sz="2000" dirty="0" smtClean="0"/>
                    </a:p>
                    <a:p>
                      <a:r>
                        <a:rPr lang="en-US" sz="2000" dirty="0" smtClean="0"/>
                        <a:t>8.</a:t>
                      </a:r>
                    </a:p>
                    <a:p>
                      <a:endParaRPr lang="en-US" sz="2000" dirty="0" smtClean="0"/>
                    </a:p>
                    <a:p>
                      <a:r>
                        <a:rPr lang="en-US" sz="2000" dirty="0" smtClean="0"/>
                        <a:t>9.</a:t>
                      </a:r>
                      <a:endParaRPr lang="en-US" sz="2000" dirty="0"/>
                    </a:p>
                  </a:txBody>
                  <a:tcPr marL="86005" marR="86005" marT="58057" marB="58057">
                    <a:solidFill>
                      <a:srgbClr val="92D050"/>
                    </a:solidFill>
                  </a:tcPr>
                </a:tc>
                <a:tc>
                  <a:txBody>
                    <a:bodyPr/>
                    <a:lstStyle/>
                    <a:p>
                      <a:r>
                        <a:rPr lang="en-US" sz="2000" dirty="0" smtClean="0"/>
                        <a:t>NO Entry</a:t>
                      </a:r>
                    </a:p>
                    <a:p>
                      <a:r>
                        <a:rPr lang="en-US" sz="2000" dirty="0" smtClean="0"/>
                        <a:t>A / R</a:t>
                      </a:r>
                    </a:p>
                    <a:p>
                      <a:r>
                        <a:rPr lang="en-US" sz="2000" dirty="0" smtClean="0"/>
                        <a:t>        Cash</a:t>
                      </a:r>
                    </a:p>
                    <a:p>
                      <a:r>
                        <a:rPr lang="en-US" sz="2000" dirty="0" err="1" smtClean="0"/>
                        <a:t>Misc.Expense</a:t>
                      </a:r>
                      <a:endParaRPr lang="en-US" sz="2000" dirty="0" smtClean="0"/>
                    </a:p>
                    <a:p>
                      <a:r>
                        <a:rPr lang="en-US" sz="2000" dirty="0" smtClean="0"/>
                        <a:t>        Cash</a:t>
                      </a:r>
                    </a:p>
                    <a:p>
                      <a:r>
                        <a:rPr lang="en-US" sz="2000" dirty="0" smtClean="0"/>
                        <a:t>NO Entry</a:t>
                      </a:r>
                    </a:p>
                    <a:p>
                      <a:r>
                        <a:rPr lang="en-US" sz="2000" dirty="0" smtClean="0"/>
                        <a:t>A / R</a:t>
                      </a:r>
                    </a:p>
                    <a:p>
                      <a:r>
                        <a:rPr lang="en-US" sz="2000" baseline="0" dirty="0" smtClean="0"/>
                        <a:t>        Cash</a:t>
                      </a:r>
                      <a:endParaRPr lang="en-US" sz="2000" dirty="0" smtClean="0"/>
                    </a:p>
                    <a:p>
                      <a:r>
                        <a:rPr lang="en-US" sz="2000" dirty="0" smtClean="0"/>
                        <a:t>Cash</a:t>
                      </a:r>
                    </a:p>
                    <a:p>
                      <a:r>
                        <a:rPr lang="en-US" sz="2000" baseline="0" dirty="0" smtClean="0"/>
                        <a:t>        A / R</a:t>
                      </a:r>
                      <a:endParaRPr lang="en-US" sz="2000" dirty="0" smtClean="0"/>
                    </a:p>
                    <a:p>
                      <a:r>
                        <a:rPr lang="en-US" sz="2000" dirty="0" smtClean="0"/>
                        <a:t>Cash</a:t>
                      </a:r>
                    </a:p>
                    <a:p>
                      <a:r>
                        <a:rPr lang="en-US" sz="2000" baseline="0" dirty="0" smtClean="0"/>
                        <a:t>        Supplies</a:t>
                      </a:r>
                    </a:p>
                    <a:p>
                      <a:r>
                        <a:rPr lang="en-US" sz="2000" baseline="0" dirty="0" smtClean="0"/>
                        <a:t>A / P</a:t>
                      </a:r>
                    </a:p>
                    <a:p>
                      <a:r>
                        <a:rPr lang="en-US" sz="2000" baseline="0" dirty="0" smtClean="0"/>
                        <a:t>        Cash  </a:t>
                      </a:r>
                      <a:endParaRPr lang="en-US" sz="2000" dirty="0" smtClean="0"/>
                    </a:p>
                    <a:p>
                      <a:r>
                        <a:rPr lang="en-US" sz="2000" dirty="0" smtClean="0"/>
                        <a:t>Cash</a:t>
                      </a:r>
                    </a:p>
                    <a:p>
                      <a:r>
                        <a:rPr lang="en-US" sz="2000" baseline="0" dirty="0" smtClean="0"/>
                        <a:t>        Notes Receivable</a:t>
                      </a:r>
                    </a:p>
                    <a:p>
                      <a:r>
                        <a:rPr lang="en-US" sz="2000" baseline="0" dirty="0" smtClean="0"/>
                        <a:t>NO Entry</a:t>
                      </a:r>
                      <a:endParaRPr lang="en-US" sz="2000" dirty="0"/>
                    </a:p>
                  </a:txBody>
                  <a:tcPr marL="86005" marR="86005" marT="58057" marB="58057">
                    <a:solidFill>
                      <a:srgbClr val="92D050"/>
                    </a:solidFill>
                  </a:tcPr>
                </a:tc>
                <a:tc>
                  <a:txBody>
                    <a:bodyPr/>
                    <a:lstStyle/>
                    <a:p>
                      <a:pPr algn="ctr"/>
                      <a:r>
                        <a:rPr lang="en-US" sz="2000" dirty="0" smtClean="0"/>
                        <a:t>-</a:t>
                      </a:r>
                    </a:p>
                    <a:p>
                      <a:pPr algn="ctr"/>
                      <a:r>
                        <a:rPr lang="en-US" sz="2000" dirty="0" smtClean="0"/>
                        <a:t>1.229.800</a:t>
                      </a:r>
                    </a:p>
                    <a:p>
                      <a:pPr algn="ctr"/>
                      <a:r>
                        <a:rPr lang="en-US" sz="2000" dirty="0" smtClean="0"/>
                        <a:t>        -</a:t>
                      </a:r>
                    </a:p>
                    <a:p>
                      <a:pPr algn="ctr"/>
                      <a:r>
                        <a:rPr lang="en-US" sz="2000" dirty="0" smtClean="0"/>
                        <a:t>15.440</a:t>
                      </a:r>
                    </a:p>
                    <a:p>
                      <a:pPr algn="ctr"/>
                      <a:endParaRPr lang="en-US" sz="2000" dirty="0" smtClean="0"/>
                    </a:p>
                    <a:p>
                      <a:pPr algn="ctr"/>
                      <a:r>
                        <a:rPr lang="en-US" sz="2000" dirty="0" smtClean="0"/>
                        <a:t>-</a:t>
                      </a:r>
                    </a:p>
                    <a:p>
                      <a:pPr algn="ctr"/>
                      <a:r>
                        <a:rPr lang="en-US" sz="2000" dirty="0" smtClean="0"/>
                        <a:t>414.400</a:t>
                      </a:r>
                    </a:p>
                    <a:p>
                      <a:pPr algn="ctr"/>
                      <a:r>
                        <a:rPr lang="en-US" sz="2000" dirty="0" smtClean="0"/>
                        <a:t>-        </a:t>
                      </a:r>
                    </a:p>
                    <a:p>
                      <a:pPr algn="ctr"/>
                      <a:r>
                        <a:rPr lang="en-US" sz="2000" dirty="0" smtClean="0"/>
                        <a:t>40.000</a:t>
                      </a:r>
                    </a:p>
                    <a:p>
                      <a:pPr algn="ctr"/>
                      <a:r>
                        <a:rPr lang="en-US" sz="2000" dirty="0" smtClean="0"/>
                        <a:t>    -    </a:t>
                      </a:r>
                    </a:p>
                    <a:p>
                      <a:pPr algn="ctr"/>
                      <a:r>
                        <a:rPr lang="en-US" sz="2000" dirty="0" smtClean="0"/>
                        <a:t>757.800</a:t>
                      </a:r>
                    </a:p>
                    <a:p>
                      <a:pPr algn="ctr"/>
                      <a:r>
                        <a:rPr lang="en-US" sz="2000" dirty="0" smtClean="0"/>
                        <a:t>-</a:t>
                      </a:r>
                    </a:p>
                    <a:p>
                      <a:pPr algn="ctr"/>
                      <a:r>
                        <a:rPr lang="en-US" sz="2000" dirty="0" smtClean="0"/>
                        <a:t>63.000   </a:t>
                      </a:r>
                    </a:p>
                    <a:p>
                      <a:pPr algn="ctr"/>
                      <a:r>
                        <a:rPr lang="en-US" sz="2000" dirty="0" smtClean="0"/>
                        <a:t>     -</a:t>
                      </a:r>
                    </a:p>
                    <a:p>
                      <a:pPr algn="ctr"/>
                      <a:r>
                        <a:rPr lang="en-US" sz="2000" dirty="0" smtClean="0"/>
                        <a:t>1.000.000</a:t>
                      </a:r>
                    </a:p>
                    <a:p>
                      <a:pPr algn="ctr"/>
                      <a:endParaRPr lang="en-US" sz="2000" dirty="0" smtClean="0"/>
                    </a:p>
                    <a:p>
                      <a:pPr algn="ctr"/>
                      <a:r>
                        <a:rPr lang="en-US" sz="2000" dirty="0" smtClean="0"/>
                        <a:t>-</a:t>
                      </a:r>
                    </a:p>
                    <a:p>
                      <a:pPr algn="ctr"/>
                      <a:endParaRPr lang="en-US" sz="2000" dirty="0"/>
                    </a:p>
                  </a:txBody>
                  <a:tcPr marL="86005" marR="86005" marT="58057" marB="58057">
                    <a:solidFill>
                      <a:srgbClr val="92D050"/>
                    </a:solidFill>
                  </a:tcPr>
                </a:tc>
                <a:tc>
                  <a:txBody>
                    <a:bodyPr/>
                    <a:lstStyle/>
                    <a:p>
                      <a:pPr algn="ctr"/>
                      <a:r>
                        <a:rPr lang="en-US" sz="2000" dirty="0" smtClean="0"/>
                        <a:t>-</a:t>
                      </a:r>
                    </a:p>
                    <a:p>
                      <a:pPr algn="ctr"/>
                      <a:endParaRPr lang="en-US" sz="2000" dirty="0" smtClean="0"/>
                    </a:p>
                    <a:p>
                      <a:pPr algn="ctr"/>
                      <a:r>
                        <a:rPr lang="en-US" sz="2000" dirty="0" smtClean="0"/>
                        <a:t>1.229.800</a:t>
                      </a:r>
                    </a:p>
                    <a:p>
                      <a:pPr algn="ctr"/>
                      <a:r>
                        <a:rPr lang="en-US" sz="2000" dirty="0" smtClean="0"/>
                        <a:t>-</a:t>
                      </a:r>
                    </a:p>
                    <a:p>
                      <a:pPr algn="ctr"/>
                      <a:r>
                        <a:rPr lang="en-US" sz="2000" dirty="0" smtClean="0"/>
                        <a:t>15.440</a:t>
                      </a:r>
                    </a:p>
                    <a:p>
                      <a:pPr algn="ctr"/>
                      <a:r>
                        <a:rPr lang="en-US" sz="2000" dirty="0" smtClean="0"/>
                        <a:t>-</a:t>
                      </a:r>
                    </a:p>
                    <a:p>
                      <a:pPr algn="ctr"/>
                      <a:r>
                        <a:rPr lang="en-US" sz="2000" dirty="0" smtClean="0"/>
                        <a:t>-</a:t>
                      </a:r>
                    </a:p>
                    <a:p>
                      <a:pPr algn="ctr"/>
                      <a:r>
                        <a:rPr lang="en-US" sz="2000" dirty="0" smtClean="0"/>
                        <a:t>414.400</a:t>
                      </a:r>
                    </a:p>
                    <a:p>
                      <a:pPr algn="ctr"/>
                      <a:r>
                        <a:rPr lang="en-US" sz="2000" dirty="0" smtClean="0"/>
                        <a:t>-</a:t>
                      </a:r>
                    </a:p>
                    <a:p>
                      <a:pPr algn="ctr"/>
                      <a:r>
                        <a:rPr lang="en-US" sz="2000" dirty="0" smtClean="0"/>
                        <a:t>40.000</a:t>
                      </a:r>
                    </a:p>
                    <a:p>
                      <a:pPr algn="ctr"/>
                      <a:r>
                        <a:rPr lang="en-US" sz="2000" dirty="0" smtClean="0"/>
                        <a:t>-</a:t>
                      </a:r>
                    </a:p>
                    <a:p>
                      <a:pPr algn="ctr"/>
                      <a:r>
                        <a:rPr lang="en-US" sz="2000" dirty="0" smtClean="0"/>
                        <a:t>757.800</a:t>
                      </a:r>
                    </a:p>
                    <a:p>
                      <a:pPr algn="ctr"/>
                      <a:r>
                        <a:rPr lang="en-US" sz="2000" dirty="0" smtClean="0"/>
                        <a:t>-</a:t>
                      </a:r>
                    </a:p>
                    <a:p>
                      <a:pPr algn="ctr"/>
                      <a:r>
                        <a:rPr lang="en-US" sz="2000" dirty="0" smtClean="0"/>
                        <a:t>63.000</a:t>
                      </a:r>
                    </a:p>
                    <a:p>
                      <a:pPr algn="ctr"/>
                      <a:r>
                        <a:rPr lang="en-US" sz="2000" dirty="0" smtClean="0"/>
                        <a:t>-</a:t>
                      </a:r>
                    </a:p>
                    <a:p>
                      <a:pPr algn="ctr"/>
                      <a:r>
                        <a:rPr lang="en-US" sz="2000" dirty="0" smtClean="0"/>
                        <a:t>1.000.000</a:t>
                      </a:r>
                    </a:p>
                    <a:p>
                      <a:pPr algn="ctr"/>
                      <a:r>
                        <a:rPr lang="en-US" sz="2000" dirty="0" smtClean="0"/>
                        <a:t>-</a:t>
                      </a:r>
                      <a:endParaRPr lang="en-US" sz="2000" dirty="0"/>
                    </a:p>
                  </a:txBody>
                  <a:tcPr marL="86005" marR="86005" marT="58057" marB="58057">
                    <a:solidFill>
                      <a:srgbClr val="92D050"/>
                    </a:solidFill>
                  </a:tcPr>
                </a:tc>
              </a:tr>
            </a:tbl>
          </a:graphicData>
        </a:graphic>
      </p:graphicFrame>
      <p:sp>
        <p:nvSpPr>
          <p:cNvPr id="4" name="TextBox 3"/>
          <p:cNvSpPr txBox="1"/>
          <p:nvPr/>
        </p:nvSpPr>
        <p:spPr>
          <a:xfrm>
            <a:off x="70146" y="-18168"/>
            <a:ext cx="1814180" cy="369332"/>
          </a:xfrm>
          <a:prstGeom prst="rect">
            <a:avLst/>
          </a:prstGeom>
          <a:noFill/>
          <a:ln>
            <a:solidFill>
              <a:schemeClr val="tx1"/>
            </a:solidFill>
          </a:ln>
        </p:spPr>
        <p:txBody>
          <a:bodyPr wrap="square" rtlCol="0">
            <a:spAutoFit/>
          </a:bodyPr>
          <a:lstStyle/>
          <a:p>
            <a:r>
              <a:rPr lang="en-US" dirty="0" smtClean="0"/>
              <a:t>JUORNAL ENTRY</a:t>
            </a:r>
            <a:endParaRPr lang="en-US" dirty="0"/>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0832" y="72548"/>
            <a:ext cx="6584801" cy="432913"/>
          </a:xfrm>
          <a:ln>
            <a:solidFill>
              <a:schemeClr val="tx1"/>
            </a:solidFill>
          </a:ln>
        </p:spPr>
        <p:txBody>
          <a:bodyPr>
            <a:noAutofit/>
          </a:bodyPr>
          <a:lstStyle/>
          <a:p>
            <a:r>
              <a:rPr lang="en-US" sz="1800" b="1" dirty="0" smtClean="0"/>
              <a:t>PENCATATAN TRANSAKSI SURAT BERHARGA DAN PEMBERIAN KREDIT</a:t>
            </a:r>
            <a:endParaRPr lang="en-US" sz="1800" b="1" dirty="0"/>
          </a:p>
        </p:txBody>
      </p:sp>
      <p:sp>
        <p:nvSpPr>
          <p:cNvPr id="3" name="Content Placeholder 2"/>
          <p:cNvSpPr>
            <a:spLocks noGrp="1"/>
          </p:cNvSpPr>
          <p:nvPr>
            <p:ph idx="1"/>
          </p:nvPr>
        </p:nvSpPr>
        <p:spPr>
          <a:xfrm>
            <a:off x="0" y="526122"/>
            <a:ext cx="9144000" cy="6331878"/>
          </a:xfrm>
        </p:spPr>
        <p:txBody>
          <a:bodyPr>
            <a:normAutofit/>
          </a:bodyPr>
          <a:lstStyle/>
          <a:p>
            <a:pPr>
              <a:buNone/>
            </a:pPr>
            <a:r>
              <a:rPr lang="en-US" sz="1600" dirty="0" err="1" smtClean="0"/>
              <a:t>Transaksi</a:t>
            </a:r>
            <a:r>
              <a:rPr lang="en-US" sz="1600" dirty="0" smtClean="0"/>
              <a:t> yang </a:t>
            </a:r>
            <a:r>
              <a:rPr lang="en-US" sz="1600" dirty="0" err="1" smtClean="0"/>
              <a:t>terjadi</a:t>
            </a:r>
            <a:r>
              <a:rPr lang="en-US" sz="1600" dirty="0" smtClean="0"/>
              <a:t> </a:t>
            </a:r>
            <a:r>
              <a:rPr lang="en-US" sz="1600" dirty="0" err="1" smtClean="0"/>
              <a:t>pada</a:t>
            </a:r>
            <a:r>
              <a:rPr lang="en-US" sz="1600" dirty="0" smtClean="0"/>
              <a:t> Bank </a:t>
            </a:r>
            <a:r>
              <a:rPr lang="en-US" sz="1600" dirty="0" err="1" smtClean="0"/>
              <a:t>Artha</a:t>
            </a:r>
            <a:r>
              <a:rPr lang="en-US" sz="1600" dirty="0" smtClean="0"/>
              <a:t> </a:t>
            </a:r>
            <a:r>
              <a:rPr lang="en-US" sz="1600" dirty="0" err="1" smtClean="0"/>
              <a:t>pada</a:t>
            </a:r>
            <a:r>
              <a:rPr lang="en-US" sz="1600" dirty="0" smtClean="0"/>
              <a:t> </a:t>
            </a:r>
            <a:r>
              <a:rPr lang="en-US" sz="1600" dirty="0" err="1" smtClean="0"/>
              <a:t>bulan</a:t>
            </a:r>
            <a:r>
              <a:rPr lang="en-US" sz="1600" dirty="0" smtClean="0"/>
              <a:t> </a:t>
            </a:r>
            <a:r>
              <a:rPr lang="en-US" sz="1600" dirty="0" err="1" smtClean="0"/>
              <a:t>Desember</a:t>
            </a:r>
            <a:r>
              <a:rPr lang="en-US" sz="1600" dirty="0" smtClean="0"/>
              <a:t> 2011.</a:t>
            </a:r>
          </a:p>
          <a:p>
            <a:pPr>
              <a:buNone/>
            </a:pPr>
            <a:r>
              <a:rPr lang="en-US" sz="1600" dirty="0" smtClean="0"/>
              <a:t>3/12 Bank </a:t>
            </a:r>
            <a:r>
              <a:rPr lang="en-US" sz="1600" dirty="0" err="1" smtClean="0"/>
              <a:t>membeli</a:t>
            </a:r>
            <a:r>
              <a:rPr lang="en-US" sz="1600" dirty="0" smtClean="0"/>
              <a:t> </a:t>
            </a:r>
            <a:r>
              <a:rPr lang="en-US" sz="1600" dirty="0" err="1" smtClean="0"/>
              <a:t>obligasi</a:t>
            </a:r>
            <a:r>
              <a:rPr lang="en-US" sz="1600" dirty="0" smtClean="0"/>
              <a:t> yang </a:t>
            </a:r>
            <a:r>
              <a:rPr lang="en-US" sz="1600" dirty="0" err="1" smtClean="0"/>
              <a:t>diterbitkan</a:t>
            </a:r>
            <a:r>
              <a:rPr lang="en-US" sz="1600" dirty="0" smtClean="0"/>
              <a:t> </a:t>
            </a:r>
            <a:r>
              <a:rPr lang="en-US" sz="1600" dirty="0" err="1" smtClean="0"/>
              <a:t>oleh</a:t>
            </a:r>
            <a:r>
              <a:rPr lang="en-US" sz="1600" dirty="0" smtClean="0"/>
              <a:t> </a:t>
            </a:r>
            <a:r>
              <a:rPr lang="en-US" sz="1600" dirty="0" err="1" smtClean="0"/>
              <a:t>PT.Kenanga</a:t>
            </a:r>
            <a:r>
              <a:rPr lang="en-US" sz="1600" dirty="0" smtClean="0"/>
              <a:t> </a:t>
            </a:r>
            <a:r>
              <a:rPr lang="en-US" sz="1600" dirty="0" err="1" smtClean="0"/>
              <a:t>sebanyak</a:t>
            </a:r>
            <a:r>
              <a:rPr lang="en-US" sz="1600" dirty="0" smtClean="0"/>
              <a:t> 10 </a:t>
            </a:r>
            <a:r>
              <a:rPr lang="en-US" sz="1600" dirty="0" err="1" smtClean="0"/>
              <a:t>lembar</a:t>
            </a:r>
            <a:r>
              <a:rPr lang="en-US" sz="1600" dirty="0" smtClean="0"/>
              <a:t>@ </a:t>
            </a:r>
            <a:r>
              <a:rPr lang="en-US" sz="1600" dirty="0" err="1" smtClean="0"/>
              <a:t>Rp</a:t>
            </a:r>
            <a:r>
              <a:rPr lang="en-US" sz="1600" dirty="0" smtClean="0"/>
              <a:t>. 1.000.000,- </a:t>
            </a:r>
            <a:r>
              <a:rPr lang="en-US" sz="1600" dirty="0" err="1" smtClean="0"/>
              <a:t>dengan</a:t>
            </a:r>
            <a:r>
              <a:rPr lang="en-US" sz="1600" dirty="0" smtClean="0"/>
              <a:t> </a:t>
            </a:r>
            <a:r>
              <a:rPr lang="en-US" sz="1600" dirty="0" err="1" smtClean="0"/>
              <a:t>kurs</a:t>
            </a:r>
            <a:r>
              <a:rPr lang="en-US" sz="1600" dirty="0" smtClean="0"/>
              <a:t>  98% </a:t>
            </a:r>
            <a:r>
              <a:rPr lang="en-US" sz="1600" dirty="0" err="1" smtClean="0"/>
              <a:t>dan</a:t>
            </a:r>
            <a:r>
              <a:rPr lang="en-US" sz="1600" dirty="0" smtClean="0"/>
              <a:t> </a:t>
            </a:r>
            <a:r>
              <a:rPr lang="en-US" sz="1600" dirty="0" err="1" smtClean="0"/>
              <a:t>suku</a:t>
            </a:r>
            <a:r>
              <a:rPr lang="en-US" sz="1600" dirty="0" smtClean="0"/>
              <a:t> </a:t>
            </a:r>
            <a:r>
              <a:rPr lang="en-US" sz="1600" dirty="0" err="1" smtClean="0"/>
              <a:t>bunga</a:t>
            </a:r>
            <a:r>
              <a:rPr lang="en-US" sz="1600" dirty="0" smtClean="0"/>
              <a:t> 12% </a:t>
            </a:r>
            <a:r>
              <a:rPr lang="en-US" sz="1600" dirty="0" err="1" smtClean="0"/>
              <a:t>setahun</a:t>
            </a:r>
            <a:r>
              <a:rPr lang="en-US" sz="1600" dirty="0" smtClean="0"/>
              <a:t>. </a:t>
            </a:r>
            <a:r>
              <a:rPr lang="en-US" sz="1600" dirty="0" err="1" smtClean="0"/>
              <a:t>Pembelian</a:t>
            </a:r>
            <a:r>
              <a:rPr lang="en-US" sz="1600" dirty="0" smtClean="0"/>
              <a:t> </a:t>
            </a:r>
            <a:r>
              <a:rPr lang="en-US" sz="1600" dirty="0" err="1" smtClean="0"/>
              <a:t>ini</a:t>
            </a:r>
            <a:r>
              <a:rPr lang="en-US" sz="1600" dirty="0" smtClean="0"/>
              <a:t> </a:t>
            </a:r>
            <a:r>
              <a:rPr lang="en-US" sz="1600" dirty="0" err="1" smtClean="0"/>
              <a:t>dilakukan</a:t>
            </a:r>
            <a:r>
              <a:rPr lang="en-US" sz="1600" dirty="0" smtClean="0"/>
              <a:t> </a:t>
            </a:r>
            <a:r>
              <a:rPr lang="en-US" sz="1600" dirty="0" err="1" smtClean="0"/>
              <a:t>dipasar</a:t>
            </a:r>
            <a:r>
              <a:rPr lang="en-US" sz="1600" dirty="0" smtClean="0"/>
              <a:t> </a:t>
            </a:r>
            <a:r>
              <a:rPr lang="en-US" sz="1600" dirty="0" err="1" smtClean="0"/>
              <a:t>sekunder</a:t>
            </a:r>
            <a:r>
              <a:rPr lang="en-US" sz="1600" dirty="0" smtClean="0"/>
              <a:t> </a:t>
            </a:r>
            <a:r>
              <a:rPr lang="en-US" sz="1600" dirty="0" err="1" smtClean="0"/>
              <a:t>dengan</a:t>
            </a:r>
            <a:r>
              <a:rPr lang="en-US" sz="1600" dirty="0" smtClean="0"/>
              <a:t> </a:t>
            </a:r>
            <a:r>
              <a:rPr lang="en-US" sz="1600" dirty="0" err="1" smtClean="0"/>
              <a:t>memperhatikan</a:t>
            </a:r>
            <a:r>
              <a:rPr lang="en-US" sz="1600" dirty="0" smtClean="0"/>
              <a:t> </a:t>
            </a:r>
            <a:r>
              <a:rPr lang="en-US" sz="1600" dirty="0" err="1" smtClean="0"/>
              <a:t>bunga</a:t>
            </a:r>
            <a:r>
              <a:rPr lang="en-US" sz="1600" dirty="0" smtClean="0"/>
              <a:t>   </a:t>
            </a:r>
            <a:r>
              <a:rPr lang="en-US" sz="1600" dirty="0" err="1" smtClean="0"/>
              <a:t>menjadi</a:t>
            </a:r>
            <a:r>
              <a:rPr lang="en-US" sz="1600" dirty="0" smtClean="0"/>
              <a:t> </a:t>
            </a:r>
            <a:r>
              <a:rPr lang="en-US" sz="1600" dirty="0" err="1" smtClean="0"/>
              <a:t>hak</a:t>
            </a:r>
            <a:r>
              <a:rPr lang="en-US" sz="1600" dirty="0" smtClean="0"/>
              <a:t> </a:t>
            </a:r>
            <a:r>
              <a:rPr lang="en-US" sz="1600" dirty="0" err="1" smtClean="0"/>
              <a:t>sipenjual</a:t>
            </a:r>
            <a:r>
              <a:rPr lang="en-US" sz="1600" dirty="0" smtClean="0"/>
              <a:t> </a:t>
            </a:r>
            <a:r>
              <a:rPr lang="en-US" sz="1600" dirty="0" err="1" smtClean="0"/>
              <a:t>selama</a:t>
            </a:r>
            <a:r>
              <a:rPr lang="en-US" sz="1600" dirty="0" smtClean="0"/>
              <a:t> 3 </a:t>
            </a:r>
            <a:r>
              <a:rPr lang="en-US" sz="1600" dirty="0" err="1" smtClean="0"/>
              <a:t>bulan</a:t>
            </a:r>
            <a:r>
              <a:rPr lang="en-US" sz="1600" dirty="0" smtClean="0"/>
              <a:t>. </a:t>
            </a:r>
            <a:r>
              <a:rPr lang="en-US" sz="1600" dirty="0" err="1" smtClean="0"/>
              <a:t>Pembayaran</a:t>
            </a:r>
            <a:r>
              <a:rPr lang="en-US" sz="1600" dirty="0" smtClean="0"/>
              <a:t> </a:t>
            </a:r>
            <a:r>
              <a:rPr lang="en-US" sz="1600" dirty="0" err="1" smtClean="0"/>
              <a:t>bunga</a:t>
            </a:r>
            <a:r>
              <a:rPr lang="en-US" sz="1600" dirty="0" smtClean="0"/>
              <a:t> </a:t>
            </a:r>
            <a:r>
              <a:rPr lang="en-US" sz="1600" dirty="0" err="1" smtClean="0"/>
              <a:t>dilakukan</a:t>
            </a:r>
            <a:r>
              <a:rPr lang="en-US" sz="1600" dirty="0" smtClean="0"/>
              <a:t> </a:t>
            </a:r>
            <a:r>
              <a:rPr lang="en-US" sz="1600" dirty="0" err="1" smtClean="0"/>
              <a:t>dua</a:t>
            </a:r>
            <a:r>
              <a:rPr lang="en-US" sz="1600" dirty="0" smtClean="0"/>
              <a:t> kali </a:t>
            </a:r>
            <a:r>
              <a:rPr lang="en-US" sz="1600" dirty="0" err="1" smtClean="0"/>
              <a:t>setahun</a:t>
            </a:r>
            <a:r>
              <a:rPr lang="en-US" sz="1600" dirty="0" smtClean="0"/>
              <a:t>. (</a:t>
            </a:r>
            <a:r>
              <a:rPr lang="en-US" sz="1600" dirty="0" err="1" smtClean="0"/>
              <a:t>Transaksi</a:t>
            </a:r>
            <a:r>
              <a:rPr lang="en-US" sz="1600" dirty="0" smtClean="0"/>
              <a:t> </a:t>
            </a:r>
            <a:r>
              <a:rPr lang="en-US" sz="1600" dirty="0" err="1" smtClean="0"/>
              <a:t>surat</a:t>
            </a:r>
            <a:r>
              <a:rPr lang="en-US" sz="1600" dirty="0" smtClean="0"/>
              <a:t> </a:t>
            </a:r>
            <a:r>
              <a:rPr lang="en-US" sz="1600" dirty="0" err="1" smtClean="0"/>
              <a:t>berharga</a:t>
            </a:r>
            <a:r>
              <a:rPr lang="en-US" sz="1600" dirty="0" smtClean="0"/>
              <a:t>).</a:t>
            </a:r>
          </a:p>
          <a:p>
            <a:pPr>
              <a:buNone/>
            </a:pPr>
            <a:r>
              <a:rPr lang="en-US" sz="1600" dirty="0" smtClean="0"/>
              <a:t>5/2 </a:t>
            </a:r>
            <a:r>
              <a:rPr lang="en-US" sz="1600" dirty="0" err="1" smtClean="0"/>
              <a:t>Seorang</a:t>
            </a:r>
            <a:r>
              <a:rPr lang="en-US" sz="1600" dirty="0" smtClean="0"/>
              <a:t> </a:t>
            </a:r>
            <a:r>
              <a:rPr lang="en-US" sz="1600" dirty="0" err="1" smtClean="0"/>
              <a:t>nasabah</a:t>
            </a:r>
            <a:r>
              <a:rPr lang="en-US" sz="1600" dirty="0" smtClean="0"/>
              <a:t> </a:t>
            </a:r>
            <a:r>
              <a:rPr lang="en-US" sz="1600" dirty="0" err="1" smtClean="0"/>
              <a:t>CV.Makmur</a:t>
            </a:r>
            <a:r>
              <a:rPr lang="en-US" sz="1600" dirty="0" smtClean="0"/>
              <a:t>, </a:t>
            </a:r>
            <a:r>
              <a:rPr lang="en-US" sz="1600" dirty="0" err="1" smtClean="0"/>
              <a:t>telah</a:t>
            </a:r>
            <a:r>
              <a:rPr lang="en-US" sz="1600" dirty="0" smtClean="0"/>
              <a:t> </a:t>
            </a:r>
            <a:r>
              <a:rPr lang="en-US" sz="1600" dirty="0" err="1" smtClean="0"/>
              <a:t>disetujui</a:t>
            </a:r>
            <a:r>
              <a:rPr lang="en-US" sz="1600" dirty="0" smtClean="0"/>
              <a:t> </a:t>
            </a:r>
            <a:r>
              <a:rPr lang="en-US" sz="1600" dirty="0" err="1" smtClean="0"/>
              <a:t>untuk</a:t>
            </a:r>
            <a:r>
              <a:rPr lang="en-US" sz="1600" dirty="0" smtClean="0"/>
              <a:t> </a:t>
            </a:r>
            <a:r>
              <a:rPr lang="en-US" sz="1600" dirty="0" err="1" smtClean="0"/>
              <a:t>mendapatkan</a:t>
            </a:r>
            <a:r>
              <a:rPr lang="en-US" sz="1600" dirty="0" smtClean="0"/>
              <a:t> </a:t>
            </a:r>
            <a:r>
              <a:rPr lang="en-US" sz="1600" dirty="0" err="1" smtClean="0"/>
              <a:t>fasilitas</a:t>
            </a:r>
            <a:r>
              <a:rPr lang="en-US" sz="1600" dirty="0" smtClean="0"/>
              <a:t> </a:t>
            </a:r>
            <a:r>
              <a:rPr lang="en-US" sz="1600" dirty="0" err="1" smtClean="0"/>
              <a:t>kredit</a:t>
            </a:r>
            <a:r>
              <a:rPr lang="en-US" sz="1600" dirty="0" smtClean="0"/>
              <a:t> </a:t>
            </a:r>
            <a:r>
              <a:rPr lang="en-US" sz="1600" dirty="0" err="1" smtClean="0"/>
              <a:t>sebesar</a:t>
            </a:r>
            <a:r>
              <a:rPr lang="en-US" sz="1600" dirty="0" smtClean="0"/>
              <a:t> </a:t>
            </a:r>
            <a:r>
              <a:rPr lang="en-US" sz="1600" dirty="0" err="1" smtClean="0"/>
              <a:t>Rp</a:t>
            </a:r>
            <a:r>
              <a:rPr lang="en-US" sz="1600" dirty="0" smtClean="0"/>
              <a:t>. 1 </a:t>
            </a:r>
            <a:r>
              <a:rPr lang="en-US" sz="1600" dirty="0" err="1" smtClean="0"/>
              <a:t>milyar</a:t>
            </a:r>
            <a:r>
              <a:rPr lang="en-US" sz="1600" dirty="0" smtClean="0"/>
              <a:t>. </a:t>
            </a:r>
            <a:r>
              <a:rPr lang="en-US" sz="1600" dirty="0" err="1" smtClean="0"/>
              <a:t>Provisi</a:t>
            </a:r>
            <a:r>
              <a:rPr lang="en-US" sz="1600" dirty="0" smtClean="0"/>
              <a:t> </a:t>
            </a:r>
            <a:r>
              <a:rPr lang="en-US" sz="1600" dirty="0" err="1" smtClean="0"/>
              <a:t>kredit</a:t>
            </a:r>
            <a:r>
              <a:rPr lang="en-US" sz="1600" dirty="0" smtClean="0"/>
              <a:t> </a:t>
            </a:r>
            <a:r>
              <a:rPr lang="en-US" sz="1600" dirty="0" err="1" smtClean="0"/>
              <a:t>sebesar</a:t>
            </a:r>
            <a:r>
              <a:rPr lang="en-US" sz="1600" dirty="0" smtClean="0"/>
              <a:t> 0,5 % </a:t>
            </a:r>
            <a:r>
              <a:rPr lang="en-US" sz="1600" dirty="0" err="1" smtClean="0"/>
              <a:t>dari</a:t>
            </a:r>
            <a:r>
              <a:rPr lang="en-US" sz="1600" dirty="0" smtClean="0"/>
              <a:t> </a:t>
            </a:r>
            <a:r>
              <a:rPr lang="en-US" sz="1600" dirty="0" err="1" smtClean="0"/>
              <a:t>pagu</a:t>
            </a:r>
            <a:r>
              <a:rPr lang="en-US" sz="1600" dirty="0" smtClean="0"/>
              <a:t> </a:t>
            </a:r>
            <a:r>
              <a:rPr lang="en-US" sz="1600" dirty="0" err="1" smtClean="0"/>
              <a:t>kredit</a:t>
            </a:r>
            <a:r>
              <a:rPr lang="en-US" sz="1600" dirty="0" smtClean="0"/>
              <a:t> </a:t>
            </a:r>
            <a:r>
              <a:rPr lang="en-US" sz="1600" dirty="0" err="1" smtClean="0"/>
              <a:t>dan</a:t>
            </a:r>
            <a:r>
              <a:rPr lang="en-US" sz="1600" dirty="0" smtClean="0"/>
              <a:t> </a:t>
            </a:r>
            <a:r>
              <a:rPr lang="en-US" sz="1600" dirty="0" err="1" smtClean="0"/>
              <a:t>bea</a:t>
            </a:r>
            <a:r>
              <a:rPr lang="en-US" sz="1600" dirty="0" smtClean="0"/>
              <a:t> </a:t>
            </a:r>
            <a:r>
              <a:rPr lang="en-US" sz="1600" dirty="0" err="1" smtClean="0"/>
              <a:t>materai</a:t>
            </a:r>
            <a:r>
              <a:rPr lang="en-US" sz="1600" dirty="0" smtClean="0"/>
              <a:t> </a:t>
            </a:r>
            <a:r>
              <a:rPr lang="en-US" sz="1600" dirty="0" err="1" smtClean="0"/>
              <a:t>Rp</a:t>
            </a:r>
            <a:r>
              <a:rPr lang="en-US" sz="1600" dirty="0" smtClean="0"/>
              <a:t>. 25.000,- yang </a:t>
            </a:r>
            <a:r>
              <a:rPr lang="en-US" sz="1600" dirty="0" err="1" smtClean="0"/>
              <a:t>semuanya</a:t>
            </a:r>
            <a:r>
              <a:rPr lang="en-US" sz="1600" dirty="0" smtClean="0"/>
              <a:t> </a:t>
            </a:r>
            <a:r>
              <a:rPr lang="en-US" sz="1600" dirty="0" err="1" smtClean="0"/>
              <a:t>dibayar</a:t>
            </a:r>
            <a:r>
              <a:rPr lang="en-US" sz="1600" dirty="0" smtClean="0"/>
              <a:t> </a:t>
            </a:r>
            <a:r>
              <a:rPr lang="en-US" sz="1600" dirty="0" err="1" smtClean="0"/>
              <a:t>tunai</a:t>
            </a:r>
            <a:r>
              <a:rPr lang="en-US" sz="1600" dirty="0" smtClean="0"/>
              <a:t> </a:t>
            </a:r>
            <a:r>
              <a:rPr lang="en-US" sz="1600" dirty="0" err="1" smtClean="0"/>
              <a:t>oleh</a:t>
            </a:r>
            <a:r>
              <a:rPr lang="en-US" sz="1600" dirty="0" smtClean="0"/>
              <a:t> </a:t>
            </a:r>
            <a:r>
              <a:rPr lang="en-US" sz="1600" dirty="0" err="1" smtClean="0"/>
              <a:t>nasabah</a:t>
            </a:r>
            <a:r>
              <a:rPr lang="en-US" sz="1600" dirty="0" smtClean="0"/>
              <a:t> </a:t>
            </a:r>
            <a:r>
              <a:rPr lang="en-US" sz="1600" dirty="0" err="1" smtClean="0"/>
              <a:t>tersebut</a:t>
            </a:r>
            <a:r>
              <a:rPr lang="en-US" sz="1600" dirty="0" smtClean="0"/>
              <a:t>. </a:t>
            </a:r>
          </a:p>
          <a:p>
            <a:pPr>
              <a:buNone/>
            </a:pPr>
            <a:r>
              <a:rPr lang="en-US" sz="1600" dirty="0" smtClean="0"/>
              <a:t>       (</a:t>
            </a:r>
            <a:r>
              <a:rPr lang="en-US" sz="1600" dirty="0" err="1" smtClean="0"/>
              <a:t>Transaksi</a:t>
            </a:r>
            <a:r>
              <a:rPr lang="en-US" sz="1600" dirty="0" smtClean="0"/>
              <a:t> </a:t>
            </a:r>
            <a:r>
              <a:rPr lang="en-US" sz="1600" dirty="0" err="1" smtClean="0"/>
              <a:t>Debitur</a:t>
            </a:r>
            <a:r>
              <a:rPr lang="en-US" sz="1600" dirty="0" smtClean="0"/>
              <a:t>). </a:t>
            </a:r>
          </a:p>
          <a:p>
            <a:pPr>
              <a:buNone/>
            </a:pPr>
            <a:r>
              <a:rPr lang="en-US" sz="1600" dirty="0" smtClean="0"/>
              <a:t>9/12 Bank </a:t>
            </a:r>
            <a:r>
              <a:rPr lang="en-US" sz="1600" dirty="0" err="1" smtClean="0"/>
              <a:t>Artha</a:t>
            </a:r>
            <a:r>
              <a:rPr lang="en-US" sz="1600" dirty="0" smtClean="0"/>
              <a:t> </a:t>
            </a:r>
            <a:r>
              <a:rPr lang="en-US" sz="1600" dirty="0" err="1" smtClean="0"/>
              <a:t>mengantisipasikan</a:t>
            </a:r>
            <a:r>
              <a:rPr lang="en-US" sz="1600" dirty="0" smtClean="0"/>
              <a:t> </a:t>
            </a:r>
            <a:r>
              <a:rPr lang="en-US" sz="1600" dirty="0" err="1" smtClean="0"/>
              <a:t>pendapatan</a:t>
            </a:r>
            <a:r>
              <a:rPr lang="en-US" sz="1600" dirty="0" smtClean="0"/>
              <a:t> </a:t>
            </a:r>
            <a:r>
              <a:rPr lang="en-US" sz="1600" dirty="0" err="1" smtClean="0"/>
              <a:t>dari</a:t>
            </a:r>
            <a:r>
              <a:rPr lang="en-US" sz="1600" dirty="0" smtClean="0"/>
              <a:t> </a:t>
            </a:r>
            <a:r>
              <a:rPr lang="en-US" sz="1600" dirty="0" err="1" smtClean="0"/>
              <a:t>penempatannya</a:t>
            </a:r>
            <a:r>
              <a:rPr lang="en-US" sz="1600" dirty="0" smtClean="0"/>
              <a:t> </a:t>
            </a:r>
            <a:r>
              <a:rPr lang="en-US" sz="1600" dirty="0" err="1" smtClean="0"/>
              <a:t>pada</a:t>
            </a:r>
            <a:r>
              <a:rPr lang="en-US" sz="1600" dirty="0" smtClean="0"/>
              <a:t> </a:t>
            </a:r>
            <a:r>
              <a:rPr lang="en-US" sz="1600" dirty="0" err="1" smtClean="0"/>
              <a:t>lembaga</a:t>
            </a:r>
            <a:r>
              <a:rPr lang="en-US" sz="1600" dirty="0" smtClean="0"/>
              <a:t> </a:t>
            </a:r>
            <a:r>
              <a:rPr lang="en-US" sz="1600" dirty="0" err="1" smtClean="0"/>
              <a:t>keuangan</a:t>
            </a:r>
            <a:r>
              <a:rPr lang="en-US" sz="1600" dirty="0" smtClean="0"/>
              <a:t> </a:t>
            </a:r>
            <a:r>
              <a:rPr lang="en-US" sz="1600" dirty="0" err="1" smtClean="0"/>
              <a:t>berupa</a:t>
            </a:r>
            <a:r>
              <a:rPr lang="en-US" sz="1600" dirty="0" smtClean="0"/>
              <a:t> </a:t>
            </a:r>
            <a:r>
              <a:rPr lang="en-US" sz="1600" dirty="0" err="1" smtClean="0"/>
              <a:t>deposito</a:t>
            </a:r>
            <a:r>
              <a:rPr lang="en-US" sz="1600" dirty="0" smtClean="0"/>
              <a:t> </a:t>
            </a:r>
            <a:r>
              <a:rPr lang="en-US" sz="1600" dirty="0" err="1" smtClean="0"/>
              <a:t>sebesar</a:t>
            </a:r>
            <a:r>
              <a:rPr lang="en-US" sz="1600" dirty="0" smtClean="0"/>
              <a:t> 1 % </a:t>
            </a:r>
            <a:r>
              <a:rPr lang="en-US" sz="1600" dirty="0" err="1" smtClean="0"/>
              <a:t>dari</a:t>
            </a:r>
            <a:r>
              <a:rPr lang="en-US" sz="1600" dirty="0" smtClean="0"/>
              <a:t> nominal </a:t>
            </a:r>
            <a:r>
              <a:rPr lang="en-US" sz="1600" dirty="0" err="1" smtClean="0"/>
              <a:t>Rp</a:t>
            </a:r>
            <a:r>
              <a:rPr lang="en-US" sz="1600" dirty="0" smtClean="0"/>
              <a:t>. 1 </a:t>
            </a:r>
            <a:r>
              <a:rPr lang="en-US" sz="1600" dirty="0" err="1" smtClean="0"/>
              <a:t>milyar</a:t>
            </a:r>
            <a:r>
              <a:rPr lang="en-US" sz="1600" dirty="0" smtClean="0"/>
              <a:t> </a:t>
            </a:r>
            <a:r>
              <a:rPr lang="en-US" sz="1600" dirty="0" err="1" smtClean="0"/>
              <a:t>dan</a:t>
            </a:r>
            <a:r>
              <a:rPr lang="en-US" sz="1600" dirty="0" smtClean="0"/>
              <a:t> call money </a:t>
            </a:r>
            <a:r>
              <a:rPr lang="en-US" sz="1600" dirty="0" err="1" smtClean="0"/>
              <a:t>sebesar</a:t>
            </a:r>
            <a:r>
              <a:rPr lang="en-US" sz="1600" dirty="0" smtClean="0"/>
              <a:t> 0,6 % </a:t>
            </a:r>
            <a:r>
              <a:rPr lang="en-US" sz="1600" dirty="0" err="1" smtClean="0"/>
              <a:t>dari</a:t>
            </a:r>
            <a:r>
              <a:rPr lang="en-US" sz="1600" dirty="0" smtClean="0"/>
              <a:t> </a:t>
            </a:r>
            <a:r>
              <a:rPr lang="en-US" sz="1600" dirty="0" err="1" smtClean="0"/>
              <a:t>pokok</a:t>
            </a:r>
            <a:r>
              <a:rPr lang="en-US" sz="1600" dirty="0" smtClean="0"/>
              <a:t> </a:t>
            </a:r>
            <a:r>
              <a:rPr lang="en-US" sz="1600" dirty="0" err="1" smtClean="0"/>
              <a:t>sebesar</a:t>
            </a:r>
            <a:r>
              <a:rPr lang="en-US" sz="1600" dirty="0" smtClean="0"/>
              <a:t> 500 </a:t>
            </a:r>
            <a:r>
              <a:rPr lang="en-US" sz="1600" dirty="0" err="1" smtClean="0"/>
              <a:t>juta</a:t>
            </a:r>
            <a:r>
              <a:rPr lang="en-US" sz="1600" dirty="0" smtClean="0"/>
              <a:t>. </a:t>
            </a:r>
            <a:r>
              <a:rPr lang="en-US" sz="1600" dirty="0" err="1" smtClean="0"/>
              <a:t>Semua</a:t>
            </a:r>
            <a:r>
              <a:rPr lang="en-US" sz="1600" dirty="0" smtClean="0"/>
              <a:t> </a:t>
            </a:r>
            <a:r>
              <a:rPr lang="en-US" sz="1600" dirty="0" err="1" smtClean="0"/>
              <a:t>antisipasi</a:t>
            </a:r>
            <a:r>
              <a:rPr lang="en-US" sz="1600" dirty="0" smtClean="0"/>
              <a:t>  </a:t>
            </a:r>
            <a:r>
              <a:rPr lang="en-US" sz="1600" dirty="0" err="1" smtClean="0"/>
              <a:t>pendapatan</a:t>
            </a:r>
            <a:r>
              <a:rPr lang="en-US" sz="1600" dirty="0" smtClean="0"/>
              <a:t> </a:t>
            </a:r>
            <a:r>
              <a:rPr lang="en-US" sz="1600" dirty="0" err="1" smtClean="0"/>
              <a:t>ini</a:t>
            </a:r>
            <a:r>
              <a:rPr lang="en-US" sz="1600" dirty="0" smtClean="0"/>
              <a:t> </a:t>
            </a:r>
            <a:r>
              <a:rPr lang="en-US" sz="1600" dirty="0" err="1" smtClean="0"/>
              <a:t>didasarkan</a:t>
            </a:r>
            <a:r>
              <a:rPr lang="en-US" sz="1600" dirty="0" smtClean="0"/>
              <a:t> </a:t>
            </a:r>
            <a:r>
              <a:rPr lang="en-US" sz="1600" dirty="0" err="1" smtClean="0"/>
              <a:t>secara</a:t>
            </a:r>
            <a:r>
              <a:rPr lang="en-US" sz="1600" dirty="0" smtClean="0"/>
              <a:t> accrual basis </a:t>
            </a:r>
            <a:r>
              <a:rPr lang="en-US" sz="1600" dirty="0" err="1" smtClean="0"/>
              <a:t>dan</a:t>
            </a:r>
            <a:r>
              <a:rPr lang="en-US" sz="1600" dirty="0" smtClean="0"/>
              <a:t> </a:t>
            </a:r>
            <a:r>
              <a:rPr lang="en-US" sz="1600" dirty="0" err="1" smtClean="0"/>
              <a:t>dimasukkan</a:t>
            </a:r>
            <a:r>
              <a:rPr lang="en-US" sz="1600" dirty="0" smtClean="0"/>
              <a:t> </a:t>
            </a:r>
            <a:r>
              <a:rPr lang="en-US" sz="1600" dirty="0" err="1" smtClean="0"/>
              <a:t>kedalam</a:t>
            </a:r>
            <a:r>
              <a:rPr lang="en-US" sz="1600" dirty="0" smtClean="0"/>
              <a:t> </a:t>
            </a:r>
            <a:r>
              <a:rPr lang="en-US" sz="1600" dirty="0" err="1" smtClean="0"/>
              <a:t>pendapatan</a:t>
            </a:r>
            <a:r>
              <a:rPr lang="en-US" sz="1600" dirty="0" smtClean="0"/>
              <a:t> </a:t>
            </a:r>
            <a:r>
              <a:rPr lang="en-US" sz="1600" dirty="0" err="1" smtClean="0"/>
              <a:t>sela</a:t>
            </a:r>
            <a:r>
              <a:rPr lang="en-US" sz="1600" dirty="0" smtClean="0"/>
              <a:t> </a:t>
            </a:r>
            <a:r>
              <a:rPr lang="en-US" sz="1600" dirty="0" err="1" smtClean="0"/>
              <a:t>satu</a:t>
            </a:r>
            <a:r>
              <a:rPr lang="en-US" sz="1600" dirty="0" smtClean="0"/>
              <a:t> </a:t>
            </a:r>
            <a:r>
              <a:rPr lang="en-US" sz="1600" dirty="0" err="1" smtClean="0"/>
              <a:t>bulan</a:t>
            </a:r>
            <a:r>
              <a:rPr lang="en-US" sz="1600" dirty="0" smtClean="0"/>
              <a:t>. (</a:t>
            </a:r>
            <a:r>
              <a:rPr lang="en-US" sz="1600" dirty="0" err="1" smtClean="0"/>
              <a:t>Transaksi</a:t>
            </a:r>
            <a:r>
              <a:rPr lang="en-US" sz="1600" dirty="0" smtClean="0"/>
              <a:t> </a:t>
            </a:r>
            <a:r>
              <a:rPr lang="en-US" sz="1600" dirty="0" err="1" smtClean="0"/>
              <a:t>Pendapatan</a:t>
            </a:r>
            <a:r>
              <a:rPr lang="en-US" sz="1600" dirty="0" smtClean="0"/>
              <a:t> Yang </a:t>
            </a:r>
            <a:r>
              <a:rPr lang="en-US" sz="1600" dirty="0" err="1" smtClean="0"/>
              <a:t>Masih</a:t>
            </a:r>
            <a:r>
              <a:rPr lang="en-US" sz="1600" dirty="0" smtClean="0"/>
              <a:t>  </a:t>
            </a:r>
            <a:r>
              <a:rPr lang="en-US" sz="1600" dirty="0" err="1" smtClean="0"/>
              <a:t>Harus</a:t>
            </a:r>
            <a:r>
              <a:rPr lang="en-US" sz="1600" dirty="0" smtClean="0"/>
              <a:t> </a:t>
            </a:r>
            <a:r>
              <a:rPr lang="en-US" sz="1600" dirty="0" err="1" smtClean="0"/>
              <a:t>Diterima</a:t>
            </a:r>
            <a:r>
              <a:rPr lang="en-US" sz="1600" dirty="0" smtClean="0"/>
              <a:t>).</a:t>
            </a:r>
          </a:p>
          <a:p>
            <a:pPr>
              <a:buNone/>
            </a:pPr>
            <a:r>
              <a:rPr lang="en-US" sz="1600" dirty="0" smtClean="0"/>
              <a:t>16/12 </a:t>
            </a:r>
            <a:r>
              <a:rPr lang="en-US" sz="1600" dirty="0" err="1" smtClean="0"/>
              <a:t>Seorang</a:t>
            </a:r>
            <a:r>
              <a:rPr lang="en-US" sz="1600" dirty="0" smtClean="0"/>
              <a:t> </a:t>
            </a:r>
            <a:r>
              <a:rPr lang="en-US" sz="1600" dirty="0" err="1" smtClean="0"/>
              <a:t>nasabah</a:t>
            </a:r>
            <a:r>
              <a:rPr lang="en-US" sz="1600" dirty="0" smtClean="0"/>
              <a:t> </a:t>
            </a:r>
            <a:r>
              <a:rPr lang="en-US" sz="1600" dirty="0" err="1" smtClean="0"/>
              <a:t>giro</a:t>
            </a:r>
            <a:r>
              <a:rPr lang="en-US" sz="1600" dirty="0" smtClean="0"/>
              <a:t> </a:t>
            </a:r>
            <a:r>
              <a:rPr lang="en-US" sz="1600" dirty="0" err="1" smtClean="0"/>
              <a:t>datang</a:t>
            </a:r>
            <a:r>
              <a:rPr lang="en-US" sz="1600" dirty="0" smtClean="0"/>
              <a:t> </a:t>
            </a:r>
            <a:r>
              <a:rPr lang="en-US" sz="1600" dirty="0" err="1" smtClean="0"/>
              <a:t>menunjukkan</a:t>
            </a:r>
            <a:r>
              <a:rPr lang="en-US" sz="1600" dirty="0" smtClean="0"/>
              <a:t> </a:t>
            </a:r>
            <a:r>
              <a:rPr lang="en-US" sz="1600" dirty="0" err="1" smtClean="0"/>
              <a:t>cek</a:t>
            </a:r>
            <a:r>
              <a:rPr lang="en-US" sz="1600" dirty="0" smtClean="0"/>
              <a:t> </a:t>
            </a:r>
            <a:r>
              <a:rPr lang="en-US" sz="1600" dirty="0" err="1" smtClean="0"/>
              <a:t>giro</a:t>
            </a:r>
            <a:r>
              <a:rPr lang="en-US" sz="1600" dirty="0" smtClean="0"/>
              <a:t> bank </a:t>
            </a:r>
            <a:r>
              <a:rPr lang="en-US" sz="1600" dirty="0" err="1" smtClean="0"/>
              <a:t>Artha</a:t>
            </a:r>
            <a:r>
              <a:rPr lang="en-US" sz="1600" dirty="0" smtClean="0"/>
              <a:t> </a:t>
            </a:r>
            <a:r>
              <a:rPr lang="en-US" sz="1600" dirty="0" err="1" smtClean="0"/>
              <a:t>cabang</a:t>
            </a:r>
            <a:r>
              <a:rPr lang="en-US" sz="1600" dirty="0" smtClean="0"/>
              <a:t> Jakarta </a:t>
            </a:r>
            <a:r>
              <a:rPr lang="en-US" sz="1600" dirty="0" err="1" smtClean="0"/>
              <a:t>senilai</a:t>
            </a:r>
            <a:r>
              <a:rPr lang="en-US" sz="1600" dirty="0" smtClean="0"/>
              <a:t> </a:t>
            </a:r>
            <a:r>
              <a:rPr lang="en-US" sz="1600" dirty="0" err="1" smtClean="0"/>
              <a:t>Rp</a:t>
            </a:r>
            <a:r>
              <a:rPr lang="en-US" sz="1600" dirty="0" smtClean="0"/>
              <a:t>. 200 </a:t>
            </a:r>
            <a:r>
              <a:rPr lang="en-US" sz="1600" dirty="0" err="1" smtClean="0"/>
              <a:t>juta</a:t>
            </a:r>
            <a:r>
              <a:rPr lang="en-US" sz="1600" dirty="0" smtClean="0"/>
              <a:t>. </a:t>
            </a:r>
            <a:r>
              <a:rPr lang="en-US" sz="1600" dirty="0" err="1" smtClean="0"/>
              <a:t>Pembayaran</a:t>
            </a:r>
            <a:r>
              <a:rPr lang="en-US" sz="1600" dirty="0" smtClean="0"/>
              <a:t> </a:t>
            </a:r>
            <a:r>
              <a:rPr lang="en-US" sz="1600" dirty="0" err="1" smtClean="0"/>
              <a:t>dikehendaki</a:t>
            </a:r>
            <a:r>
              <a:rPr lang="en-US" sz="1600" dirty="0" smtClean="0"/>
              <a:t> </a:t>
            </a:r>
            <a:r>
              <a:rPr lang="en-US" sz="1600" dirty="0" err="1" smtClean="0"/>
              <a:t>untuk</a:t>
            </a:r>
            <a:r>
              <a:rPr lang="en-US" sz="1600" dirty="0" smtClean="0"/>
              <a:t> </a:t>
            </a:r>
            <a:r>
              <a:rPr lang="en-US" sz="1600" dirty="0" err="1" smtClean="0"/>
              <a:t>membeli</a:t>
            </a:r>
            <a:r>
              <a:rPr lang="en-US" sz="1600" dirty="0" smtClean="0"/>
              <a:t> </a:t>
            </a:r>
            <a:r>
              <a:rPr lang="en-US" sz="1600" dirty="0" err="1" smtClean="0"/>
              <a:t>Deposito</a:t>
            </a:r>
            <a:r>
              <a:rPr lang="en-US" sz="1600" dirty="0" smtClean="0"/>
              <a:t> </a:t>
            </a:r>
            <a:r>
              <a:rPr lang="en-US" sz="1600" dirty="0" err="1" smtClean="0"/>
              <a:t>berjangka</a:t>
            </a:r>
            <a:r>
              <a:rPr lang="en-US" sz="1600" dirty="0" smtClean="0"/>
              <a:t> </a:t>
            </a:r>
            <a:r>
              <a:rPr lang="en-US" sz="1600" dirty="0" err="1" smtClean="0"/>
              <a:t>dengan</a:t>
            </a:r>
            <a:r>
              <a:rPr lang="en-US" sz="1600" dirty="0" smtClean="0"/>
              <a:t> nominal </a:t>
            </a:r>
            <a:r>
              <a:rPr lang="en-US" sz="1600" dirty="0" err="1" smtClean="0"/>
              <a:t>Rp</a:t>
            </a:r>
            <a:r>
              <a:rPr lang="en-US" sz="1600" dirty="0" smtClean="0"/>
              <a:t>. 150 </a:t>
            </a:r>
            <a:r>
              <a:rPr lang="en-US" sz="1600" dirty="0" err="1" smtClean="0"/>
              <a:t>juta</a:t>
            </a:r>
            <a:r>
              <a:rPr lang="en-US" sz="1600" dirty="0" smtClean="0"/>
              <a:t> </a:t>
            </a:r>
            <a:r>
              <a:rPr lang="en-US" sz="1600" dirty="0" err="1" smtClean="0"/>
              <a:t>jangka</a:t>
            </a:r>
            <a:r>
              <a:rPr lang="en-US" sz="1600" dirty="0" smtClean="0"/>
              <a:t> </a:t>
            </a:r>
            <a:r>
              <a:rPr lang="en-US" sz="1600" dirty="0" err="1" smtClean="0"/>
              <a:t>waktu</a:t>
            </a:r>
            <a:r>
              <a:rPr lang="en-US" sz="1600" dirty="0" smtClean="0"/>
              <a:t> 6 </a:t>
            </a:r>
            <a:r>
              <a:rPr lang="en-US" sz="1600" dirty="0" err="1" smtClean="0"/>
              <a:t>bulan</a:t>
            </a:r>
            <a:r>
              <a:rPr lang="en-US" sz="1600" dirty="0" smtClean="0"/>
              <a:t> </a:t>
            </a:r>
            <a:r>
              <a:rPr lang="en-US" sz="1600" dirty="0" err="1" smtClean="0"/>
              <a:t>dan</a:t>
            </a:r>
            <a:r>
              <a:rPr lang="en-US" sz="1600" dirty="0" smtClean="0"/>
              <a:t> </a:t>
            </a:r>
            <a:r>
              <a:rPr lang="en-US" sz="1600" dirty="0" err="1" smtClean="0"/>
              <a:t>suku</a:t>
            </a:r>
            <a:r>
              <a:rPr lang="en-US" sz="1600" dirty="0" smtClean="0"/>
              <a:t> </a:t>
            </a:r>
            <a:r>
              <a:rPr lang="en-US" sz="1600" dirty="0" err="1" smtClean="0"/>
              <a:t>bunga</a:t>
            </a:r>
            <a:r>
              <a:rPr lang="en-US" sz="1600" dirty="0" smtClean="0"/>
              <a:t> 16 % </a:t>
            </a:r>
            <a:r>
              <a:rPr lang="en-US" sz="1600" dirty="0" err="1" smtClean="0"/>
              <a:t>setahun</a:t>
            </a:r>
            <a:r>
              <a:rPr lang="en-US" sz="1600" dirty="0" smtClean="0"/>
              <a:t>. </a:t>
            </a:r>
            <a:r>
              <a:rPr lang="en-US" sz="1600" dirty="0" err="1" smtClean="0"/>
              <a:t>Sisa</a:t>
            </a:r>
            <a:r>
              <a:rPr lang="en-US" sz="1600" dirty="0" smtClean="0"/>
              <a:t> </a:t>
            </a:r>
            <a:r>
              <a:rPr lang="en-US" sz="1600" dirty="0" err="1" smtClean="0"/>
              <a:t>pembayaran</a:t>
            </a:r>
            <a:r>
              <a:rPr lang="en-US" sz="1600" dirty="0" smtClean="0"/>
              <a:t> </a:t>
            </a:r>
            <a:r>
              <a:rPr lang="en-US" sz="1600" dirty="0" err="1" smtClean="0"/>
              <a:t>dikehendaki</a:t>
            </a:r>
            <a:r>
              <a:rPr lang="en-US" sz="1600" dirty="0" smtClean="0"/>
              <a:t> </a:t>
            </a:r>
            <a:r>
              <a:rPr lang="en-US" sz="1600" dirty="0" err="1" smtClean="0"/>
              <a:t>tunai</a:t>
            </a:r>
            <a:r>
              <a:rPr lang="en-US" sz="1600" dirty="0" smtClean="0"/>
              <a:t>. (</a:t>
            </a:r>
            <a:r>
              <a:rPr lang="en-US" sz="1600" dirty="0" err="1" smtClean="0"/>
              <a:t>Transaksi</a:t>
            </a:r>
            <a:r>
              <a:rPr lang="en-US" sz="1600" dirty="0" smtClean="0"/>
              <a:t> </a:t>
            </a:r>
            <a:r>
              <a:rPr lang="en-US" sz="1600" dirty="0" err="1" smtClean="0"/>
              <a:t>Deposito</a:t>
            </a:r>
            <a:r>
              <a:rPr lang="en-US" sz="1600" dirty="0" smtClean="0"/>
              <a:t> </a:t>
            </a:r>
            <a:r>
              <a:rPr lang="en-US" sz="1600" dirty="0" err="1" smtClean="0"/>
              <a:t>Berjangka</a:t>
            </a:r>
            <a:r>
              <a:rPr lang="en-US" sz="1600" dirty="0" smtClean="0"/>
              <a:t>).</a:t>
            </a:r>
          </a:p>
          <a:p>
            <a:pPr>
              <a:buNone/>
            </a:pPr>
            <a:r>
              <a:rPr lang="en-US" sz="1600" dirty="0" smtClean="0"/>
              <a:t>19/12  </a:t>
            </a:r>
            <a:r>
              <a:rPr lang="en-US" sz="1600" dirty="0" err="1" smtClean="0"/>
              <a:t>Seorang</a:t>
            </a:r>
            <a:r>
              <a:rPr lang="en-US" sz="1600" dirty="0" smtClean="0"/>
              <a:t> </a:t>
            </a:r>
            <a:r>
              <a:rPr lang="en-US" sz="1600" dirty="0" err="1" smtClean="0"/>
              <a:t>nasabah</a:t>
            </a:r>
            <a:r>
              <a:rPr lang="en-US" sz="1600" dirty="0" smtClean="0"/>
              <a:t> </a:t>
            </a:r>
            <a:r>
              <a:rPr lang="en-US" sz="1600" dirty="0" err="1" smtClean="0"/>
              <a:t>menarik</a:t>
            </a:r>
            <a:r>
              <a:rPr lang="en-US" sz="1600" dirty="0" smtClean="0"/>
              <a:t> </a:t>
            </a:r>
            <a:r>
              <a:rPr lang="en-US" sz="1600" dirty="0" err="1" smtClean="0"/>
              <a:t>tabungan</a:t>
            </a:r>
            <a:r>
              <a:rPr lang="en-US" sz="1600" dirty="0" smtClean="0"/>
              <a:t> </a:t>
            </a:r>
            <a:r>
              <a:rPr lang="en-US" sz="1600" dirty="0" err="1" smtClean="0"/>
              <a:t>sebesar</a:t>
            </a:r>
            <a:r>
              <a:rPr lang="en-US" sz="1600" dirty="0" smtClean="0"/>
              <a:t> </a:t>
            </a:r>
            <a:r>
              <a:rPr lang="en-US" sz="1600" dirty="0" err="1" smtClean="0"/>
              <a:t>Rp</a:t>
            </a:r>
            <a:r>
              <a:rPr lang="en-US" sz="1600" dirty="0" smtClean="0"/>
              <a:t>. 500- </a:t>
            </a:r>
            <a:r>
              <a:rPr lang="en-US" sz="1600" dirty="0" err="1" smtClean="0"/>
              <a:t>juta</a:t>
            </a:r>
            <a:r>
              <a:rPr lang="en-US" sz="1600" dirty="0" smtClean="0"/>
              <a:t>, </a:t>
            </a:r>
            <a:r>
              <a:rPr lang="en-US" sz="1600" dirty="0" err="1" smtClean="0"/>
              <a:t>diambil</a:t>
            </a:r>
            <a:r>
              <a:rPr lang="en-US" sz="1600" dirty="0" smtClean="0"/>
              <a:t> </a:t>
            </a:r>
            <a:r>
              <a:rPr lang="en-US" sz="1600" dirty="0" err="1" smtClean="0"/>
              <a:t>tunai</a:t>
            </a:r>
            <a:r>
              <a:rPr lang="en-US" sz="1600" dirty="0" smtClean="0"/>
              <a:t>. </a:t>
            </a:r>
            <a:r>
              <a:rPr lang="en-US" sz="1600" dirty="0" err="1" smtClean="0"/>
              <a:t>Pada</a:t>
            </a:r>
            <a:r>
              <a:rPr lang="en-US" sz="1600" dirty="0" smtClean="0"/>
              <a:t> </a:t>
            </a:r>
            <a:r>
              <a:rPr lang="en-US" sz="1600" dirty="0" err="1" smtClean="0"/>
              <a:t>hari</a:t>
            </a:r>
            <a:r>
              <a:rPr lang="en-US" sz="1600" dirty="0" smtClean="0"/>
              <a:t> yang </a:t>
            </a:r>
            <a:r>
              <a:rPr lang="en-US" sz="1600" dirty="0" err="1" smtClean="0"/>
              <a:t>sama</a:t>
            </a:r>
            <a:r>
              <a:rPr lang="en-US" sz="1600" dirty="0" smtClean="0"/>
              <a:t> </a:t>
            </a:r>
            <a:r>
              <a:rPr lang="en-US" sz="1600" dirty="0" err="1" smtClean="0"/>
              <a:t>nasabah</a:t>
            </a:r>
            <a:r>
              <a:rPr lang="en-US" sz="1600" dirty="0" smtClean="0"/>
              <a:t> </a:t>
            </a:r>
            <a:r>
              <a:rPr lang="en-US" sz="1600" dirty="0" err="1" smtClean="0"/>
              <a:t>tersebut</a:t>
            </a:r>
            <a:r>
              <a:rPr lang="en-US" sz="1600" dirty="0" smtClean="0"/>
              <a:t> </a:t>
            </a:r>
            <a:r>
              <a:rPr lang="en-US" sz="1600" dirty="0" err="1" smtClean="0"/>
              <a:t>menerima</a:t>
            </a:r>
            <a:r>
              <a:rPr lang="en-US" sz="1600" dirty="0" smtClean="0"/>
              <a:t> </a:t>
            </a:r>
            <a:r>
              <a:rPr lang="en-US" sz="1600" dirty="0" err="1" smtClean="0"/>
              <a:t>kiriman</a:t>
            </a:r>
            <a:r>
              <a:rPr lang="en-US" sz="1600" dirty="0" smtClean="0"/>
              <a:t> </a:t>
            </a:r>
            <a:r>
              <a:rPr lang="en-US" sz="1600" dirty="0" err="1" smtClean="0"/>
              <a:t>uang</a:t>
            </a:r>
            <a:r>
              <a:rPr lang="en-US" sz="1600" dirty="0" smtClean="0"/>
              <a:t> </a:t>
            </a:r>
            <a:r>
              <a:rPr lang="en-US" sz="1600" dirty="0" err="1" smtClean="0"/>
              <a:t>dari</a:t>
            </a:r>
            <a:r>
              <a:rPr lang="en-US" sz="1600" dirty="0" smtClean="0"/>
              <a:t> </a:t>
            </a:r>
            <a:r>
              <a:rPr lang="en-US" sz="1600" dirty="0" err="1" smtClean="0"/>
              <a:t>rekannya</a:t>
            </a:r>
            <a:r>
              <a:rPr lang="en-US" sz="1600" dirty="0" smtClean="0"/>
              <a:t> </a:t>
            </a:r>
            <a:r>
              <a:rPr lang="en-US" sz="1600" dirty="0" err="1" smtClean="0"/>
              <a:t>nasabah</a:t>
            </a:r>
            <a:r>
              <a:rPr lang="en-US" sz="1600" dirty="0" smtClean="0"/>
              <a:t> Bank </a:t>
            </a:r>
            <a:r>
              <a:rPr lang="en-US" sz="1600" dirty="0" err="1" smtClean="0"/>
              <a:t>Rindu</a:t>
            </a:r>
            <a:r>
              <a:rPr lang="en-US" sz="1600" dirty="0" smtClean="0"/>
              <a:t> </a:t>
            </a:r>
            <a:r>
              <a:rPr lang="en-US" sz="1600" dirty="0" err="1" smtClean="0"/>
              <a:t>cabang</a:t>
            </a:r>
            <a:r>
              <a:rPr lang="en-US" sz="1600" dirty="0" smtClean="0"/>
              <a:t> Surabaya </a:t>
            </a:r>
            <a:r>
              <a:rPr lang="en-US" sz="1600" dirty="0" err="1" smtClean="0"/>
              <a:t>Rp</a:t>
            </a:r>
            <a:r>
              <a:rPr lang="en-US" sz="1600" dirty="0" smtClean="0"/>
              <a:t>. 1 </a:t>
            </a:r>
            <a:r>
              <a:rPr lang="en-US" sz="1600" dirty="0" err="1" smtClean="0"/>
              <a:t>juta</a:t>
            </a:r>
            <a:r>
              <a:rPr lang="en-US" sz="1600" dirty="0" smtClean="0"/>
              <a:t>. (</a:t>
            </a:r>
            <a:r>
              <a:rPr lang="en-US" sz="1600" dirty="0" err="1" smtClean="0"/>
              <a:t>Transaksi</a:t>
            </a:r>
            <a:r>
              <a:rPr lang="en-US" sz="1600" dirty="0" smtClean="0"/>
              <a:t> Tabungan). </a:t>
            </a:r>
          </a:p>
          <a:p>
            <a:pPr>
              <a:buNone/>
            </a:pPr>
            <a:r>
              <a:rPr lang="en-US" sz="1600" dirty="0" smtClean="0"/>
              <a:t>22/12 </a:t>
            </a:r>
            <a:r>
              <a:rPr lang="en-US" sz="1600" dirty="0" err="1" smtClean="0"/>
              <a:t>Seorang</a:t>
            </a:r>
            <a:r>
              <a:rPr lang="en-US" sz="1600" dirty="0" smtClean="0"/>
              <a:t> </a:t>
            </a:r>
            <a:r>
              <a:rPr lang="en-US" sz="1600" dirty="0" err="1" smtClean="0"/>
              <a:t>nasabah</a:t>
            </a:r>
            <a:r>
              <a:rPr lang="en-US" sz="1600" dirty="0" smtClean="0"/>
              <a:t> </a:t>
            </a:r>
            <a:r>
              <a:rPr lang="en-US" sz="1600" dirty="0" err="1" smtClean="0"/>
              <a:t>giro</a:t>
            </a:r>
            <a:r>
              <a:rPr lang="en-US" sz="1600" dirty="0" smtClean="0"/>
              <a:t> rupiah </a:t>
            </a:r>
            <a:r>
              <a:rPr lang="en-US" sz="1600" dirty="0" err="1" smtClean="0"/>
              <a:t>datang</a:t>
            </a:r>
            <a:r>
              <a:rPr lang="en-US" sz="1600" dirty="0" smtClean="0"/>
              <a:t> </a:t>
            </a:r>
            <a:r>
              <a:rPr lang="en-US" sz="1600" dirty="0" err="1" smtClean="0"/>
              <a:t>hendak</a:t>
            </a:r>
            <a:r>
              <a:rPr lang="en-US" sz="1600" dirty="0" smtClean="0"/>
              <a:t> transfer </a:t>
            </a:r>
            <a:r>
              <a:rPr lang="en-US" sz="1600" dirty="0" err="1" smtClean="0"/>
              <a:t>dananya</a:t>
            </a:r>
            <a:r>
              <a:rPr lang="en-US" sz="1600" dirty="0" smtClean="0"/>
              <a:t> </a:t>
            </a:r>
            <a:r>
              <a:rPr lang="en-US" sz="1600" dirty="0" err="1" smtClean="0"/>
              <a:t>sebesar</a:t>
            </a:r>
            <a:r>
              <a:rPr lang="en-US" sz="1600" dirty="0" smtClean="0"/>
              <a:t> </a:t>
            </a:r>
            <a:r>
              <a:rPr lang="en-US" sz="1600" dirty="0" err="1" smtClean="0"/>
              <a:t>Rp</a:t>
            </a:r>
            <a:r>
              <a:rPr lang="en-US" sz="1600" dirty="0" smtClean="0"/>
              <a:t>. 5 </a:t>
            </a:r>
            <a:r>
              <a:rPr lang="en-US" sz="1600" dirty="0" err="1" smtClean="0"/>
              <a:t>juta</a:t>
            </a:r>
            <a:r>
              <a:rPr lang="en-US" sz="1600" dirty="0" smtClean="0"/>
              <a:t> </a:t>
            </a:r>
            <a:r>
              <a:rPr lang="en-US" sz="1600" dirty="0" err="1" smtClean="0"/>
              <a:t>ke</a:t>
            </a:r>
            <a:r>
              <a:rPr lang="en-US" sz="1600" dirty="0" smtClean="0"/>
              <a:t> </a:t>
            </a:r>
            <a:r>
              <a:rPr lang="en-US" sz="1600" dirty="0" err="1" smtClean="0"/>
              <a:t>anaknya</a:t>
            </a:r>
            <a:r>
              <a:rPr lang="en-US" sz="1600" dirty="0" smtClean="0"/>
              <a:t> </a:t>
            </a:r>
            <a:r>
              <a:rPr lang="en-US" sz="1600" dirty="0" err="1" smtClean="0"/>
              <a:t>di</a:t>
            </a:r>
            <a:r>
              <a:rPr lang="en-US" sz="1600" dirty="0" smtClean="0"/>
              <a:t> </a:t>
            </a:r>
            <a:r>
              <a:rPr lang="en-US" sz="1600" dirty="0" err="1" smtClean="0"/>
              <a:t>kota</a:t>
            </a:r>
            <a:r>
              <a:rPr lang="en-US" sz="1600" dirty="0" smtClean="0"/>
              <a:t> Surabaya. </a:t>
            </a:r>
            <a:r>
              <a:rPr lang="en-US" sz="1600" dirty="0" err="1" smtClean="0"/>
              <a:t>Beban</a:t>
            </a:r>
            <a:r>
              <a:rPr lang="en-US" sz="1600" dirty="0" smtClean="0"/>
              <a:t> </a:t>
            </a:r>
            <a:r>
              <a:rPr lang="en-US" sz="1600" dirty="0" err="1" smtClean="0"/>
              <a:t>komisi</a:t>
            </a:r>
            <a:r>
              <a:rPr lang="en-US" sz="1600" dirty="0" smtClean="0"/>
              <a:t> </a:t>
            </a:r>
            <a:r>
              <a:rPr lang="en-US" sz="1600" dirty="0" err="1" smtClean="0"/>
              <a:t>sebesar</a:t>
            </a:r>
            <a:r>
              <a:rPr lang="en-US" sz="1600" dirty="0" smtClean="0"/>
              <a:t> </a:t>
            </a:r>
            <a:r>
              <a:rPr lang="en-US" sz="1600" dirty="0" err="1" smtClean="0"/>
              <a:t>Rp</a:t>
            </a:r>
            <a:r>
              <a:rPr lang="en-US" sz="1600" dirty="0" smtClean="0"/>
              <a:t>. 10.000,- </a:t>
            </a:r>
            <a:r>
              <a:rPr lang="en-US" sz="1600" dirty="0" err="1" smtClean="0"/>
              <a:t>dan</a:t>
            </a:r>
            <a:r>
              <a:rPr lang="en-US" sz="1600" dirty="0" smtClean="0"/>
              <a:t> </a:t>
            </a:r>
            <a:r>
              <a:rPr lang="en-US" sz="1600" dirty="0" err="1" smtClean="0"/>
              <a:t>ongkos</a:t>
            </a:r>
            <a:r>
              <a:rPr lang="en-US" sz="1600" dirty="0" smtClean="0"/>
              <a:t> </a:t>
            </a:r>
            <a:r>
              <a:rPr lang="en-US" sz="1600" dirty="0" err="1" smtClean="0"/>
              <a:t>kawat</a:t>
            </a:r>
            <a:r>
              <a:rPr lang="en-US" sz="1600" dirty="0" smtClean="0"/>
              <a:t> </a:t>
            </a:r>
            <a:r>
              <a:rPr lang="en-US" sz="1600" dirty="0" err="1" smtClean="0"/>
              <a:t>Rp</a:t>
            </a:r>
            <a:r>
              <a:rPr lang="en-US" sz="1600" dirty="0" smtClean="0"/>
              <a:t>. 1.500,- </a:t>
            </a:r>
            <a:r>
              <a:rPr lang="en-US" sz="1600" dirty="0" err="1" smtClean="0"/>
              <a:t>dibayar</a:t>
            </a:r>
            <a:r>
              <a:rPr lang="en-US" sz="1600" dirty="0" smtClean="0"/>
              <a:t> </a:t>
            </a:r>
            <a:r>
              <a:rPr lang="en-US" sz="1600" dirty="0" err="1" smtClean="0"/>
              <a:t>atas</a:t>
            </a:r>
            <a:r>
              <a:rPr lang="en-US" sz="1600" dirty="0" smtClean="0"/>
              <a:t> </a:t>
            </a:r>
            <a:r>
              <a:rPr lang="en-US" sz="1600" dirty="0" err="1" smtClean="0"/>
              <a:t>beban</a:t>
            </a:r>
            <a:r>
              <a:rPr lang="en-US" sz="1600" dirty="0" smtClean="0"/>
              <a:t> </a:t>
            </a:r>
            <a:r>
              <a:rPr lang="en-US" sz="1600" dirty="0" err="1" smtClean="0"/>
              <a:t>rekening</a:t>
            </a:r>
            <a:r>
              <a:rPr lang="en-US" sz="1600" dirty="0" smtClean="0"/>
              <a:t> </a:t>
            </a:r>
            <a:r>
              <a:rPr lang="en-US" sz="1600" dirty="0" err="1" smtClean="0"/>
              <a:t>gironya</a:t>
            </a:r>
            <a:r>
              <a:rPr lang="en-US" sz="1600" dirty="0" smtClean="0"/>
              <a:t>. (</a:t>
            </a:r>
            <a:r>
              <a:rPr lang="en-US" sz="1600" dirty="0" err="1" smtClean="0"/>
              <a:t>Transaksi</a:t>
            </a:r>
            <a:r>
              <a:rPr lang="en-US" sz="1600" dirty="0" smtClean="0"/>
              <a:t> </a:t>
            </a:r>
            <a:r>
              <a:rPr lang="en-US" sz="1600" dirty="0" err="1" smtClean="0"/>
              <a:t>Jasa</a:t>
            </a:r>
            <a:r>
              <a:rPr lang="en-US" sz="1600" dirty="0" smtClean="0"/>
              <a:t> Bank </a:t>
            </a:r>
            <a:r>
              <a:rPr lang="en-US" sz="1600" dirty="0" err="1" smtClean="0"/>
              <a:t>Dalam</a:t>
            </a:r>
            <a:r>
              <a:rPr lang="en-US" sz="1600" dirty="0" smtClean="0"/>
              <a:t> </a:t>
            </a:r>
            <a:r>
              <a:rPr lang="en-US" sz="1600" dirty="0" err="1" smtClean="0"/>
              <a:t>Negeri</a:t>
            </a:r>
            <a:r>
              <a:rPr lang="en-US" sz="1600" dirty="0" smtClean="0"/>
              <a:t>-Transfer). </a:t>
            </a:r>
            <a:endParaRPr lang="en-US" sz="1600" dirty="0"/>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37335" y="428604"/>
          <a:ext cx="8533368" cy="6438823"/>
        </p:xfrm>
        <a:graphic>
          <a:graphicData uri="http://schemas.openxmlformats.org/drawingml/2006/table">
            <a:tbl>
              <a:tblPr firstRow="1" bandRow="1">
                <a:tableStyleId>{5C22544A-7EE6-4342-B048-85BDC9FD1C3A}</a:tableStyleId>
              </a:tblPr>
              <a:tblGrid>
                <a:gridCol w="842897"/>
                <a:gridCol w="3860536"/>
                <a:gridCol w="1948564"/>
                <a:gridCol w="1881371"/>
              </a:tblGrid>
              <a:tr h="457207">
                <a:tc>
                  <a:txBody>
                    <a:bodyPr/>
                    <a:lstStyle/>
                    <a:p>
                      <a:pPr algn="ctr"/>
                      <a:r>
                        <a:rPr lang="en-US" sz="2300" dirty="0" err="1" smtClean="0">
                          <a:solidFill>
                            <a:schemeClr val="tx1"/>
                          </a:solidFill>
                        </a:rPr>
                        <a:t>Tgl</a:t>
                      </a:r>
                      <a:r>
                        <a:rPr lang="en-US" sz="2300" dirty="0" smtClean="0">
                          <a:solidFill>
                            <a:schemeClr val="tx1"/>
                          </a:solidFill>
                        </a:rPr>
                        <a:t>.</a:t>
                      </a:r>
                      <a:endParaRPr lang="en-US" sz="2300" dirty="0">
                        <a:solidFill>
                          <a:schemeClr val="tx1"/>
                        </a:solidFill>
                      </a:endParaRPr>
                    </a:p>
                  </a:txBody>
                  <a:tcPr marL="86005" marR="86005" marT="58057" marB="58057"/>
                </a:tc>
                <a:tc>
                  <a:txBody>
                    <a:bodyPr/>
                    <a:lstStyle/>
                    <a:p>
                      <a:pPr algn="ctr"/>
                      <a:r>
                        <a:rPr lang="en-US" sz="2300" dirty="0" err="1" smtClean="0">
                          <a:solidFill>
                            <a:schemeClr val="tx1"/>
                          </a:solidFill>
                        </a:rPr>
                        <a:t>Keterangan</a:t>
                      </a:r>
                      <a:endParaRPr lang="en-US" sz="2300" dirty="0">
                        <a:solidFill>
                          <a:schemeClr val="tx1"/>
                        </a:solidFill>
                      </a:endParaRPr>
                    </a:p>
                  </a:txBody>
                  <a:tcPr marL="86005" marR="86005" marT="58057" marB="58057"/>
                </a:tc>
                <a:tc>
                  <a:txBody>
                    <a:bodyPr/>
                    <a:lstStyle/>
                    <a:p>
                      <a:pPr algn="ctr"/>
                      <a:r>
                        <a:rPr lang="en-US" sz="2300" dirty="0" smtClean="0">
                          <a:solidFill>
                            <a:schemeClr val="tx1"/>
                          </a:solidFill>
                        </a:rPr>
                        <a:t>Debit</a:t>
                      </a:r>
                      <a:endParaRPr lang="en-US" sz="2300" dirty="0">
                        <a:solidFill>
                          <a:schemeClr val="tx1"/>
                        </a:solidFill>
                      </a:endParaRPr>
                    </a:p>
                  </a:txBody>
                  <a:tcPr marL="86005" marR="86005" marT="58057" marB="58057"/>
                </a:tc>
                <a:tc>
                  <a:txBody>
                    <a:bodyPr/>
                    <a:lstStyle/>
                    <a:p>
                      <a:pPr algn="ctr"/>
                      <a:r>
                        <a:rPr lang="en-US" sz="2300" dirty="0" err="1" smtClean="0">
                          <a:solidFill>
                            <a:schemeClr val="tx1"/>
                          </a:solidFill>
                        </a:rPr>
                        <a:t>Kredit</a:t>
                      </a:r>
                      <a:endParaRPr lang="en-US" sz="2300" dirty="0">
                        <a:solidFill>
                          <a:schemeClr val="tx1"/>
                        </a:solidFill>
                      </a:endParaRPr>
                    </a:p>
                  </a:txBody>
                  <a:tcPr marL="86005" marR="86005" marT="58057" marB="58057"/>
                </a:tc>
              </a:tr>
              <a:tr h="5972189">
                <a:tc>
                  <a:txBody>
                    <a:bodyPr/>
                    <a:lstStyle/>
                    <a:p>
                      <a:r>
                        <a:rPr lang="en-US" sz="1800" dirty="0" smtClean="0"/>
                        <a:t>3/12</a:t>
                      </a:r>
                    </a:p>
                    <a:p>
                      <a:endParaRPr lang="en-US" sz="1800" dirty="0" smtClean="0"/>
                    </a:p>
                    <a:p>
                      <a:endParaRPr lang="en-US" sz="1800" dirty="0" smtClean="0"/>
                    </a:p>
                    <a:p>
                      <a:r>
                        <a:rPr lang="en-US" sz="1800" dirty="0" smtClean="0"/>
                        <a:t>5/12</a:t>
                      </a:r>
                    </a:p>
                    <a:p>
                      <a:endParaRPr lang="en-US" sz="1800" dirty="0" smtClean="0"/>
                    </a:p>
                    <a:p>
                      <a:endParaRPr lang="en-US" sz="1800" dirty="0" smtClean="0"/>
                    </a:p>
                    <a:p>
                      <a:r>
                        <a:rPr lang="en-US" sz="1800" dirty="0" smtClean="0"/>
                        <a:t>9/12</a:t>
                      </a:r>
                    </a:p>
                    <a:p>
                      <a:endParaRPr lang="en-US" sz="1800" dirty="0" smtClean="0"/>
                    </a:p>
                    <a:p>
                      <a:endParaRPr lang="en-US" sz="1800" dirty="0" smtClean="0"/>
                    </a:p>
                    <a:p>
                      <a:r>
                        <a:rPr lang="en-US" sz="1800" dirty="0" smtClean="0"/>
                        <a:t>16/12</a:t>
                      </a:r>
                    </a:p>
                    <a:p>
                      <a:endParaRPr lang="en-US" sz="1800" dirty="0" smtClean="0"/>
                    </a:p>
                    <a:p>
                      <a:endParaRPr lang="en-US" sz="1800" dirty="0" smtClean="0"/>
                    </a:p>
                    <a:p>
                      <a:r>
                        <a:rPr lang="en-US" sz="1800" dirty="0" smtClean="0"/>
                        <a:t>19/12</a:t>
                      </a:r>
                    </a:p>
                    <a:p>
                      <a:endParaRPr lang="en-US" sz="1800" dirty="0" smtClean="0"/>
                    </a:p>
                    <a:p>
                      <a:endParaRPr lang="en-US" sz="1800" dirty="0" smtClean="0"/>
                    </a:p>
                    <a:p>
                      <a:endParaRPr lang="en-US" sz="1800" dirty="0" smtClean="0"/>
                    </a:p>
                    <a:p>
                      <a:r>
                        <a:rPr lang="en-US" sz="1800" dirty="0" smtClean="0"/>
                        <a:t>22/12</a:t>
                      </a:r>
                      <a:endParaRPr lang="en-US" sz="1800" dirty="0"/>
                    </a:p>
                  </a:txBody>
                  <a:tcPr marL="86005" marR="86005" marT="58057" marB="58057"/>
                </a:tc>
                <a:tc>
                  <a:txBody>
                    <a:bodyPr/>
                    <a:lstStyle/>
                    <a:p>
                      <a:r>
                        <a:rPr lang="en-US" sz="1800" dirty="0" err="1" smtClean="0"/>
                        <a:t>Surat</a:t>
                      </a:r>
                      <a:r>
                        <a:rPr lang="en-US" sz="1800" dirty="0" smtClean="0"/>
                        <a:t> </a:t>
                      </a:r>
                      <a:r>
                        <a:rPr lang="en-US" sz="1800" dirty="0" err="1" smtClean="0"/>
                        <a:t>Berharga</a:t>
                      </a:r>
                      <a:r>
                        <a:rPr lang="en-US" sz="1800" dirty="0" smtClean="0"/>
                        <a:t> –</a:t>
                      </a:r>
                      <a:r>
                        <a:rPr lang="en-US" sz="1800" dirty="0" err="1" smtClean="0"/>
                        <a:t>Obligasi</a:t>
                      </a:r>
                      <a:endParaRPr lang="en-US" sz="1800" dirty="0" smtClean="0"/>
                    </a:p>
                    <a:p>
                      <a:r>
                        <a:rPr lang="en-US" sz="1800" dirty="0" err="1" smtClean="0"/>
                        <a:t>Biaya</a:t>
                      </a:r>
                      <a:r>
                        <a:rPr lang="en-US" sz="1800" dirty="0" smtClean="0"/>
                        <a:t> </a:t>
                      </a:r>
                      <a:r>
                        <a:rPr lang="en-US" sz="1800" dirty="0" err="1" smtClean="0"/>
                        <a:t>Bunga</a:t>
                      </a:r>
                      <a:r>
                        <a:rPr lang="en-US" sz="1800" dirty="0" smtClean="0"/>
                        <a:t> </a:t>
                      </a:r>
                      <a:r>
                        <a:rPr lang="en-US" sz="1800" dirty="0" err="1" smtClean="0"/>
                        <a:t>Obligasi</a:t>
                      </a:r>
                      <a:endParaRPr lang="en-US" sz="1800" dirty="0" smtClean="0"/>
                    </a:p>
                    <a:p>
                      <a:r>
                        <a:rPr lang="en-US" sz="1800" dirty="0" smtClean="0"/>
                        <a:t>        BI</a:t>
                      </a:r>
                      <a:r>
                        <a:rPr lang="en-US" sz="1800" baseline="0" dirty="0" smtClean="0"/>
                        <a:t> – </a:t>
                      </a:r>
                      <a:r>
                        <a:rPr lang="en-US" sz="1800" baseline="0" dirty="0" err="1" smtClean="0"/>
                        <a:t>Giro</a:t>
                      </a:r>
                      <a:endParaRPr lang="en-US" sz="1800" baseline="0" dirty="0" smtClean="0"/>
                    </a:p>
                    <a:p>
                      <a:r>
                        <a:rPr lang="en-US" sz="1800" baseline="0" dirty="0" err="1" smtClean="0"/>
                        <a:t>Kas</a:t>
                      </a:r>
                      <a:endParaRPr lang="en-US" sz="1800" baseline="0" dirty="0" smtClean="0"/>
                    </a:p>
                    <a:p>
                      <a:r>
                        <a:rPr lang="en-US" sz="1800" baseline="0" dirty="0" smtClean="0"/>
                        <a:t>        </a:t>
                      </a:r>
                      <a:r>
                        <a:rPr lang="en-US" sz="1800" baseline="0" dirty="0" err="1" smtClean="0"/>
                        <a:t>Provisi</a:t>
                      </a:r>
                      <a:r>
                        <a:rPr lang="en-US" sz="1800" baseline="0" dirty="0" smtClean="0"/>
                        <a:t> </a:t>
                      </a:r>
                      <a:r>
                        <a:rPr lang="en-US" sz="1800" baseline="0" dirty="0" err="1" smtClean="0"/>
                        <a:t>Kredit</a:t>
                      </a:r>
                      <a:endParaRPr lang="en-US" sz="1800" baseline="0" dirty="0" smtClean="0"/>
                    </a:p>
                    <a:p>
                      <a:r>
                        <a:rPr lang="en-US" sz="1800" baseline="0" dirty="0" smtClean="0"/>
                        <a:t>        </a:t>
                      </a:r>
                      <a:r>
                        <a:rPr lang="en-US" sz="1800" baseline="0" dirty="0" err="1" smtClean="0"/>
                        <a:t>Bahan</a:t>
                      </a:r>
                      <a:r>
                        <a:rPr lang="en-US" sz="1800" baseline="0" dirty="0" smtClean="0"/>
                        <a:t> </a:t>
                      </a:r>
                      <a:r>
                        <a:rPr lang="en-US" sz="1800" baseline="0" dirty="0" err="1" smtClean="0"/>
                        <a:t>dan</a:t>
                      </a:r>
                      <a:r>
                        <a:rPr lang="en-US" sz="1800" baseline="0" dirty="0" smtClean="0"/>
                        <a:t> </a:t>
                      </a:r>
                      <a:r>
                        <a:rPr lang="en-US" sz="1800" baseline="0" dirty="0" err="1" smtClean="0"/>
                        <a:t>Cetakan</a:t>
                      </a:r>
                      <a:endParaRPr lang="en-US" sz="1800" baseline="0" dirty="0" smtClean="0"/>
                    </a:p>
                    <a:p>
                      <a:r>
                        <a:rPr lang="en-US" sz="1800" baseline="0" dirty="0" smtClean="0"/>
                        <a:t>BBL</a:t>
                      </a:r>
                    </a:p>
                    <a:p>
                      <a:r>
                        <a:rPr lang="en-US" sz="1800" baseline="0" dirty="0" smtClean="0"/>
                        <a:t>        </a:t>
                      </a:r>
                      <a:r>
                        <a:rPr lang="en-US" sz="1800" baseline="0" dirty="0" err="1" smtClean="0"/>
                        <a:t>Pend.Bunga</a:t>
                      </a:r>
                      <a:r>
                        <a:rPr lang="en-US" sz="1800" baseline="0" dirty="0" smtClean="0"/>
                        <a:t> BBL-</a:t>
                      </a:r>
                      <a:r>
                        <a:rPr lang="en-US" sz="1800" baseline="0" dirty="0" err="1" smtClean="0"/>
                        <a:t>Deposito</a:t>
                      </a:r>
                      <a:r>
                        <a:rPr lang="en-US" sz="1800" baseline="0" dirty="0" smtClean="0"/>
                        <a:t> </a:t>
                      </a:r>
                      <a:r>
                        <a:rPr lang="en-US" sz="1400" baseline="0" dirty="0" err="1" smtClean="0"/>
                        <a:t>Berjangka</a:t>
                      </a:r>
                      <a:endParaRPr lang="en-US" sz="1400" baseline="0" dirty="0" smtClean="0"/>
                    </a:p>
                    <a:p>
                      <a:r>
                        <a:rPr lang="en-US" sz="1800" baseline="0" dirty="0" smtClean="0"/>
                        <a:t>        </a:t>
                      </a:r>
                      <a:r>
                        <a:rPr lang="en-US" sz="1800" baseline="0" dirty="0" err="1" smtClean="0"/>
                        <a:t>Pend.Bunga</a:t>
                      </a:r>
                      <a:r>
                        <a:rPr lang="en-US" sz="1800" baseline="0" dirty="0" smtClean="0"/>
                        <a:t> BBL Call Money</a:t>
                      </a:r>
                    </a:p>
                    <a:p>
                      <a:r>
                        <a:rPr lang="en-US" sz="1800" baseline="0" dirty="0" err="1" smtClean="0"/>
                        <a:t>Giro</a:t>
                      </a:r>
                      <a:endParaRPr lang="en-US" sz="1800" baseline="0" dirty="0" smtClean="0"/>
                    </a:p>
                    <a:p>
                      <a:r>
                        <a:rPr lang="en-US" sz="1800" baseline="0" dirty="0" smtClean="0"/>
                        <a:t>        </a:t>
                      </a:r>
                      <a:r>
                        <a:rPr lang="en-US" sz="1800" baseline="0" dirty="0" err="1" smtClean="0"/>
                        <a:t>Deposito</a:t>
                      </a:r>
                      <a:r>
                        <a:rPr lang="en-US" sz="1800" baseline="0" dirty="0" smtClean="0"/>
                        <a:t> </a:t>
                      </a:r>
                      <a:r>
                        <a:rPr lang="en-US" sz="1800" baseline="0" dirty="0" err="1" smtClean="0"/>
                        <a:t>Berjangka</a:t>
                      </a:r>
                      <a:endParaRPr lang="en-US" sz="1800" baseline="0" dirty="0" smtClean="0"/>
                    </a:p>
                    <a:p>
                      <a:r>
                        <a:rPr lang="en-US" sz="1800" baseline="0" dirty="0" smtClean="0"/>
                        <a:t>        </a:t>
                      </a:r>
                      <a:r>
                        <a:rPr lang="en-US" sz="1800" baseline="0" dirty="0" err="1" smtClean="0"/>
                        <a:t>Kas</a:t>
                      </a:r>
                      <a:endParaRPr lang="en-US" sz="1800" baseline="0" dirty="0" smtClean="0"/>
                    </a:p>
                    <a:p>
                      <a:r>
                        <a:rPr lang="en-US" sz="1800" baseline="0" dirty="0" smtClean="0"/>
                        <a:t>RAK-</a:t>
                      </a:r>
                      <a:r>
                        <a:rPr lang="en-US" sz="1800" baseline="0" dirty="0" err="1" smtClean="0"/>
                        <a:t>Cabang</a:t>
                      </a:r>
                      <a:r>
                        <a:rPr lang="en-US" sz="1800" baseline="0" dirty="0" smtClean="0"/>
                        <a:t> Surabaya</a:t>
                      </a:r>
                    </a:p>
                    <a:p>
                      <a:r>
                        <a:rPr lang="en-US" sz="1800" baseline="0" dirty="0" smtClean="0"/>
                        <a:t>Tabungan</a:t>
                      </a:r>
                    </a:p>
                    <a:p>
                      <a:r>
                        <a:rPr lang="en-US" sz="1800" baseline="0" dirty="0" smtClean="0"/>
                        <a:t>        </a:t>
                      </a:r>
                      <a:r>
                        <a:rPr lang="en-US" sz="1800" baseline="0" dirty="0" err="1" smtClean="0"/>
                        <a:t>Kas</a:t>
                      </a:r>
                      <a:endParaRPr lang="en-US" sz="1800" baseline="0" dirty="0" smtClean="0"/>
                    </a:p>
                    <a:p>
                      <a:r>
                        <a:rPr lang="en-US" sz="1800" baseline="0" dirty="0" smtClean="0"/>
                        <a:t>        Tabungan</a:t>
                      </a:r>
                    </a:p>
                    <a:p>
                      <a:r>
                        <a:rPr lang="en-US" sz="1800" baseline="0" dirty="0" err="1" smtClean="0"/>
                        <a:t>Giro</a:t>
                      </a:r>
                      <a:endParaRPr lang="en-US" sz="1800" baseline="0" dirty="0" smtClean="0"/>
                    </a:p>
                    <a:p>
                      <a:r>
                        <a:rPr lang="en-US" sz="1800" baseline="0" dirty="0" smtClean="0"/>
                        <a:t>        </a:t>
                      </a:r>
                      <a:r>
                        <a:rPr lang="en-US" sz="1800" baseline="0" dirty="0" err="1" smtClean="0"/>
                        <a:t>Komisi</a:t>
                      </a:r>
                      <a:r>
                        <a:rPr lang="en-US" sz="1800" baseline="0" dirty="0" smtClean="0"/>
                        <a:t> Transfer</a:t>
                      </a:r>
                    </a:p>
                    <a:p>
                      <a:r>
                        <a:rPr lang="en-US" sz="1800" baseline="0" dirty="0" smtClean="0"/>
                        <a:t>        </a:t>
                      </a:r>
                      <a:r>
                        <a:rPr lang="en-US" sz="1800" baseline="0" dirty="0" err="1" smtClean="0"/>
                        <a:t>Ongkos</a:t>
                      </a:r>
                      <a:r>
                        <a:rPr lang="en-US" sz="1800" baseline="0" dirty="0" smtClean="0"/>
                        <a:t> </a:t>
                      </a:r>
                      <a:r>
                        <a:rPr lang="en-US" sz="1800" baseline="0" dirty="0" err="1" smtClean="0"/>
                        <a:t>Kawat</a:t>
                      </a:r>
                      <a:endParaRPr lang="en-US" sz="1800" baseline="0" dirty="0" smtClean="0"/>
                    </a:p>
                    <a:p>
                      <a:r>
                        <a:rPr lang="en-US" sz="1800" baseline="0" dirty="0" smtClean="0"/>
                        <a:t>        RAK-</a:t>
                      </a:r>
                      <a:r>
                        <a:rPr lang="en-US" sz="1800" baseline="0" dirty="0" err="1" smtClean="0"/>
                        <a:t>Cabang</a:t>
                      </a:r>
                      <a:r>
                        <a:rPr lang="en-US" sz="1800" baseline="0" dirty="0" smtClean="0"/>
                        <a:t> Surabaya</a:t>
                      </a:r>
                    </a:p>
                    <a:p>
                      <a:endParaRPr lang="en-US" sz="1800" dirty="0"/>
                    </a:p>
                  </a:txBody>
                  <a:tcPr marL="86005" marR="86005" marT="58057" marB="58057"/>
                </a:tc>
                <a:tc>
                  <a:txBody>
                    <a:bodyPr/>
                    <a:lstStyle/>
                    <a:p>
                      <a:pPr algn="ctr"/>
                      <a:r>
                        <a:rPr lang="en-US" sz="1800" dirty="0" smtClean="0"/>
                        <a:t>9.800.000</a:t>
                      </a:r>
                    </a:p>
                    <a:p>
                      <a:pPr algn="ctr"/>
                      <a:r>
                        <a:rPr lang="en-US" sz="1800" dirty="0" smtClean="0"/>
                        <a:t>    300.000</a:t>
                      </a:r>
                    </a:p>
                    <a:p>
                      <a:pPr algn="ctr"/>
                      <a:r>
                        <a:rPr lang="en-US" sz="1800" dirty="0" smtClean="0"/>
                        <a:t>-</a:t>
                      </a:r>
                    </a:p>
                    <a:p>
                      <a:pPr algn="ctr"/>
                      <a:r>
                        <a:rPr lang="en-US" sz="1800" dirty="0" smtClean="0"/>
                        <a:t>5.025.000</a:t>
                      </a:r>
                    </a:p>
                    <a:p>
                      <a:pPr algn="ctr"/>
                      <a:r>
                        <a:rPr lang="en-US" sz="1800" dirty="0" smtClean="0"/>
                        <a:t>-</a:t>
                      </a:r>
                    </a:p>
                    <a:p>
                      <a:pPr algn="ctr"/>
                      <a:r>
                        <a:rPr lang="en-US" sz="1800" dirty="0" smtClean="0"/>
                        <a:t>-</a:t>
                      </a:r>
                    </a:p>
                    <a:p>
                      <a:pPr algn="ctr"/>
                      <a:r>
                        <a:rPr lang="en-US" sz="1800" dirty="0" smtClean="0"/>
                        <a:t>13.000.000</a:t>
                      </a:r>
                    </a:p>
                    <a:p>
                      <a:pPr algn="ctr"/>
                      <a:r>
                        <a:rPr lang="en-US" sz="1800" dirty="0" smtClean="0"/>
                        <a:t>-</a:t>
                      </a:r>
                    </a:p>
                    <a:p>
                      <a:pPr algn="ctr"/>
                      <a:r>
                        <a:rPr lang="en-US" sz="1800" dirty="0" smtClean="0"/>
                        <a:t>-</a:t>
                      </a:r>
                    </a:p>
                    <a:p>
                      <a:pPr algn="ctr"/>
                      <a:r>
                        <a:rPr lang="en-US" sz="1800" dirty="0" smtClean="0"/>
                        <a:t>200.000.000</a:t>
                      </a:r>
                    </a:p>
                    <a:p>
                      <a:pPr algn="ctr"/>
                      <a:r>
                        <a:rPr lang="en-US" sz="1800" dirty="0" smtClean="0"/>
                        <a:t>-</a:t>
                      </a:r>
                    </a:p>
                    <a:p>
                      <a:pPr algn="ctr"/>
                      <a:r>
                        <a:rPr lang="en-US" sz="1800" dirty="0" smtClean="0"/>
                        <a:t>-</a:t>
                      </a:r>
                    </a:p>
                    <a:p>
                      <a:pPr algn="ctr"/>
                      <a:r>
                        <a:rPr lang="en-US" sz="1800" dirty="0" smtClean="0"/>
                        <a:t>1.000.000</a:t>
                      </a:r>
                    </a:p>
                    <a:p>
                      <a:pPr algn="ctr"/>
                      <a:r>
                        <a:rPr lang="en-US" sz="1800" dirty="0" smtClean="0"/>
                        <a:t>500.000</a:t>
                      </a:r>
                    </a:p>
                    <a:p>
                      <a:pPr algn="ctr"/>
                      <a:r>
                        <a:rPr lang="en-US" sz="1800" dirty="0" smtClean="0"/>
                        <a:t>-</a:t>
                      </a:r>
                    </a:p>
                    <a:p>
                      <a:pPr algn="ctr"/>
                      <a:r>
                        <a:rPr lang="en-US" sz="1800" dirty="0" smtClean="0"/>
                        <a:t>-</a:t>
                      </a:r>
                    </a:p>
                    <a:p>
                      <a:pPr algn="ctr"/>
                      <a:r>
                        <a:rPr lang="en-US" sz="1800" dirty="0" smtClean="0"/>
                        <a:t>5.011.500</a:t>
                      </a:r>
                      <a:endParaRPr lang="en-US" sz="1800" dirty="0"/>
                    </a:p>
                  </a:txBody>
                  <a:tcPr marL="86005" marR="86005" marT="58057" marB="58057"/>
                </a:tc>
                <a:tc>
                  <a:txBody>
                    <a:bodyPr/>
                    <a:lstStyle/>
                    <a:p>
                      <a:pPr algn="ctr"/>
                      <a:r>
                        <a:rPr lang="en-US" sz="1800" dirty="0" smtClean="0"/>
                        <a:t>-</a:t>
                      </a:r>
                    </a:p>
                    <a:p>
                      <a:pPr algn="ctr"/>
                      <a:r>
                        <a:rPr lang="en-US" sz="1800" dirty="0" smtClean="0"/>
                        <a:t>-</a:t>
                      </a:r>
                    </a:p>
                    <a:p>
                      <a:pPr algn="ctr"/>
                      <a:r>
                        <a:rPr lang="en-US" sz="1800" dirty="0" smtClean="0"/>
                        <a:t>        10.100.000</a:t>
                      </a:r>
                    </a:p>
                    <a:p>
                      <a:pPr algn="ctr"/>
                      <a:r>
                        <a:rPr lang="en-US" sz="1800" dirty="0" smtClean="0"/>
                        <a:t>-</a:t>
                      </a:r>
                    </a:p>
                    <a:p>
                      <a:pPr algn="ctr"/>
                      <a:r>
                        <a:rPr lang="en-US" sz="1800" dirty="0" smtClean="0"/>
                        <a:t>5.000.000</a:t>
                      </a:r>
                    </a:p>
                    <a:p>
                      <a:pPr algn="ctr"/>
                      <a:r>
                        <a:rPr lang="en-US" sz="1800" dirty="0" smtClean="0"/>
                        <a:t>25.000</a:t>
                      </a:r>
                    </a:p>
                    <a:p>
                      <a:pPr algn="ctr"/>
                      <a:r>
                        <a:rPr lang="en-US" sz="1800" dirty="0" smtClean="0"/>
                        <a:t>-</a:t>
                      </a:r>
                    </a:p>
                    <a:p>
                      <a:pPr algn="ctr"/>
                      <a:r>
                        <a:rPr lang="en-US" sz="1800" dirty="0" smtClean="0"/>
                        <a:t>10.000.000</a:t>
                      </a:r>
                    </a:p>
                    <a:p>
                      <a:pPr algn="ctr"/>
                      <a:r>
                        <a:rPr lang="en-US" sz="1800" dirty="0" smtClean="0"/>
                        <a:t>3.000.000</a:t>
                      </a:r>
                    </a:p>
                    <a:p>
                      <a:pPr algn="ctr"/>
                      <a:r>
                        <a:rPr lang="en-US" sz="1800" dirty="0" smtClean="0"/>
                        <a:t>-</a:t>
                      </a:r>
                    </a:p>
                    <a:p>
                      <a:pPr algn="ctr"/>
                      <a:r>
                        <a:rPr lang="en-US" sz="1800" dirty="0" smtClean="0"/>
                        <a:t>150.000.000</a:t>
                      </a:r>
                    </a:p>
                    <a:p>
                      <a:pPr algn="ctr"/>
                      <a:r>
                        <a:rPr lang="en-US" sz="1800" dirty="0" smtClean="0"/>
                        <a:t>50.000.000</a:t>
                      </a:r>
                    </a:p>
                    <a:p>
                      <a:pPr algn="ctr"/>
                      <a:r>
                        <a:rPr lang="en-US" sz="1800" dirty="0" smtClean="0"/>
                        <a:t>-</a:t>
                      </a:r>
                    </a:p>
                    <a:p>
                      <a:pPr algn="ctr"/>
                      <a:r>
                        <a:rPr lang="en-US" sz="1800" dirty="0" smtClean="0"/>
                        <a:t>-</a:t>
                      </a:r>
                    </a:p>
                    <a:p>
                      <a:pPr algn="ctr"/>
                      <a:r>
                        <a:rPr lang="en-US" sz="1800" dirty="0" smtClean="0"/>
                        <a:t>500.000</a:t>
                      </a:r>
                    </a:p>
                    <a:p>
                      <a:pPr algn="ctr"/>
                      <a:r>
                        <a:rPr lang="en-US" sz="1800" dirty="0" smtClean="0"/>
                        <a:t>1.000.000</a:t>
                      </a:r>
                    </a:p>
                    <a:p>
                      <a:pPr algn="ctr"/>
                      <a:r>
                        <a:rPr lang="en-US" sz="1800" dirty="0" smtClean="0"/>
                        <a:t>-</a:t>
                      </a:r>
                    </a:p>
                    <a:p>
                      <a:pPr algn="ctr"/>
                      <a:r>
                        <a:rPr lang="en-US" sz="1800" dirty="0" smtClean="0"/>
                        <a:t>10.000</a:t>
                      </a:r>
                    </a:p>
                    <a:p>
                      <a:pPr algn="ctr"/>
                      <a:r>
                        <a:rPr lang="en-US" sz="1800" dirty="0" smtClean="0"/>
                        <a:t>1.500</a:t>
                      </a:r>
                    </a:p>
                    <a:p>
                      <a:pPr algn="ctr"/>
                      <a:r>
                        <a:rPr lang="en-US" sz="1800" dirty="0" smtClean="0"/>
                        <a:t>5.000.000</a:t>
                      </a:r>
                      <a:endParaRPr lang="en-US" sz="1800" dirty="0"/>
                    </a:p>
                  </a:txBody>
                  <a:tcPr marL="86005" marR="86005" marT="58057" marB="58057"/>
                </a:tc>
              </a:tr>
            </a:tbl>
          </a:graphicData>
        </a:graphic>
      </p:graphicFrame>
      <p:sp>
        <p:nvSpPr>
          <p:cNvPr id="3" name="TextBox 2"/>
          <p:cNvSpPr txBox="1"/>
          <p:nvPr/>
        </p:nvSpPr>
        <p:spPr>
          <a:xfrm>
            <a:off x="3564122" y="72547"/>
            <a:ext cx="1343837" cy="369332"/>
          </a:xfrm>
          <a:prstGeom prst="rect">
            <a:avLst/>
          </a:prstGeom>
          <a:noFill/>
          <a:ln>
            <a:solidFill>
              <a:schemeClr val="tx1"/>
            </a:solidFill>
          </a:ln>
        </p:spPr>
        <p:txBody>
          <a:bodyPr wrap="square" rtlCol="0">
            <a:spAutoFit/>
          </a:bodyPr>
          <a:lstStyle/>
          <a:p>
            <a:r>
              <a:rPr lang="en-US" b="1" dirty="0" err="1" smtClean="0"/>
              <a:t>Ayat</a:t>
            </a:r>
            <a:r>
              <a:rPr lang="en-US" b="1" dirty="0" smtClean="0"/>
              <a:t>  </a:t>
            </a:r>
            <a:r>
              <a:rPr lang="en-US" b="1" dirty="0" err="1" smtClean="0"/>
              <a:t>Jurnal</a:t>
            </a:r>
            <a:endParaRPr lang="en-US" b="1" dirty="0"/>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9396" y="344693"/>
            <a:ext cx="2754866" cy="830997"/>
          </a:xfrm>
          <a:prstGeom prst="rect">
            <a:avLst/>
          </a:prstGeom>
        </p:spPr>
        <p:txBody>
          <a:bodyPr wrap="square">
            <a:spAutoFit/>
          </a:bodyPr>
          <a:lstStyle/>
          <a:p>
            <a:pPr>
              <a:spcBef>
                <a:spcPct val="50000"/>
              </a:spcBef>
            </a:pPr>
            <a:r>
              <a:rPr lang="id-ID" sz="4800" dirty="0" smtClean="0">
                <a:latin typeface="Blackadder ITC" pitchFamily="82" charset="0"/>
              </a:rPr>
              <a:t>Terima kasih</a:t>
            </a:r>
            <a:endParaRPr lang="en-US" sz="4800" dirty="0">
              <a:latin typeface="Blackadder ITC" pitchFamily="82" charset="0"/>
            </a:endParaRPr>
          </a:p>
        </p:txBody>
      </p:sp>
      <p:graphicFrame>
        <p:nvGraphicFramePr>
          <p:cNvPr id="1026" name="Object 2"/>
          <p:cNvGraphicFramePr>
            <a:graphicFrameLocks noChangeAspect="1"/>
          </p:cNvGraphicFramePr>
          <p:nvPr/>
        </p:nvGraphicFramePr>
        <p:xfrm>
          <a:off x="1481176" y="1342557"/>
          <a:ext cx="5717239" cy="2892778"/>
        </p:xfrm>
        <a:graphic>
          <a:graphicData uri="http://schemas.openxmlformats.org/presentationml/2006/ole">
            <p:oleObj spid="_x0000_s1026" name="Clip" r:id="rId3" imgW="6484320" imgH="2277720" progId="">
              <p:embed/>
            </p:oleObj>
          </a:graphicData>
        </a:graphic>
      </p:graphicFrame>
      <p:sp>
        <p:nvSpPr>
          <p:cNvPr id="1027" name="WordArt 3"/>
          <p:cNvSpPr>
            <a:spLocks noChangeArrowheads="1" noChangeShapeType="1" noTextEdit="1"/>
          </p:cNvSpPr>
          <p:nvPr/>
        </p:nvSpPr>
        <p:spPr bwMode="auto">
          <a:xfrm>
            <a:off x="1615559" y="4517578"/>
            <a:ext cx="5576923" cy="864810"/>
          </a:xfrm>
          <a:prstGeom prst="rect">
            <a:avLst/>
          </a:prstGeom>
        </p:spPr>
        <p:txBody>
          <a:bodyPr wrap="none" fromWordArt="1">
            <a:prstTxWarp prst="textCanDown">
              <a:avLst>
                <a:gd name="adj" fmla="val 33333"/>
              </a:avLst>
            </a:prstTxWarp>
          </a:bodyPr>
          <a:lstStyle/>
          <a:p>
            <a:pPr algn="ctr" rtl="0"/>
            <a:r>
              <a:rPr lang="en-US" sz="3600" kern="10" spc="0" dirty="0" smtClean="0">
                <a:ln w="9525">
                  <a:solidFill>
                    <a:srgbClr val="000000"/>
                  </a:solidFill>
                  <a:round/>
                  <a:headEnd/>
                  <a:tailEnd/>
                </a:ln>
                <a:solidFill>
                  <a:srgbClr val="000000"/>
                </a:solidFill>
                <a:effectLst/>
                <a:latin typeface="Times New Roman"/>
                <a:cs typeface="Times New Roman"/>
              </a:rPr>
              <a:t>SAMPAI JUMPA</a:t>
            </a:r>
            <a:endParaRPr lang="en-US" sz="3600" kern="10" spc="0" dirty="0">
              <a:ln w="9525">
                <a:solidFill>
                  <a:srgbClr val="000000"/>
                </a:solidFill>
                <a:round/>
                <a:headEnd/>
                <a:tailEnd/>
              </a:ln>
              <a:solidFill>
                <a:srgbClr val="000000"/>
              </a:solidFill>
              <a:effectLst/>
              <a:latin typeface="Times New Roman"/>
              <a:cs typeface="Times New Roman"/>
            </a:endParaRP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74639"/>
            <a:ext cx="5286412" cy="582593"/>
          </a:xfrm>
          <a:ln w="38100">
            <a:solidFill>
              <a:schemeClr val="tx1"/>
            </a:solidFill>
          </a:ln>
        </p:spPr>
        <p:txBody>
          <a:bodyPr>
            <a:normAutofit fontScale="90000"/>
          </a:bodyPr>
          <a:lstStyle/>
          <a:p>
            <a:r>
              <a:rPr lang="en-US" sz="2800" dirty="0" err="1" smtClean="0">
                <a:latin typeface="Algerian" pitchFamily="82" charset="0"/>
                <a:cs typeface="Times New Roman" pitchFamily="18" charset="0"/>
              </a:rPr>
              <a:t>Bukan</a:t>
            </a:r>
            <a:r>
              <a:rPr lang="en-US" sz="2800" dirty="0" smtClean="0">
                <a:latin typeface="Algerian" pitchFamily="82" charset="0"/>
                <a:cs typeface="Times New Roman" pitchFamily="18" charset="0"/>
              </a:rPr>
              <a:t>  </a:t>
            </a:r>
            <a:r>
              <a:rPr lang="en-US" sz="2800" dirty="0" err="1" smtClean="0">
                <a:latin typeface="Algerian" pitchFamily="82" charset="0"/>
                <a:cs typeface="Times New Roman" pitchFamily="18" charset="0"/>
              </a:rPr>
              <a:t>Dengan</a:t>
            </a:r>
            <a:r>
              <a:rPr lang="en-US" sz="2800" dirty="0" smtClean="0">
                <a:latin typeface="Algerian" pitchFamily="82" charset="0"/>
                <a:cs typeface="Times New Roman" pitchFamily="18" charset="0"/>
              </a:rPr>
              <a:t> </a:t>
            </a:r>
            <a:r>
              <a:rPr lang="en-US" sz="2800" dirty="0" err="1" smtClean="0">
                <a:latin typeface="Algerian" pitchFamily="82" charset="0"/>
                <a:cs typeface="Times New Roman" pitchFamily="18" charset="0"/>
              </a:rPr>
              <a:t>Kekuatanku</a:t>
            </a:r>
            <a:endParaRPr lang="en-US" sz="2800" dirty="0">
              <a:latin typeface="Algerian" pitchFamily="82" charset="0"/>
              <a:cs typeface="Times New Roman" pitchFamily="18" charset="0"/>
            </a:endParaRPr>
          </a:p>
        </p:txBody>
      </p:sp>
      <p:sp>
        <p:nvSpPr>
          <p:cNvPr id="3" name="Content Placeholder 2"/>
          <p:cNvSpPr>
            <a:spLocks noGrp="1"/>
          </p:cNvSpPr>
          <p:nvPr>
            <p:ph idx="1"/>
          </p:nvPr>
        </p:nvSpPr>
        <p:spPr>
          <a:xfrm>
            <a:off x="142844" y="1071546"/>
            <a:ext cx="8786874" cy="5054619"/>
          </a:xfrm>
          <a:ln w="28575">
            <a:solidFill>
              <a:schemeClr val="tx1"/>
            </a:solidFill>
          </a:ln>
        </p:spPr>
        <p:txBody>
          <a:bodyPr>
            <a:normAutofit/>
          </a:bodyPr>
          <a:lstStyle/>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Bukan</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dengan</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kekuatanku</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ku</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dapat</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jalani</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hidupku</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Tanpa</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Tuhan</a:t>
            </a:r>
            <a:r>
              <a:rPr lang="en-US" sz="2400" dirty="0" smtClean="0">
                <a:latin typeface="Algerian" pitchFamily="82" charset="0"/>
                <a:cs typeface="Times New Roman" pitchFamily="18" charset="0"/>
              </a:rPr>
              <a:t> yang </a:t>
            </a:r>
            <a:r>
              <a:rPr lang="en-US" sz="2400" dirty="0" err="1" smtClean="0">
                <a:latin typeface="Algerian" pitchFamily="82" charset="0"/>
                <a:cs typeface="Times New Roman" pitchFamily="18" charset="0"/>
              </a:rPr>
              <a:t>disampingku</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ku</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tak</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mampu</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sendiri</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Engkaulah</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Tuhanku</a:t>
            </a:r>
            <a:r>
              <a:rPr lang="en-US" sz="2400" dirty="0" smtClean="0">
                <a:latin typeface="Algerian" pitchFamily="82" charset="0"/>
                <a:cs typeface="Times New Roman" pitchFamily="18" charset="0"/>
              </a:rPr>
              <a:t>, yang </a:t>
            </a:r>
            <a:r>
              <a:rPr lang="en-US" sz="2400" dirty="0" err="1" smtClean="0">
                <a:latin typeface="Algerian" pitchFamily="82" charset="0"/>
                <a:cs typeface="Times New Roman" pitchFamily="18" charset="0"/>
              </a:rPr>
              <a:t>menopangku</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Kupandang</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wajahMu</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dan</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berseru</a:t>
            </a:r>
            <a:r>
              <a:rPr lang="en-US" sz="2400" dirty="0" smtClean="0">
                <a:latin typeface="Algerian" pitchFamily="82" charset="0"/>
                <a:cs typeface="Times New Roman" pitchFamily="18" charset="0"/>
              </a:rPr>
              <a:t> </a:t>
            </a: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Pertolongan</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kudapat</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dariMu</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Peganglah</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tanganku</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jangan</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lepaskan</a:t>
            </a:r>
            <a:endParaRPr lang="en-US" sz="2400" dirty="0" smtClean="0">
              <a:latin typeface="Algerian" pitchFamily="82" charset="0"/>
              <a:cs typeface="Times New Roman" pitchFamily="18" charset="0"/>
            </a:endParaRPr>
          </a:p>
          <a:p>
            <a:pPr>
              <a:buNone/>
            </a:pP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Kaulah</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harapan</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dalam</a:t>
            </a:r>
            <a:r>
              <a:rPr lang="en-US" sz="2400" dirty="0" smtClean="0">
                <a:latin typeface="Algerian" pitchFamily="82" charset="0"/>
                <a:cs typeface="Times New Roman" pitchFamily="18" charset="0"/>
              </a:rPr>
              <a:t> </a:t>
            </a:r>
            <a:r>
              <a:rPr lang="en-US" sz="2400" dirty="0" err="1" smtClean="0">
                <a:latin typeface="Algerian" pitchFamily="82" charset="0"/>
                <a:cs typeface="Times New Roman" pitchFamily="18" charset="0"/>
              </a:rPr>
              <a:t>hidupku</a:t>
            </a:r>
            <a:r>
              <a:rPr lang="en-US" sz="2400" dirty="0" smtClean="0">
                <a:latin typeface="Algerian" pitchFamily="82" charset="0"/>
                <a:cs typeface="Times New Roman" pitchFamily="18" charset="0"/>
              </a:rPr>
              <a:t>.</a:t>
            </a:r>
            <a:endParaRPr lang="en-US" sz="2400" dirty="0">
              <a:latin typeface="Algerian" pitchFamily="82"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43999" cy="798265"/>
          </a:xfrm>
        </p:spPr>
        <p:txBody>
          <a:bodyPr>
            <a:normAutofit/>
          </a:bodyPr>
          <a:lstStyle/>
          <a:p>
            <a:pPr algn="l"/>
            <a:r>
              <a:rPr lang="en-US" sz="3200" dirty="0" smtClean="0">
                <a:latin typeface="Algerian" pitchFamily="82" charset="0"/>
              </a:rPr>
              <a:t>1.RUANG LINGKUP AKUNTANSI BANK</a:t>
            </a:r>
            <a:endParaRPr lang="en-US" sz="3200" dirty="0">
              <a:latin typeface="Algerian" pitchFamily="82" charset="0"/>
            </a:endParaRPr>
          </a:p>
        </p:txBody>
      </p:sp>
      <p:sp>
        <p:nvSpPr>
          <p:cNvPr id="3" name="Content Placeholder 2"/>
          <p:cNvSpPr>
            <a:spLocks noGrp="1"/>
          </p:cNvSpPr>
          <p:nvPr>
            <p:ph idx="1"/>
          </p:nvPr>
        </p:nvSpPr>
        <p:spPr>
          <a:xfrm>
            <a:off x="2" y="798268"/>
            <a:ext cx="9143999" cy="6059733"/>
          </a:xfrm>
        </p:spPr>
        <p:txBody>
          <a:bodyPr>
            <a:normAutofit fontScale="92500"/>
          </a:bodyPr>
          <a:lstStyle/>
          <a:p>
            <a:pPr>
              <a:buNone/>
            </a:pPr>
            <a:r>
              <a:rPr lang="en-US" sz="2400" b="1" dirty="0" smtClean="0"/>
              <a:t>A.PENGERTIAN AKUNTANSI</a:t>
            </a:r>
          </a:p>
          <a:p>
            <a:pPr>
              <a:buNone/>
            </a:pPr>
            <a:r>
              <a:rPr lang="en-US" sz="2400" dirty="0"/>
              <a:t>	</a:t>
            </a:r>
            <a:r>
              <a:rPr lang="en-US" sz="2400" b="1" dirty="0" smtClean="0"/>
              <a:t>AKUNTANSI</a:t>
            </a:r>
            <a:r>
              <a:rPr lang="en-US" sz="2400" dirty="0" smtClean="0"/>
              <a:t> ADALAH PROSES PENCATATAN,PENGKLASIFIKASIAN,</a:t>
            </a:r>
          </a:p>
          <a:p>
            <a:pPr>
              <a:buNone/>
            </a:pPr>
            <a:r>
              <a:rPr lang="en-US" sz="2400" dirty="0"/>
              <a:t> </a:t>
            </a:r>
            <a:r>
              <a:rPr lang="en-US" sz="2400" dirty="0" smtClean="0"/>
              <a:t>   PENGANALISAAN SERTA PENAFSIRAN DATA KEUANGAN SECARA </a:t>
            </a:r>
          </a:p>
          <a:p>
            <a:pPr>
              <a:buNone/>
            </a:pPr>
            <a:r>
              <a:rPr lang="en-US" sz="2400" dirty="0" smtClean="0"/>
              <a:t>    SISTEMATIS DARI BUKTI TRANSAKSI MENJADI SEBUAH LAPORAN </a:t>
            </a:r>
          </a:p>
          <a:p>
            <a:pPr>
              <a:buNone/>
            </a:pPr>
            <a:r>
              <a:rPr lang="en-US" sz="2400" dirty="0" smtClean="0"/>
              <a:t>    KEUANGAN UNTUK PIHAK YANG BERKEPENTINGAN</a:t>
            </a:r>
          </a:p>
          <a:p>
            <a:pPr>
              <a:buNone/>
            </a:pPr>
            <a:r>
              <a:rPr lang="en-US" sz="2400" b="1" dirty="0" smtClean="0"/>
              <a:t>   PENGERTIAN AKUTANSI PERBANKAN </a:t>
            </a:r>
            <a:endParaRPr lang="en-US" sz="2400" b="1" dirty="0"/>
          </a:p>
          <a:p>
            <a:pPr>
              <a:buNone/>
            </a:pPr>
            <a:r>
              <a:rPr lang="en-US" sz="2400" dirty="0"/>
              <a:t>	</a:t>
            </a:r>
            <a:r>
              <a:rPr lang="en-US" sz="2400" dirty="0" smtClean="0"/>
              <a:t>AKUNTANSI PERBANKAN ADALAH PROSES PENCATATAN,</a:t>
            </a:r>
          </a:p>
          <a:p>
            <a:pPr>
              <a:buNone/>
            </a:pPr>
            <a:r>
              <a:rPr lang="en-US" sz="2400" dirty="0" smtClean="0"/>
              <a:t>    PENGKLASIFIKASIAN, PENGANALISAAN SERTA PENAFSIRAN DATA</a:t>
            </a:r>
          </a:p>
          <a:p>
            <a:pPr>
              <a:buNone/>
            </a:pPr>
            <a:r>
              <a:rPr lang="en-US" sz="2400" dirty="0"/>
              <a:t> </a:t>
            </a:r>
            <a:r>
              <a:rPr lang="en-US" sz="2400" dirty="0" smtClean="0"/>
              <a:t>   KEUANGAN PERBANKAN SECARA SISTEMATIS UNTUK PIHAK YANG </a:t>
            </a:r>
          </a:p>
          <a:p>
            <a:pPr>
              <a:buNone/>
            </a:pPr>
            <a:r>
              <a:rPr lang="en-US" sz="2400" dirty="0"/>
              <a:t> </a:t>
            </a:r>
            <a:r>
              <a:rPr lang="en-US" sz="2400" dirty="0" smtClean="0"/>
              <a:t>   BERKEPENTINGAN YANG MENGACU KEPADA PRINSIP-PRINSIP  </a:t>
            </a:r>
          </a:p>
          <a:p>
            <a:pPr>
              <a:buNone/>
            </a:pPr>
            <a:r>
              <a:rPr lang="en-US" sz="2400" dirty="0" smtClean="0"/>
              <a:t>    AKUNTANSI BERTERIMA UMUM.</a:t>
            </a:r>
            <a:endParaRPr lang="en-US" sz="2400" dirty="0"/>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285728"/>
            <a:ext cx="8543958" cy="6286544"/>
          </a:xfrm>
        </p:spPr>
        <p:txBody>
          <a:bodyPr>
            <a:normAutofit fontScale="70000" lnSpcReduction="20000"/>
          </a:bodyPr>
          <a:lstStyle/>
          <a:p>
            <a:pPr fontAlgn="base">
              <a:buNone/>
            </a:pPr>
            <a:r>
              <a:rPr lang="en-US" sz="4000" b="1" dirty="0" smtClean="0"/>
              <a:t>Bank </a:t>
            </a:r>
            <a:r>
              <a:rPr lang="en-US" sz="4000" b="1" dirty="0" err="1" smtClean="0"/>
              <a:t>Konvensional</a:t>
            </a:r>
            <a:r>
              <a:rPr lang="en-US" sz="4000" b="1" dirty="0" smtClean="0"/>
              <a:t> </a:t>
            </a:r>
            <a:r>
              <a:rPr lang="en-US" sz="4000" dirty="0" smtClean="0"/>
              <a:t> </a:t>
            </a:r>
          </a:p>
          <a:p>
            <a:pPr lvl="0" fontAlgn="base"/>
            <a:r>
              <a:rPr lang="en-US" sz="4000" dirty="0" err="1" smtClean="0"/>
              <a:t>Pada</a:t>
            </a:r>
            <a:r>
              <a:rPr lang="en-US" sz="4000" dirty="0" smtClean="0"/>
              <a:t> </a:t>
            </a:r>
            <a:r>
              <a:rPr lang="en-US" sz="4000" dirty="0" smtClean="0">
                <a:hlinkClick r:id="rId2"/>
              </a:rPr>
              <a:t>bank </a:t>
            </a:r>
            <a:r>
              <a:rPr lang="en-US" sz="4000" dirty="0" err="1" smtClean="0">
                <a:hlinkClick r:id="rId2"/>
              </a:rPr>
              <a:t>konvensional</a:t>
            </a:r>
            <a:r>
              <a:rPr lang="en-US" sz="4000" dirty="0" smtClean="0"/>
              <a:t>, </a:t>
            </a:r>
            <a:r>
              <a:rPr lang="en-US" sz="4000" dirty="0" err="1" smtClean="0"/>
              <a:t>kepentingan</a:t>
            </a:r>
            <a:r>
              <a:rPr lang="en-US" sz="4000" dirty="0" smtClean="0"/>
              <a:t> </a:t>
            </a:r>
            <a:r>
              <a:rPr lang="en-US" sz="4000" dirty="0" err="1" smtClean="0"/>
              <a:t>pemilik</a:t>
            </a:r>
            <a:r>
              <a:rPr lang="en-US" sz="4000" dirty="0" smtClean="0"/>
              <a:t> </a:t>
            </a:r>
            <a:r>
              <a:rPr lang="en-US" sz="4000" dirty="0" err="1" smtClean="0"/>
              <a:t>dana</a:t>
            </a:r>
            <a:r>
              <a:rPr lang="en-US" sz="4000" dirty="0" smtClean="0"/>
              <a:t> (</a:t>
            </a:r>
            <a:r>
              <a:rPr lang="en-US" sz="4000" dirty="0" err="1" smtClean="0"/>
              <a:t>deposan</a:t>
            </a:r>
            <a:r>
              <a:rPr lang="en-US" sz="4000" dirty="0" smtClean="0"/>
              <a:t>) </a:t>
            </a:r>
            <a:r>
              <a:rPr lang="en-US" sz="4000" dirty="0" err="1" smtClean="0"/>
              <a:t>adalah</a:t>
            </a:r>
            <a:r>
              <a:rPr lang="en-US" sz="4000" dirty="0" smtClean="0"/>
              <a:t> </a:t>
            </a:r>
            <a:r>
              <a:rPr lang="en-US" sz="4000" dirty="0" err="1" smtClean="0"/>
              <a:t>memperoleh</a:t>
            </a:r>
            <a:r>
              <a:rPr lang="en-US" sz="4000" dirty="0" smtClean="0"/>
              <a:t> </a:t>
            </a:r>
            <a:r>
              <a:rPr lang="en-US" sz="4000" dirty="0" err="1" smtClean="0"/>
              <a:t>imbalan</a:t>
            </a:r>
            <a:r>
              <a:rPr lang="en-US" sz="4000" dirty="0" smtClean="0"/>
              <a:t> </a:t>
            </a:r>
            <a:r>
              <a:rPr lang="en-US" sz="4000" dirty="0" err="1" smtClean="0"/>
              <a:t>berupa</a:t>
            </a:r>
            <a:r>
              <a:rPr lang="en-US" sz="4000" dirty="0" smtClean="0"/>
              <a:t> </a:t>
            </a:r>
            <a:r>
              <a:rPr lang="en-US" sz="4000" dirty="0" err="1" smtClean="0"/>
              <a:t>bunga</a:t>
            </a:r>
            <a:r>
              <a:rPr lang="en-US" sz="4000" dirty="0" smtClean="0"/>
              <a:t> </a:t>
            </a:r>
            <a:r>
              <a:rPr lang="en-US" sz="4000" dirty="0" err="1" smtClean="0"/>
              <a:t>simpanan</a:t>
            </a:r>
            <a:r>
              <a:rPr lang="en-US" sz="4000" dirty="0" smtClean="0"/>
              <a:t> yang </a:t>
            </a:r>
            <a:r>
              <a:rPr lang="en-US" sz="4000" dirty="0" err="1" smtClean="0"/>
              <a:t>tinggi</a:t>
            </a:r>
            <a:r>
              <a:rPr lang="en-US" sz="4000" dirty="0" smtClean="0"/>
              <a:t>, </a:t>
            </a:r>
            <a:r>
              <a:rPr lang="en-US" sz="4000" dirty="0" err="1" smtClean="0"/>
              <a:t>sedang</a:t>
            </a:r>
            <a:r>
              <a:rPr lang="en-US" sz="4000" dirty="0" smtClean="0"/>
              <a:t> </a:t>
            </a:r>
            <a:r>
              <a:rPr lang="en-US" sz="4000" dirty="0" err="1" smtClean="0"/>
              <a:t>kepentingan</a:t>
            </a:r>
            <a:r>
              <a:rPr lang="en-US" sz="4000" dirty="0" smtClean="0"/>
              <a:t> </a:t>
            </a:r>
            <a:r>
              <a:rPr lang="en-US" sz="4000" dirty="0" err="1" smtClean="0"/>
              <a:t>pemegang</a:t>
            </a:r>
            <a:r>
              <a:rPr lang="en-US" sz="4000" dirty="0" smtClean="0"/>
              <a:t> </a:t>
            </a:r>
            <a:r>
              <a:rPr lang="en-US" sz="4000" dirty="0" err="1" smtClean="0"/>
              <a:t>saham</a:t>
            </a:r>
            <a:r>
              <a:rPr lang="en-US" sz="4000" dirty="0" smtClean="0"/>
              <a:t> </a:t>
            </a:r>
            <a:r>
              <a:rPr lang="en-US" sz="4000" dirty="0" err="1" smtClean="0"/>
              <a:t>adalah</a:t>
            </a:r>
            <a:r>
              <a:rPr lang="en-US" sz="4000" dirty="0" smtClean="0"/>
              <a:t> </a:t>
            </a:r>
            <a:r>
              <a:rPr lang="en-US" sz="4000" dirty="0" err="1" smtClean="0"/>
              <a:t>diantaranya</a:t>
            </a:r>
            <a:r>
              <a:rPr lang="en-US" sz="4000" dirty="0" smtClean="0"/>
              <a:t> </a:t>
            </a:r>
            <a:r>
              <a:rPr lang="en-US" sz="4000" dirty="0" err="1" smtClean="0"/>
              <a:t>memperoleh</a:t>
            </a:r>
            <a:r>
              <a:rPr lang="en-US" sz="4000" dirty="0" smtClean="0"/>
              <a:t> spread yang optimal </a:t>
            </a:r>
            <a:r>
              <a:rPr lang="en-US" sz="4000" dirty="0" err="1" smtClean="0"/>
              <a:t>antara</a:t>
            </a:r>
            <a:r>
              <a:rPr lang="en-US" sz="4000" dirty="0" smtClean="0"/>
              <a:t> </a:t>
            </a:r>
            <a:r>
              <a:rPr lang="en-US" sz="4000" dirty="0" err="1" smtClean="0"/>
              <a:t>suku</a:t>
            </a:r>
            <a:r>
              <a:rPr lang="en-US" sz="4000" dirty="0" smtClean="0"/>
              <a:t> </a:t>
            </a:r>
            <a:r>
              <a:rPr lang="en-US" sz="4000" dirty="0" err="1" smtClean="0"/>
              <a:t>bunga</a:t>
            </a:r>
            <a:r>
              <a:rPr lang="en-US" sz="4000" dirty="0" smtClean="0"/>
              <a:t> </a:t>
            </a:r>
            <a:r>
              <a:rPr lang="en-US" sz="4000" dirty="0" err="1" smtClean="0"/>
              <a:t>simpanan</a:t>
            </a:r>
            <a:r>
              <a:rPr lang="en-US" sz="4000" dirty="0" smtClean="0"/>
              <a:t> </a:t>
            </a:r>
            <a:r>
              <a:rPr lang="en-US" sz="4000" dirty="0" err="1" smtClean="0"/>
              <a:t>dan</a:t>
            </a:r>
            <a:r>
              <a:rPr lang="en-US" sz="4000" dirty="0" smtClean="0"/>
              <a:t> </a:t>
            </a:r>
            <a:r>
              <a:rPr lang="en-US" sz="4000" dirty="0" err="1" smtClean="0"/>
              <a:t>suku</a:t>
            </a:r>
            <a:r>
              <a:rPr lang="en-US" sz="4000" dirty="0" smtClean="0"/>
              <a:t> </a:t>
            </a:r>
            <a:r>
              <a:rPr lang="en-US" sz="4000" dirty="0" err="1" smtClean="0"/>
              <a:t>bunga</a:t>
            </a:r>
            <a:r>
              <a:rPr lang="en-US" sz="4000" dirty="0" smtClean="0"/>
              <a:t> </a:t>
            </a:r>
            <a:r>
              <a:rPr lang="en-US" sz="4000" dirty="0" err="1" smtClean="0"/>
              <a:t>pinjaman</a:t>
            </a:r>
            <a:r>
              <a:rPr lang="en-US" sz="4000" dirty="0" smtClean="0"/>
              <a:t> (</a:t>
            </a:r>
            <a:r>
              <a:rPr lang="en-US" sz="4000" dirty="0" err="1" smtClean="0"/>
              <a:t>mengoptimalkan</a:t>
            </a:r>
            <a:r>
              <a:rPr lang="en-US" sz="4000" dirty="0" smtClean="0"/>
              <a:t> interest difference). </a:t>
            </a:r>
            <a:r>
              <a:rPr lang="en-US" sz="4000" dirty="0" err="1" smtClean="0"/>
              <a:t>Dilain</a:t>
            </a:r>
            <a:r>
              <a:rPr lang="en-US" sz="4000" dirty="0" smtClean="0"/>
              <a:t> </a:t>
            </a:r>
            <a:r>
              <a:rPr lang="en-US" sz="4000" dirty="0" err="1" smtClean="0"/>
              <a:t>pihak</a:t>
            </a:r>
            <a:r>
              <a:rPr lang="en-US" sz="4000" dirty="0" smtClean="0"/>
              <a:t> </a:t>
            </a:r>
            <a:r>
              <a:rPr lang="en-US" sz="4000" dirty="0" err="1" smtClean="0"/>
              <a:t>kepentingan</a:t>
            </a:r>
            <a:r>
              <a:rPr lang="en-US" sz="4000" dirty="0" smtClean="0"/>
              <a:t> </a:t>
            </a:r>
            <a:r>
              <a:rPr lang="en-US" sz="4000" dirty="0" err="1" smtClean="0"/>
              <a:t>pemakai</a:t>
            </a:r>
            <a:r>
              <a:rPr lang="en-US" sz="4000" dirty="0" smtClean="0"/>
              <a:t> </a:t>
            </a:r>
            <a:r>
              <a:rPr lang="en-US" sz="4000" dirty="0" err="1" smtClean="0"/>
              <a:t>dana</a:t>
            </a:r>
            <a:r>
              <a:rPr lang="en-US" sz="4000" dirty="0" smtClean="0"/>
              <a:t> (</a:t>
            </a:r>
            <a:r>
              <a:rPr lang="en-US" sz="4000" dirty="0" err="1" smtClean="0"/>
              <a:t>debitor</a:t>
            </a:r>
            <a:r>
              <a:rPr lang="en-US" sz="4000" dirty="0" smtClean="0"/>
              <a:t>) </a:t>
            </a:r>
            <a:r>
              <a:rPr lang="en-US" sz="4000" dirty="0" err="1" smtClean="0"/>
              <a:t>adalah</a:t>
            </a:r>
            <a:r>
              <a:rPr lang="en-US" sz="4000" dirty="0" smtClean="0"/>
              <a:t> </a:t>
            </a:r>
            <a:r>
              <a:rPr lang="en-US" sz="4000" dirty="0" err="1" smtClean="0"/>
              <a:t>memperoleh</a:t>
            </a:r>
            <a:r>
              <a:rPr lang="en-US" sz="4000" dirty="0" smtClean="0"/>
              <a:t> </a:t>
            </a:r>
            <a:r>
              <a:rPr lang="en-US" sz="4000" dirty="0" err="1" smtClean="0"/>
              <a:t>tingkat</a:t>
            </a:r>
            <a:r>
              <a:rPr lang="en-US" sz="4000" dirty="0" smtClean="0"/>
              <a:t> </a:t>
            </a:r>
            <a:r>
              <a:rPr lang="en-US" sz="4000" dirty="0" err="1" smtClean="0"/>
              <a:t>bunga</a:t>
            </a:r>
            <a:r>
              <a:rPr lang="en-US" sz="4000" dirty="0" smtClean="0"/>
              <a:t> yang </a:t>
            </a:r>
            <a:r>
              <a:rPr lang="en-US" sz="4000" dirty="0" err="1" smtClean="0"/>
              <a:t>rendah</a:t>
            </a:r>
            <a:r>
              <a:rPr lang="en-US" sz="4000" dirty="0" smtClean="0"/>
              <a:t> (</a:t>
            </a:r>
            <a:r>
              <a:rPr lang="en-US" sz="4000" dirty="0" err="1" smtClean="0"/>
              <a:t>biaya</a:t>
            </a:r>
            <a:r>
              <a:rPr lang="en-US" sz="4000" dirty="0" smtClean="0"/>
              <a:t> </a:t>
            </a:r>
            <a:r>
              <a:rPr lang="en-US" sz="4000" dirty="0" err="1" smtClean="0"/>
              <a:t>murah</a:t>
            </a:r>
            <a:r>
              <a:rPr lang="en-US" sz="4000" dirty="0" smtClean="0"/>
              <a:t>). </a:t>
            </a:r>
            <a:r>
              <a:rPr lang="en-US" sz="4000" dirty="0" err="1" smtClean="0"/>
              <a:t>Dengan</a:t>
            </a:r>
            <a:r>
              <a:rPr lang="en-US" sz="4000" dirty="0" smtClean="0"/>
              <a:t> </a:t>
            </a:r>
            <a:r>
              <a:rPr lang="en-US" sz="4000" dirty="0" err="1" smtClean="0"/>
              <a:t>demikian</a:t>
            </a:r>
            <a:r>
              <a:rPr lang="en-US" sz="4000" dirty="0" smtClean="0"/>
              <a:t> </a:t>
            </a:r>
            <a:r>
              <a:rPr lang="en-US" sz="4000" dirty="0" err="1" smtClean="0"/>
              <a:t>terhadap</a:t>
            </a:r>
            <a:r>
              <a:rPr lang="en-US" sz="4000" dirty="0" smtClean="0"/>
              <a:t> </a:t>
            </a:r>
            <a:r>
              <a:rPr lang="en-US" sz="4000" dirty="0" err="1" smtClean="0"/>
              <a:t>ketiga</a:t>
            </a:r>
            <a:r>
              <a:rPr lang="en-US" sz="4000" dirty="0" smtClean="0"/>
              <a:t> </a:t>
            </a:r>
            <a:r>
              <a:rPr lang="en-US" sz="4000" dirty="0" err="1" smtClean="0"/>
              <a:t>kepentingan</a:t>
            </a:r>
            <a:r>
              <a:rPr lang="en-US" sz="4000" dirty="0" smtClean="0"/>
              <a:t> </a:t>
            </a:r>
            <a:r>
              <a:rPr lang="en-US" sz="4000" dirty="0" err="1" smtClean="0"/>
              <a:t>dari</a:t>
            </a:r>
            <a:r>
              <a:rPr lang="en-US" sz="4000" dirty="0" smtClean="0"/>
              <a:t> </a:t>
            </a:r>
            <a:r>
              <a:rPr lang="en-US" sz="4000" dirty="0" err="1" smtClean="0"/>
              <a:t>tiga</a:t>
            </a:r>
            <a:r>
              <a:rPr lang="en-US" sz="4000" dirty="0" smtClean="0"/>
              <a:t> </a:t>
            </a:r>
            <a:r>
              <a:rPr lang="en-US" sz="4000" dirty="0" err="1" smtClean="0"/>
              <a:t>pihak</a:t>
            </a:r>
            <a:r>
              <a:rPr lang="en-US" sz="4000" dirty="0" smtClean="0"/>
              <a:t> </a:t>
            </a:r>
            <a:r>
              <a:rPr lang="en-US" sz="4000" dirty="0" err="1" smtClean="0"/>
              <a:t>tersebut</a:t>
            </a:r>
            <a:r>
              <a:rPr lang="en-US" sz="4000" dirty="0" smtClean="0"/>
              <a:t> </a:t>
            </a:r>
            <a:r>
              <a:rPr lang="en-US" sz="4000" dirty="0" err="1" smtClean="0"/>
              <a:t>terjadi</a:t>
            </a:r>
            <a:r>
              <a:rPr lang="en-US" sz="4000" dirty="0" smtClean="0"/>
              <a:t> </a:t>
            </a:r>
            <a:r>
              <a:rPr lang="en-US" sz="4000" dirty="0" err="1" smtClean="0"/>
              <a:t>antagonisme</a:t>
            </a:r>
            <a:r>
              <a:rPr lang="en-US" sz="4000" dirty="0" smtClean="0"/>
              <a:t> yang </a:t>
            </a:r>
            <a:r>
              <a:rPr lang="en-US" sz="4000" dirty="0" err="1" smtClean="0"/>
              <a:t>sulit</a:t>
            </a:r>
            <a:r>
              <a:rPr lang="en-US" sz="4000" dirty="0" smtClean="0"/>
              <a:t> </a:t>
            </a:r>
            <a:r>
              <a:rPr lang="en-US" sz="4000" dirty="0" err="1" smtClean="0"/>
              <a:t>diharmoniskan</a:t>
            </a:r>
            <a:r>
              <a:rPr lang="en-US" sz="4000" dirty="0" smtClean="0"/>
              <a:t>. </a:t>
            </a:r>
            <a:r>
              <a:rPr lang="en-US" sz="4000" dirty="0" err="1" smtClean="0"/>
              <a:t>Dalam</a:t>
            </a:r>
            <a:r>
              <a:rPr lang="en-US" sz="4000" dirty="0" smtClean="0"/>
              <a:t> </a:t>
            </a:r>
            <a:r>
              <a:rPr lang="en-US" sz="4000" dirty="0" err="1" smtClean="0"/>
              <a:t>hal</a:t>
            </a:r>
            <a:r>
              <a:rPr lang="en-US" sz="4000" dirty="0" smtClean="0"/>
              <a:t> </a:t>
            </a:r>
            <a:r>
              <a:rPr lang="en-US" sz="4000" dirty="0" err="1" smtClean="0"/>
              <a:t>ini</a:t>
            </a:r>
            <a:r>
              <a:rPr lang="en-US" sz="4000" dirty="0" smtClean="0"/>
              <a:t> bank </a:t>
            </a:r>
            <a:r>
              <a:rPr lang="en-US" sz="4000" dirty="0" err="1" smtClean="0"/>
              <a:t>konvensional</a:t>
            </a:r>
            <a:r>
              <a:rPr lang="en-US" sz="4000" dirty="0" smtClean="0"/>
              <a:t> </a:t>
            </a:r>
            <a:r>
              <a:rPr lang="en-US" sz="4000" dirty="0" err="1" smtClean="0"/>
              <a:t>berfungsi</a:t>
            </a:r>
            <a:r>
              <a:rPr lang="en-US" sz="4000" dirty="0" smtClean="0"/>
              <a:t> </a:t>
            </a:r>
            <a:r>
              <a:rPr lang="en-US" sz="4000" dirty="0" err="1" smtClean="0"/>
              <a:t>sebagai</a:t>
            </a:r>
            <a:r>
              <a:rPr lang="en-US" sz="4000" dirty="0" smtClean="0"/>
              <a:t> </a:t>
            </a:r>
            <a:r>
              <a:rPr lang="en-US" sz="4000" dirty="0" err="1" smtClean="0"/>
              <a:t>lembaga</a:t>
            </a:r>
            <a:r>
              <a:rPr lang="en-US" sz="4000" dirty="0" smtClean="0"/>
              <a:t> </a:t>
            </a:r>
            <a:r>
              <a:rPr lang="en-US" sz="4000" dirty="0" err="1" smtClean="0"/>
              <a:t>perantara</a:t>
            </a:r>
            <a:r>
              <a:rPr lang="en-US" sz="4000" dirty="0" smtClean="0"/>
              <a:t> </a:t>
            </a:r>
            <a:r>
              <a:rPr lang="en-US" sz="4000" dirty="0" err="1" smtClean="0"/>
              <a:t>saja</a:t>
            </a:r>
            <a:endParaRPr lang="en-US" sz="4000" dirty="0" smtClean="0"/>
          </a:p>
          <a:p>
            <a:pPr lvl="0" fontAlgn="base"/>
            <a:r>
              <a:rPr lang="en-US" sz="4000" dirty="0" err="1" smtClean="0"/>
              <a:t>Tidak</a:t>
            </a:r>
            <a:r>
              <a:rPr lang="en-US" sz="4000" dirty="0" smtClean="0"/>
              <a:t> </a:t>
            </a:r>
            <a:r>
              <a:rPr lang="en-US" sz="4000" dirty="0" err="1" smtClean="0"/>
              <a:t>adanya</a:t>
            </a:r>
            <a:r>
              <a:rPr lang="en-US" sz="4000" dirty="0" smtClean="0"/>
              <a:t> </a:t>
            </a:r>
            <a:r>
              <a:rPr lang="en-US" sz="4000" dirty="0" err="1" smtClean="0"/>
              <a:t>ikatan</a:t>
            </a:r>
            <a:r>
              <a:rPr lang="en-US" sz="4000" dirty="0" smtClean="0"/>
              <a:t> </a:t>
            </a:r>
            <a:r>
              <a:rPr lang="en-US" sz="4000" dirty="0" err="1" smtClean="0"/>
              <a:t>emosional</a:t>
            </a:r>
            <a:r>
              <a:rPr lang="en-US" sz="4000" dirty="0" smtClean="0"/>
              <a:t> yang </a:t>
            </a:r>
            <a:r>
              <a:rPr lang="en-US" sz="4000" dirty="0" err="1" smtClean="0"/>
              <a:t>kuat</a:t>
            </a:r>
            <a:r>
              <a:rPr lang="en-US" sz="4000" dirty="0" smtClean="0"/>
              <a:t> </a:t>
            </a:r>
            <a:r>
              <a:rPr lang="en-US" sz="4000" dirty="0" err="1" smtClean="0"/>
              <a:t>antara</a:t>
            </a:r>
            <a:r>
              <a:rPr lang="en-US" sz="4000" dirty="0" smtClean="0"/>
              <a:t> </a:t>
            </a:r>
            <a:r>
              <a:rPr lang="en-US" sz="4000" dirty="0" err="1" smtClean="0"/>
              <a:t>Pemegang</a:t>
            </a:r>
            <a:r>
              <a:rPr lang="en-US" sz="4000" dirty="0" smtClean="0"/>
              <a:t> </a:t>
            </a:r>
            <a:r>
              <a:rPr lang="en-US" sz="4000" dirty="0" err="1" smtClean="0"/>
              <a:t>Saham</a:t>
            </a:r>
            <a:r>
              <a:rPr lang="en-US" sz="4000" dirty="0" smtClean="0"/>
              <a:t>, </a:t>
            </a:r>
            <a:r>
              <a:rPr lang="en-US" sz="4000" dirty="0" err="1" smtClean="0"/>
              <a:t>Pengelola</a:t>
            </a:r>
            <a:r>
              <a:rPr lang="en-US" sz="4000" dirty="0" smtClean="0"/>
              <a:t> Bank </a:t>
            </a:r>
            <a:r>
              <a:rPr lang="en-US" sz="4000" dirty="0" err="1" smtClean="0"/>
              <a:t>dan</a:t>
            </a:r>
            <a:r>
              <a:rPr lang="en-US" sz="4000" dirty="0" smtClean="0"/>
              <a:t> </a:t>
            </a:r>
            <a:r>
              <a:rPr lang="en-US" sz="4000" dirty="0" err="1" smtClean="0"/>
              <a:t>Nasabah</a:t>
            </a:r>
            <a:r>
              <a:rPr lang="en-US" sz="4000" dirty="0" smtClean="0"/>
              <a:t> </a:t>
            </a:r>
            <a:r>
              <a:rPr lang="en-US" sz="4000" dirty="0" err="1" smtClean="0"/>
              <a:t>karena</a:t>
            </a:r>
            <a:r>
              <a:rPr lang="en-US" sz="4000" dirty="0" smtClean="0"/>
              <a:t> </a:t>
            </a:r>
            <a:r>
              <a:rPr lang="en-US" sz="4000" dirty="0" err="1" smtClean="0"/>
              <a:t>masing-masing</a:t>
            </a:r>
            <a:r>
              <a:rPr lang="en-US" sz="4000" dirty="0" smtClean="0"/>
              <a:t> </a:t>
            </a:r>
            <a:r>
              <a:rPr lang="en-US" sz="4000" dirty="0" err="1" smtClean="0"/>
              <a:t>pihak</a:t>
            </a:r>
            <a:r>
              <a:rPr lang="en-US" sz="4000" dirty="0" smtClean="0"/>
              <a:t> </a:t>
            </a:r>
            <a:r>
              <a:rPr lang="en-US" sz="4000" dirty="0" err="1" smtClean="0"/>
              <a:t>mempunyai</a:t>
            </a:r>
            <a:r>
              <a:rPr lang="en-US" sz="4000" dirty="0" smtClean="0"/>
              <a:t> </a:t>
            </a:r>
            <a:r>
              <a:rPr lang="en-US" sz="4000" dirty="0" err="1" smtClean="0"/>
              <a:t>keinginan</a:t>
            </a:r>
            <a:r>
              <a:rPr lang="en-US" sz="4000" dirty="0" smtClean="0"/>
              <a:t> yang </a:t>
            </a:r>
            <a:r>
              <a:rPr lang="en-US" sz="4000" dirty="0" err="1" smtClean="0"/>
              <a:t>bertolak</a:t>
            </a:r>
            <a:r>
              <a:rPr lang="en-US" sz="4000" dirty="0" smtClean="0"/>
              <a:t> </a:t>
            </a:r>
            <a:r>
              <a:rPr lang="en-US" sz="4000" dirty="0" err="1" smtClean="0"/>
              <a:t>belakang</a:t>
            </a:r>
            <a:r>
              <a:rPr lang="en-US" sz="4000" dirty="0" smtClean="0"/>
              <a:t> </a:t>
            </a:r>
          </a:p>
          <a:p>
            <a:pPr fontAlgn="base">
              <a:buNone/>
            </a:pPr>
            <a:endParaRPr lang="en-US" sz="4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8838" y="214290"/>
            <a:ext cx="4543426" cy="511155"/>
          </a:xfrm>
          <a:solidFill>
            <a:srgbClr val="00B0F0"/>
          </a:solidFill>
          <a:ln w="28575">
            <a:solidFill>
              <a:schemeClr val="tx1"/>
            </a:solidFill>
          </a:ln>
        </p:spPr>
        <p:txBody>
          <a:bodyPr>
            <a:noAutofit/>
          </a:bodyPr>
          <a:lstStyle/>
          <a:p>
            <a:pPr algn="l"/>
            <a:r>
              <a:rPr lang="en-US" sz="2800" b="1" dirty="0" smtClean="0"/>
              <a:t> </a:t>
            </a:r>
            <a:r>
              <a:rPr lang="en-US" sz="2800" b="1" dirty="0" err="1" smtClean="0"/>
              <a:t>Konsep</a:t>
            </a:r>
            <a:r>
              <a:rPr lang="en-US" sz="2800" b="1" dirty="0" smtClean="0"/>
              <a:t> &amp; </a:t>
            </a:r>
            <a:r>
              <a:rPr lang="en-US" sz="2800" b="1" dirty="0" err="1" smtClean="0"/>
              <a:t>Sistem</a:t>
            </a:r>
            <a:r>
              <a:rPr lang="en-US" sz="2800" b="1" dirty="0" smtClean="0"/>
              <a:t> </a:t>
            </a:r>
            <a:r>
              <a:rPr lang="en-US" sz="2800" b="1" dirty="0" err="1" smtClean="0"/>
              <a:t>Perbankan</a:t>
            </a:r>
            <a:endParaRPr lang="en-US" sz="2800" b="1" dirty="0"/>
          </a:p>
        </p:txBody>
      </p:sp>
      <p:sp>
        <p:nvSpPr>
          <p:cNvPr id="3" name="Content Placeholder 2"/>
          <p:cNvSpPr>
            <a:spLocks noGrp="1"/>
          </p:cNvSpPr>
          <p:nvPr>
            <p:ph idx="1"/>
          </p:nvPr>
        </p:nvSpPr>
        <p:spPr>
          <a:xfrm>
            <a:off x="0" y="857232"/>
            <a:ext cx="9144000" cy="5857916"/>
          </a:xfrm>
        </p:spPr>
        <p:txBody>
          <a:bodyPr>
            <a:normAutofit/>
          </a:bodyPr>
          <a:lstStyle/>
          <a:p>
            <a:pPr>
              <a:buNone/>
            </a:pPr>
            <a:r>
              <a:rPr lang="en-US" sz="2000" b="1" dirty="0" err="1" smtClean="0"/>
              <a:t>Fungsi</a:t>
            </a:r>
            <a:r>
              <a:rPr lang="en-US" sz="2000" b="1" dirty="0" smtClean="0"/>
              <a:t> bank </a:t>
            </a:r>
            <a:r>
              <a:rPr lang="en-US" sz="2000" b="1" dirty="0" err="1" smtClean="0"/>
              <a:t>adalah</a:t>
            </a:r>
            <a:r>
              <a:rPr lang="en-US" sz="2000" b="1" dirty="0" smtClean="0"/>
              <a:t> </a:t>
            </a:r>
            <a:r>
              <a:rPr lang="en-US" sz="2000" b="1" dirty="0" err="1" smtClean="0"/>
              <a:t>menghimpun</a:t>
            </a:r>
            <a:r>
              <a:rPr lang="en-US" sz="2000" b="1" dirty="0" smtClean="0"/>
              <a:t> </a:t>
            </a:r>
            <a:r>
              <a:rPr lang="en-US" sz="2000" b="1" dirty="0" err="1" smtClean="0"/>
              <a:t>dana</a:t>
            </a:r>
            <a:r>
              <a:rPr lang="en-US" sz="2000" b="1" dirty="0" smtClean="0"/>
              <a:t> </a:t>
            </a:r>
            <a:r>
              <a:rPr lang="en-US" sz="2000" b="1" dirty="0" err="1" smtClean="0"/>
              <a:t>dari</a:t>
            </a:r>
            <a:r>
              <a:rPr lang="en-US" sz="2000" b="1" dirty="0" smtClean="0"/>
              <a:t> </a:t>
            </a:r>
            <a:r>
              <a:rPr lang="en-US" sz="2000" b="1" dirty="0" err="1" smtClean="0"/>
              <a:t>masyarakat</a:t>
            </a:r>
            <a:r>
              <a:rPr lang="en-US" sz="2000" b="1" dirty="0" smtClean="0"/>
              <a:t> </a:t>
            </a:r>
            <a:r>
              <a:rPr lang="en-US" sz="2000" b="1" dirty="0" err="1" smtClean="0"/>
              <a:t>dan</a:t>
            </a:r>
            <a:r>
              <a:rPr lang="en-US" sz="2000" b="1" dirty="0" smtClean="0"/>
              <a:t> </a:t>
            </a:r>
            <a:r>
              <a:rPr lang="en-US" sz="2000" b="1" dirty="0" err="1" smtClean="0"/>
              <a:t>meyalurkan</a:t>
            </a:r>
            <a:r>
              <a:rPr lang="en-US" sz="2000" b="1" dirty="0" smtClean="0"/>
              <a:t> </a:t>
            </a:r>
            <a:r>
              <a:rPr lang="en-US" sz="2000" b="1" dirty="0" err="1" smtClean="0"/>
              <a:t>kembali</a:t>
            </a:r>
            <a:r>
              <a:rPr lang="en-US" sz="2000" b="1" dirty="0" smtClean="0"/>
              <a:t>  </a:t>
            </a:r>
          </a:p>
          <a:p>
            <a:pPr>
              <a:buNone/>
            </a:pPr>
            <a:r>
              <a:rPr lang="en-US" sz="2000" b="1" dirty="0" smtClean="0"/>
              <a:t>                 </a:t>
            </a:r>
            <a:r>
              <a:rPr lang="en-US" sz="2000" b="1" dirty="0" err="1" smtClean="0"/>
              <a:t>dana</a:t>
            </a:r>
            <a:r>
              <a:rPr lang="en-US" sz="2000" b="1" dirty="0" smtClean="0"/>
              <a:t> </a:t>
            </a:r>
            <a:r>
              <a:rPr lang="en-US" sz="2000" b="1" dirty="0" err="1" smtClean="0"/>
              <a:t>tersebut</a:t>
            </a:r>
            <a:r>
              <a:rPr lang="en-US" sz="2000" b="1" dirty="0" smtClean="0"/>
              <a:t> </a:t>
            </a:r>
            <a:r>
              <a:rPr lang="en-US" sz="2000" b="1" dirty="0" err="1" smtClean="0"/>
              <a:t>kepada</a:t>
            </a:r>
            <a:r>
              <a:rPr lang="en-US" sz="2000" b="1" dirty="0" smtClean="0"/>
              <a:t> </a:t>
            </a:r>
            <a:r>
              <a:rPr lang="en-US" sz="2000" b="1" dirty="0" err="1" smtClean="0"/>
              <a:t>masyarakat</a:t>
            </a:r>
            <a:r>
              <a:rPr lang="en-US" sz="2000" b="1" dirty="0" smtClean="0"/>
              <a:t> lain yang </a:t>
            </a:r>
            <a:r>
              <a:rPr lang="en-US" sz="2000" b="1" dirty="0" err="1" smtClean="0"/>
              <a:t>memerlukan</a:t>
            </a:r>
            <a:endParaRPr lang="en-US" sz="2000" b="1" dirty="0"/>
          </a:p>
        </p:txBody>
      </p:sp>
      <p:sp>
        <p:nvSpPr>
          <p:cNvPr id="4" name="Oval 3"/>
          <p:cNvSpPr/>
          <p:nvPr/>
        </p:nvSpPr>
        <p:spPr>
          <a:xfrm>
            <a:off x="3428992" y="3071810"/>
            <a:ext cx="2214578" cy="1285884"/>
          </a:xfrm>
          <a:prstGeom prst="ellipse">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929058" y="3292618"/>
            <a:ext cx="1214446" cy="707886"/>
          </a:xfrm>
          <a:prstGeom prst="rect">
            <a:avLst/>
          </a:prstGeom>
          <a:noFill/>
        </p:spPr>
        <p:txBody>
          <a:bodyPr wrap="square" rtlCol="0">
            <a:spAutoFit/>
          </a:bodyPr>
          <a:lstStyle/>
          <a:p>
            <a:r>
              <a:rPr lang="en-US" sz="4000" dirty="0" smtClean="0"/>
              <a:t>Bank</a:t>
            </a:r>
            <a:endParaRPr lang="en-US" sz="4000" dirty="0"/>
          </a:p>
        </p:txBody>
      </p:sp>
      <p:sp>
        <p:nvSpPr>
          <p:cNvPr id="9" name="TextBox 8"/>
          <p:cNvSpPr txBox="1"/>
          <p:nvPr/>
        </p:nvSpPr>
        <p:spPr>
          <a:xfrm>
            <a:off x="6715140" y="3312383"/>
            <a:ext cx="2286016" cy="830997"/>
          </a:xfrm>
          <a:prstGeom prst="rect">
            <a:avLst/>
          </a:prstGeom>
          <a:noFill/>
          <a:ln w="19050">
            <a:solidFill>
              <a:schemeClr val="tx1"/>
            </a:solidFill>
          </a:ln>
        </p:spPr>
        <p:txBody>
          <a:bodyPr wrap="square" rtlCol="0">
            <a:spAutoFit/>
          </a:bodyPr>
          <a:lstStyle/>
          <a:p>
            <a:r>
              <a:rPr lang="en-US" sz="2400" b="1" dirty="0" smtClean="0"/>
              <a:t>    </a:t>
            </a:r>
            <a:r>
              <a:rPr lang="en-US" sz="2400" b="1" dirty="0" err="1" smtClean="0"/>
              <a:t>Masyarakat</a:t>
            </a:r>
            <a:r>
              <a:rPr lang="en-US" sz="2400" b="1" dirty="0" smtClean="0"/>
              <a:t> </a:t>
            </a:r>
          </a:p>
          <a:p>
            <a:r>
              <a:rPr lang="en-US" sz="2400" b="1" dirty="0" err="1" smtClean="0"/>
              <a:t>Pengguna</a:t>
            </a:r>
            <a:r>
              <a:rPr lang="en-US" sz="2400" b="1" dirty="0" smtClean="0"/>
              <a:t> Dana</a:t>
            </a:r>
            <a:endParaRPr lang="en-US" sz="2400" b="1" dirty="0"/>
          </a:p>
        </p:txBody>
      </p:sp>
      <p:sp>
        <p:nvSpPr>
          <p:cNvPr id="13" name="TextBox 12"/>
          <p:cNvSpPr txBox="1"/>
          <p:nvPr/>
        </p:nvSpPr>
        <p:spPr>
          <a:xfrm>
            <a:off x="142844" y="3383821"/>
            <a:ext cx="2286016" cy="830997"/>
          </a:xfrm>
          <a:prstGeom prst="rect">
            <a:avLst/>
          </a:prstGeom>
          <a:noFill/>
          <a:ln w="19050">
            <a:solidFill>
              <a:schemeClr val="tx1"/>
            </a:solidFill>
          </a:ln>
        </p:spPr>
        <p:txBody>
          <a:bodyPr wrap="square" rtlCol="0">
            <a:spAutoFit/>
          </a:bodyPr>
          <a:lstStyle/>
          <a:p>
            <a:r>
              <a:rPr lang="en-US" sz="2400" b="1" dirty="0" smtClean="0"/>
              <a:t>    </a:t>
            </a:r>
            <a:r>
              <a:rPr lang="en-US" sz="2400" b="1" dirty="0" err="1" smtClean="0"/>
              <a:t>Masyarakat</a:t>
            </a:r>
            <a:r>
              <a:rPr lang="en-US" sz="2400" b="1" dirty="0" smtClean="0"/>
              <a:t> </a:t>
            </a:r>
          </a:p>
          <a:p>
            <a:r>
              <a:rPr lang="en-US" sz="2400" b="1" dirty="0" err="1" smtClean="0"/>
              <a:t>Pemilik</a:t>
            </a:r>
            <a:r>
              <a:rPr lang="en-US" sz="2400" b="1" dirty="0" smtClean="0"/>
              <a:t> Dana</a:t>
            </a:r>
            <a:endParaRPr lang="en-US" sz="2400" b="1" dirty="0"/>
          </a:p>
        </p:txBody>
      </p:sp>
      <p:sp>
        <p:nvSpPr>
          <p:cNvPr id="14" name="Right Arrow 13"/>
          <p:cNvSpPr/>
          <p:nvPr/>
        </p:nvSpPr>
        <p:spPr>
          <a:xfrm>
            <a:off x="2500298" y="3571876"/>
            <a:ext cx="78581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5715008" y="3500438"/>
            <a:ext cx="78581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000100" y="2711231"/>
            <a:ext cx="2571768" cy="646331"/>
          </a:xfrm>
          <a:prstGeom prst="rect">
            <a:avLst/>
          </a:prstGeom>
          <a:noFill/>
        </p:spPr>
        <p:txBody>
          <a:bodyPr wrap="square" rtlCol="0">
            <a:spAutoFit/>
          </a:bodyPr>
          <a:lstStyle/>
          <a:p>
            <a:pPr algn="ctr"/>
            <a:r>
              <a:rPr lang="en-US" b="1" dirty="0" err="1" smtClean="0"/>
              <a:t>Proses</a:t>
            </a:r>
            <a:r>
              <a:rPr lang="en-US" b="1" dirty="0" smtClean="0"/>
              <a:t> </a:t>
            </a:r>
          </a:p>
          <a:p>
            <a:pPr algn="ctr"/>
            <a:r>
              <a:rPr lang="en-US" b="1" dirty="0" err="1" smtClean="0"/>
              <a:t>Penghimpunan</a:t>
            </a:r>
            <a:r>
              <a:rPr lang="en-US" b="1" dirty="0" smtClean="0"/>
              <a:t> Dana</a:t>
            </a:r>
            <a:endParaRPr lang="en-US" b="1" dirty="0"/>
          </a:p>
        </p:txBody>
      </p:sp>
      <p:sp>
        <p:nvSpPr>
          <p:cNvPr id="17" name="TextBox 16"/>
          <p:cNvSpPr txBox="1"/>
          <p:nvPr/>
        </p:nvSpPr>
        <p:spPr>
          <a:xfrm>
            <a:off x="4786314" y="4143380"/>
            <a:ext cx="3071834" cy="646331"/>
          </a:xfrm>
          <a:prstGeom prst="rect">
            <a:avLst/>
          </a:prstGeom>
          <a:noFill/>
        </p:spPr>
        <p:txBody>
          <a:bodyPr wrap="square" rtlCol="0">
            <a:spAutoFit/>
          </a:bodyPr>
          <a:lstStyle/>
          <a:p>
            <a:pPr algn="ctr"/>
            <a:r>
              <a:rPr lang="en-US" b="1" dirty="0" err="1" smtClean="0"/>
              <a:t>Proses</a:t>
            </a:r>
            <a:r>
              <a:rPr lang="en-US" b="1" dirty="0" smtClean="0"/>
              <a:t> </a:t>
            </a:r>
          </a:p>
          <a:p>
            <a:pPr algn="ctr"/>
            <a:r>
              <a:rPr lang="en-US" b="1" dirty="0" err="1" smtClean="0"/>
              <a:t>Penyaluran</a:t>
            </a:r>
            <a:r>
              <a:rPr lang="en-US" b="1" dirty="0" smtClean="0"/>
              <a:t> Dana</a:t>
            </a:r>
            <a:endParaRPr 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74639"/>
            <a:ext cx="6786610" cy="868345"/>
          </a:xfrm>
          <a:solidFill>
            <a:srgbClr val="FF00FF"/>
          </a:solidFill>
          <a:ln w="28575">
            <a:solidFill>
              <a:schemeClr val="tx1"/>
            </a:solidFill>
          </a:ln>
        </p:spPr>
        <p:txBody>
          <a:bodyPr>
            <a:noAutofit/>
          </a:bodyPr>
          <a:lstStyle/>
          <a:p>
            <a:pPr algn="l"/>
            <a:r>
              <a:rPr lang="en-US" sz="3200" b="1" dirty="0" err="1" smtClean="0"/>
              <a:t>Konsep</a:t>
            </a:r>
            <a:r>
              <a:rPr lang="en-US" sz="3200" b="1" dirty="0" smtClean="0"/>
              <a:t> &amp; </a:t>
            </a:r>
            <a:r>
              <a:rPr lang="en-US" sz="3200" b="1" dirty="0" err="1" smtClean="0"/>
              <a:t>Sistem</a:t>
            </a:r>
            <a:r>
              <a:rPr lang="en-US" sz="3200" b="1" dirty="0" smtClean="0"/>
              <a:t> Bank </a:t>
            </a:r>
            <a:r>
              <a:rPr lang="en-US" sz="3200" b="1" dirty="0" err="1" smtClean="0"/>
              <a:t>Konvensional</a:t>
            </a:r>
            <a:endParaRPr lang="en-US" sz="3200" b="1" dirty="0"/>
          </a:p>
        </p:txBody>
      </p:sp>
      <p:sp>
        <p:nvSpPr>
          <p:cNvPr id="3" name="Content Placeholder 2"/>
          <p:cNvSpPr>
            <a:spLocks noGrp="1"/>
          </p:cNvSpPr>
          <p:nvPr>
            <p:ph idx="1"/>
          </p:nvPr>
        </p:nvSpPr>
        <p:spPr>
          <a:xfrm>
            <a:off x="0" y="928670"/>
            <a:ext cx="9144000" cy="5786478"/>
          </a:xfrm>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
        <p:nvSpPr>
          <p:cNvPr id="6" name="TextBox 5"/>
          <p:cNvSpPr txBox="1"/>
          <p:nvPr/>
        </p:nvSpPr>
        <p:spPr>
          <a:xfrm>
            <a:off x="3286116" y="3071810"/>
            <a:ext cx="2214578" cy="954107"/>
          </a:xfrm>
          <a:prstGeom prst="rect">
            <a:avLst/>
          </a:prstGeom>
          <a:solidFill>
            <a:srgbClr val="00B0F0"/>
          </a:solidFill>
          <a:ln w="28575">
            <a:solidFill>
              <a:schemeClr val="tx1"/>
            </a:solidFill>
          </a:ln>
        </p:spPr>
        <p:txBody>
          <a:bodyPr wrap="square" rtlCol="0">
            <a:spAutoFit/>
          </a:bodyPr>
          <a:lstStyle/>
          <a:p>
            <a:pPr algn="ctr"/>
            <a:r>
              <a:rPr lang="en-US" sz="2800" b="1" dirty="0" smtClean="0"/>
              <a:t>Bank </a:t>
            </a:r>
          </a:p>
          <a:p>
            <a:pPr algn="ctr"/>
            <a:r>
              <a:rPr lang="en-US" sz="2800" b="1" dirty="0" err="1" smtClean="0"/>
              <a:t>Konvensional</a:t>
            </a:r>
            <a:endParaRPr lang="en-US" sz="2800" b="1" dirty="0"/>
          </a:p>
        </p:txBody>
      </p:sp>
      <p:sp>
        <p:nvSpPr>
          <p:cNvPr id="9" name="TextBox 8"/>
          <p:cNvSpPr txBox="1"/>
          <p:nvPr/>
        </p:nvSpPr>
        <p:spPr>
          <a:xfrm>
            <a:off x="285720" y="3143248"/>
            <a:ext cx="1571636" cy="707886"/>
          </a:xfrm>
          <a:prstGeom prst="rect">
            <a:avLst/>
          </a:prstGeom>
          <a:noFill/>
          <a:ln w="28575">
            <a:solidFill>
              <a:schemeClr val="tx1"/>
            </a:solidFill>
          </a:ln>
        </p:spPr>
        <p:txBody>
          <a:bodyPr wrap="square" rtlCol="0">
            <a:spAutoFit/>
          </a:bodyPr>
          <a:lstStyle/>
          <a:p>
            <a:pPr algn="ctr"/>
            <a:r>
              <a:rPr lang="en-US" sz="2000" b="1" dirty="0" err="1" smtClean="0"/>
              <a:t>Masyarakat</a:t>
            </a:r>
            <a:r>
              <a:rPr lang="en-US" sz="2000" b="1" dirty="0" smtClean="0"/>
              <a:t> </a:t>
            </a:r>
          </a:p>
          <a:p>
            <a:pPr algn="ctr"/>
            <a:r>
              <a:rPr lang="en-US" sz="2000" b="1" dirty="0" err="1" smtClean="0"/>
              <a:t>Pemilik</a:t>
            </a:r>
            <a:r>
              <a:rPr lang="en-US" sz="2000" b="1" dirty="0" smtClean="0"/>
              <a:t> Dana</a:t>
            </a:r>
            <a:endParaRPr lang="en-US" sz="2000" b="1" dirty="0"/>
          </a:p>
        </p:txBody>
      </p:sp>
      <p:sp>
        <p:nvSpPr>
          <p:cNvPr id="14" name="TextBox 13"/>
          <p:cNvSpPr txBox="1"/>
          <p:nvPr/>
        </p:nvSpPr>
        <p:spPr>
          <a:xfrm>
            <a:off x="6858016" y="3071810"/>
            <a:ext cx="2071702" cy="707886"/>
          </a:xfrm>
          <a:prstGeom prst="rect">
            <a:avLst/>
          </a:prstGeom>
          <a:noFill/>
          <a:ln w="28575">
            <a:solidFill>
              <a:schemeClr val="tx1"/>
            </a:solidFill>
          </a:ln>
        </p:spPr>
        <p:txBody>
          <a:bodyPr wrap="square" rtlCol="0">
            <a:spAutoFit/>
          </a:bodyPr>
          <a:lstStyle/>
          <a:p>
            <a:pPr algn="ctr"/>
            <a:r>
              <a:rPr lang="en-US" sz="2000" b="1" dirty="0" err="1" smtClean="0"/>
              <a:t>Masyarakat</a:t>
            </a:r>
            <a:r>
              <a:rPr lang="en-US" sz="2000" b="1" dirty="0" smtClean="0"/>
              <a:t> </a:t>
            </a:r>
          </a:p>
          <a:p>
            <a:pPr algn="ctr"/>
            <a:r>
              <a:rPr lang="en-US" sz="2000" b="1" dirty="0" err="1" smtClean="0"/>
              <a:t>Pengguna</a:t>
            </a:r>
            <a:r>
              <a:rPr lang="en-US" sz="2000" b="1" dirty="0" smtClean="0"/>
              <a:t> Dana</a:t>
            </a:r>
            <a:endParaRPr lang="en-US" sz="2000" b="1" dirty="0"/>
          </a:p>
        </p:txBody>
      </p:sp>
      <p:sp>
        <p:nvSpPr>
          <p:cNvPr id="16" name="TextBox 15"/>
          <p:cNvSpPr txBox="1"/>
          <p:nvPr/>
        </p:nvSpPr>
        <p:spPr>
          <a:xfrm>
            <a:off x="1285852" y="2500306"/>
            <a:ext cx="2286016" cy="646331"/>
          </a:xfrm>
          <a:prstGeom prst="rect">
            <a:avLst/>
          </a:prstGeom>
          <a:noFill/>
        </p:spPr>
        <p:txBody>
          <a:bodyPr wrap="square" rtlCol="0">
            <a:spAutoFit/>
          </a:bodyPr>
          <a:lstStyle/>
          <a:p>
            <a:pPr algn="ctr"/>
            <a:r>
              <a:rPr lang="en-US" b="1" dirty="0" err="1" smtClean="0"/>
              <a:t>Proses</a:t>
            </a:r>
            <a:endParaRPr lang="en-US" b="1" dirty="0" smtClean="0"/>
          </a:p>
          <a:p>
            <a:pPr algn="ctr"/>
            <a:r>
              <a:rPr lang="en-US" b="1" dirty="0" smtClean="0"/>
              <a:t> </a:t>
            </a:r>
            <a:r>
              <a:rPr lang="en-US" b="1" dirty="0" err="1" smtClean="0"/>
              <a:t>Penghimpunan</a:t>
            </a:r>
            <a:r>
              <a:rPr lang="en-US" b="1" dirty="0" smtClean="0"/>
              <a:t> Dana</a:t>
            </a:r>
            <a:endParaRPr lang="en-US" b="1" dirty="0"/>
          </a:p>
        </p:txBody>
      </p:sp>
      <p:sp>
        <p:nvSpPr>
          <p:cNvPr id="17" name="Right Arrow 16"/>
          <p:cNvSpPr/>
          <p:nvPr/>
        </p:nvSpPr>
        <p:spPr>
          <a:xfrm>
            <a:off x="2000232" y="3214686"/>
            <a:ext cx="114300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5786446" y="3286124"/>
            <a:ext cx="928694"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000628" y="2496917"/>
            <a:ext cx="2286016" cy="646331"/>
          </a:xfrm>
          <a:prstGeom prst="rect">
            <a:avLst/>
          </a:prstGeom>
          <a:noFill/>
        </p:spPr>
        <p:txBody>
          <a:bodyPr wrap="square" rtlCol="0">
            <a:spAutoFit/>
          </a:bodyPr>
          <a:lstStyle/>
          <a:p>
            <a:pPr algn="ctr"/>
            <a:r>
              <a:rPr lang="en-US" b="1" dirty="0" err="1" smtClean="0"/>
              <a:t>Proses</a:t>
            </a:r>
            <a:endParaRPr lang="en-US" b="1" dirty="0" smtClean="0"/>
          </a:p>
          <a:p>
            <a:pPr algn="ctr"/>
            <a:r>
              <a:rPr lang="en-US" b="1" dirty="0" smtClean="0"/>
              <a:t> </a:t>
            </a:r>
            <a:r>
              <a:rPr lang="en-US" b="1" dirty="0" err="1" smtClean="0"/>
              <a:t>Penyaluran</a:t>
            </a:r>
            <a:r>
              <a:rPr lang="en-US" b="1" dirty="0" smtClean="0"/>
              <a:t> Dana</a:t>
            </a:r>
            <a:endParaRPr lang="en-US" b="1" dirty="0"/>
          </a:p>
        </p:txBody>
      </p:sp>
      <p:cxnSp>
        <p:nvCxnSpPr>
          <p:cNvPr id="24" name="Straight Arrow Connector 23"/>
          <p:cNvCxnSpPr/>
          <p:nvPr/>
        </p:nvCxnSpPr>
        <p:spPr>
          <a:xfrm rot="10800000">
            <a:off x="1000101" y="4429132"/>
            <a:ext cx="285752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000628" y="4429132"/>
            <a:ext cx="278608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214414" y="4572008"/>
            <a:ext cx="2714644" cy="400110"/>
          </a:xfrm>
          <a:prstGeom prst="rect">
            <a:avLst/>
          </a:prstGeom>
          <a:noFill/>
        </p:spPr>
        <p:txBody>
          <a:bodyPr wrap="square" rtlCol="0">
            <a:spAutoFit/>
          </a:bodyPr>
          <a:lstStyle/>
          <a:p>
            <a:r>
              <a:rPr lang="en-US" sz="2000" b="1" dirty="0" err="1" smtClean="0"/>
              <a:t>Penetapan</a:t>
            </a:r>
            <a:r>
              <a:rPr lang="en-US" sz="2000" b="1" dirty="0" smtClean="0"/>
              <a:t> </a:t>
            </a:r>
            <a:r>
              <a:rPr lang="en-US" sz="2000" b="1" dirty="0" err="1" smtClean="0"/>
              <a:t>Imbalan</a:t>
            </a:r>
            <a:endParaRPr lang="en-US" sz="2000" b="1" dirty="0"/>
          </a:p>
        </p:txBody>
      </p:sp>
      <p:sp>
        <p:nvSpPr>
          <p:cNvPr id="39" name="TextBox 38"/>
          <p:cNvSpPr txBox="1"/>
          <p:nvPr/>
        </p:nvSpPr>
        <p:spPr>
          <a:xfrm>
            <a:off x="5000628" y="4572008"/>
            <a:ext cx="2714644" cy="400110"/>
          </a:xfrm>
          <a:prstGeom prst="rect">
            <a:avLst/>
          </a:prstGeom>
          <a:noFill/>
        </p:spPr>
        <p:txBody>
          <a:bodyPr wrap="square" rtlCol="0">
            <a:spAutoFit/>
          </a:bodyPr>
          <a:lstStyle/>
          <a:p>
            <a:r>
              <a:rPr lang="en-US" sz="2000" b="1" dirty="0" err="1" smtClean="0"/>
              <a:t>Penetapan</a:t>
            </a:r>
            <a:r>
              <a:rPr lang="en-US" sz="2000" b="1" dirty="0" smtClean="0"/>
              <a:t> </a:t>
            </a:r>
            <a:r>
              <a:rPr lang="en-US" sz="2000" b="1" dirty="0" err="1" smtClean="0"/>
              <a:t>Beban</a:t>
            </a:r>
            <a:endParaRPr lang="en-US" sz="2000" b="1" dirty="0"/>
          </a:p>
        </p:txBody>
      </p:sp>
      <p:sp>
        <p:nvSpPr>
          <p:cNvPr id="40" name="TextBox 39"/>
          <p:cNvSpPr txBox="1"/>
          <p:nvPr/>
        </p:nvSpPr>
        <p:spPr>
          <a:xfrm>
            <a:off x="142844" y="5214950"/>
            <a:ext cx="3143272" cy="1200329"/>
          </a:xfrm>
          <a:prstGeom prst="rect">
            <a:avLst/>
          </a:prstGeom>
          <a:noFill/>
        </p:spPr>
        <p:txBody>
          <a:bodyPr wrap="square" rtlCol="0">
            <a:spAutoFit/>
          </a:bodyPr>
          <a:lstStyle/>
          <a:p>
            <a:r>
              <a:rPr lang="en-US" b="1" dirty="0" err="1" smtClean="0"/>
              <a:t>Konsep</a:t>
            </a:r>
            <a:r>
              <a:rPr lang="en-US" b="1" dirty="0" smtClean="0"/>
              <a:t> </a:t>
            </a:r>
            <a:r>
              <a:rPr lang="en-US" b="1" dirty="0" err="1" smtClean="0"/>
              <a:t>Penghimpunan</a:t>
            </a:r>
            <a:r>
              <a:rPr lang="en-US" b="1" dirty="0" smtClean="0"/>
              <a:t> Dana:</a:t>
            </a:r>
          </a:p>
          <a:p>
            <a:r>
              <a:rPr lang="en-US" b="1" dirty="0" smtClean="0"/>
              <a:t>1.Giro</a:t>
            </a:r>
          </a:p>
          <a:p>
            <a:r>
              <a:rPr lang="en-US" b="1" dirty="0" smtClean="0"/>
              <a:t>2.Tabungan</a:t>
            </a:r>
          </a:p>
          <a:p>
            <a:r>
              <a:rPr lang="en-US" b="1" dirty="0" smtClean="0"/>
              <a:t>3.Deposito</a:t>
            </a:r>
            <a:endParaRPr lang="en-US" b="1" dirty="0"/>
          </a:p>
        </p:txBody>
      </p:sp>
      <p:sp>
        <p:nvSpPr>
          <p:cNvPr id="41" name="TextBox 40"/>
          <p:cNvSpPr txBox="1"/>
          <p:nvPr/>
        </p:nvSpPr>
        <p:spPr>
          <a:xfrm>
            <a:off x="5715008" y="5214950"/>
            <a:ext cx="2786082" cy="1200329"/>
          </a:xfrm>
          <a:prstGeom prst="rect">
            <a:avLst/>
          </a:prstGeom>
          <a:noFill/>
        </p:spPr>
        <p:txBody>
          <a:bodyPr wrap="square" rtlCol="0">
            <a:spAutoFit/>
          </a:bodyPr>
          <a:lstStyle/>
          <a:p>
            <a:r>
              <a:rPr lang="en-US" b="1" dirty="0" err="1" smtClean="0"/>
              <a:t>Konsep</a:t>
            </a:r>
            <a:r>
              <a:rPr lang="en-US" b="1" dirty="0" smtClean="0"/>
              <a:t> </a:t>
            </a:r>
            <a:r>
              <a:rPr lang="en-US" b="1" dirty="0" err="1" smtClean="0"/>
              <a:t>Penyaluran</a:t>
            </a:r>
            <a:r>
              <a:rPr lang="en-US" b="1" dirty="0" smtClean="0"/>
              <a:t> Dana:</a:t>
            </a:r>
          </a:p>
          <a:p>
            <a:r>
              <a:rPr lang="en-US" b="1" dirty="0" smtClean="0"/>
              <a:t>1.Kredit </a:t>
            </a:r>
            <a:r>
              <a:rPr lang="en-US" b="1" dirty="0" err="1" smtClean="0"/>
              <a:t>Konsumtif</a:t>
            </a:r>
            <a:endParaRPr lang="en-US" b="1" dirty="0" smtClean="0"/>
          </a:p>
          <a:p>
            <a:r>
              <a:rPr lang="en-US" b="1" dirty="0" smtClean="0"/>
              <a:t>2.Kredit Modal </a:t>
            </a:r>
            <a:r>
              <a:rPr lang="en-US" b="1" dirty="0" err="1" smtClean="0"/>
              <a:t>Kerja</a:t>
            </a:r>
            <a:endParaRPr lang="en-US" b="1" dirty="0" smtClean="0"/>
          </a:p>
          <a:p>
            <a:r>
              <a:rPr lang="en-US" b="1" dirty="0" smtClean="0"/>
              <a:t>3.Kredit </a:t>
            </a:r>
            <a:r>
              <a:rPr lang="en-US" b="1" dirty="0" err="1" smtClean="0"/>
              <a:t>Investasi</a:t>
            </a:r>
            <a:endParaRPr lang="en-US" b="1" dirty="0"/>
          </a:p>
        </p:txBody>
      </p:sp>
      <p:cxnSp>
        <p:nvCxnSpPr>
          <p:cNvPr id="43" name="Straight Connector 42"/>
          <p:cNvCxnSpPr/>
          <p:nvPr/>
        </p:nvCxnSpPr>
        <p:spPr>
          <a:xfrm>
            <a:off x="785786" y="2212966"/>
            <a:ext cx="335758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5400000">
            <a:off x="428199" y="2572141"/>
            <a:ext cx="71517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500562" y="2212966"/>
            <a:ext cx="342902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a:off x="7535883" y="2607463"/>
            <a:ext cx="78661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785786" y="1785926"/>
            <a:ext cx="3214710" cy="369332"/>
          </a:xfrm>
          <a:prstGeom prst="rect">
            <a:avLst/>
          </a:prstGeom>
          <a:noFill/>
        </p:spPr>
        <p:txBody>
          <a:bodyPr wrap="square" rtlCol="0">
            <a:spAutoFit/>
          </a:bodyPr>
          <a:lstStyle/>
          <a:p>
            <a:r>
              <a:rPr lang="en-US" b="1" dirty="0" err="1" smtClean="0"/>
              <a:t>Bunga</a:t>
            </a:r>
            <a:r>
              <a:rPr lang="en-US" b="1" dirty="0" smtClean="0"/>
              <a:t> Tabungan/</a:t>
            </a:r>
            <a:r>
              <a:rPr lang="en-US" b="1" dirty="0" err="1" smtClean="0"/>
              <a:t>Deposito</a:t>
            </a:r>
            <a:r>
              <a:rPr lang="en-US" b="1" dirty="0" smtClean="0"/>
              <a:t>/</a:t>
            </a:r>
            <a:r>
              <a:rPr lang="en-US" b="1" dirty="0" err="1" smtClean="0"/>
              <a:t>Giro</a:t>
            </a:r>
            <a:endParaRPr lang="en-US" b="1" dirty="0"/>
          </a:p>
        </p:txBody>
      </p:sp>
      <p:sp>
        <p:nvSpPr>
          <p:cNvPr id="55" name="TextBox 54"/>
          <p:cNvSpPr txBox="1"/>
          <p:nvPr/>
        </p:nvSpPr>
        <p:spPr>
          <a:xfrm>
            <a:off x="5572132" y="1785926"/>
            <a:ext cx="1785950" cy="369332"/>
          </a:xfrm>
          <a:prstGeom prst="rect">
            <a:avLst/>
          </a:prstGeom>
          <a:noFill/>
        </p:spPr>
        <p:txBody>
          <a:bodyPr wrap="square" rtlCol="0">
            <a:spAutoFit/>
          </a:bodyPr>
          <a:lstStyle/>
          <a:p>
            <a:r>
              <a:rPr lang="en-US" b="1" dirty="0" err="1" smtClean="0"/>
              <a:t>Bunga</a:t>
            </a:r>
            <a:r>
              <a:rPr lang="en-US" b="1" dirty="0" smtClean="0"/>
              <a:t> </a:t>
            </a:r>
            <a:r>
              <a:rPr lang="en-US" b="1" dirty="0" err="1" smtClean="0"/>
              <a:t>Kredit</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500042"/>
            <a:ext cx="8643998" cy="6072230"/>
          </a:xfrm>
          <a:ln w="19050">
            <a:solidFill>
              <a:schemeClr val="tx1"/>
            </a:solidFill>
          </a:ln>
        </p:spPr>
        <p:txBody>
          <a:bodyPr>
            <a:normAutofit/>
          </a:bodyPr>
          <a:lstStyle/>
          <a:p>
            <a:pPr marL="514350" indent="-514350">
              <a:buNone/>
            </a:pPr>
            <a:r>
              <a:rPr lang="en-US" sz="2800" b="1" dirty="0" smtClean="0"/>
              <a:t>B. BANK SYARI’AH (SHARIA BANKS)</a:t>
            </a:r>
          </a:p>
          <a:p>
            <a:pPr>
              <a:buNone/>
            </a:pPr>
            <a:r>
              <a:rPr lang="en-US" sz="2800" dirty="0" smtClean="0"/>
              <a:t>UNDANG-UNDANG NO.21 TAHUN 2008 TENTANG </a:t>
            </a:r>
          </a:p>
          <a:p>
            <a:pPr>
              <a:buNone/>
            </a:pPr>
            <a:r>
              <a:rPr lang="en-US" sz="2800" dirty="0" smtClean="0"/>
              <a:t>PERBANKAN SYARIAH.</a:t>
            </a:r>
          </a:p>
          <a:p>
            <a:pPr>
              <a:buNone/>
            </a:pPr>
            <a:r>
              <a:rPr lang="en-US" sz="2800" dirty="0" smtClean="0"/>
              <a:t>BANK SYARIAH ADALAH BANK MENJALANKAN KEGIATAN</a:t>
            </a:r>
          </a:p>
          <a:p>
            <a:pPr>
              <a:buNone/>
            </a:pPr>
            <a:r>
              <a:rPr lang="en-US" sz="2800" dirty="0" smtClean="0"/>
              <a:t>USAHANYA BENDASARKAN PRINSIP SYARIAH.</a:t>
            </a:r>
          </a:p>
          <a:p>
            <a:pPr>
              <a:buNone/>
            </a:pPr>
            <a:endParaRPr lang="en-US" sz="2000" dirty="0" smtClean="0"/>
          </a:p>
          <a:p>
            <a:pPr>
              <a:buNone/>
            </a:pPr>
            <a:r>
              <a:rPr lang="en-US" sz="2800" dirty="0" smtClean="0"/>
              <a:t>CONTOH BANKNYA:</a:t>
            </a:r>
          </a:p>
          <a:p>
            <a:pPr>
              <a:buNone/>
            </a:pPr>
            <a:r>
              <a:rPr lang="en-US" sz="2800" dirty="0" smtClean="0"/>
              <a:t>-BANK MUAMALAT</a:t>
            </a:r>
          </a:p>
          <a:p>
            <a:pPr>
              <a:buNone/>
            </a:pPr>
            <a:r>
              <a:rPr lang="en-US" sz="2800" dirty="0" smtClean="0"/>
              <a:t>-BANK SYARIAH MANDIRI</a:t>
            </a:r>
          </a:p>
          <a:p>
            <a:pPr>
              <a:buNone/>
            </a:pPr>
            <a:r>
              <a:rPr lang="en-US" sz="2800" dirty="0" smtClean="0"/>
              <a:t>-BNI SYARIAH</a:t>
            </a:r>
          </a:p>
          <a:p>
            <a:pPr marL="514350" indent="-514350">
              <a:buNone/>
            </a:pPr>
            <a:endParaRPr lang="en-US" sz="2800" dirty="0"/>
          </a:p>
        </p:txBody>
      </p:sp>
      <p:pic>
        <p:nvPicPr>
          <p:cNvPr id="4" name="Picture 3" descr="http://3.bp.blogspot.com/-RIbWkEPipt0/TtFhoh6t_VI/AAAAAAAAAIk/eSNz2vZkFis/s200/bank-mandiri-syariah.jpg"/>
          <p:cNvPicPr/>
          <p:nvPr/>
        </p:nvPicPr>
        <p:blipFill>
          <a:blip r:embed="rId2"/>
          <a:srcRect/>
          <a:stretch>
            <a:fillRect/>
          </a:stretch>
        </p:blipFill>
        <p:spPr bwMode="auto">
          <a:xfrm>
            <a:off x="4786314" y="3143248"/>
            <a:ext cx="3143272" cy="2928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896" y="274639"/>
            <a:ext cx="5543558" cy="725469"/>
          </a:xfrm>
          <a:solidFill>
            <a:srgbClr val="00B0F0"/>
          </a:solidFill>
          <a:ln w="12700">
            <a:solidFill>
              <a:schemeClr val="tx1"/>
            </a:solidFill>
          </a:ln>
        </p:spPr>
        <p:txBody>
          <a:bodyPr>
            <a:normAutofit/>
          </a:bodyPr>
          <a:lstStyle/>
          <a:p>
            <a:r>
              <a:rPr lang="en-US" sz="3200" b="1" dirty="0" err="1" smtClean="0"/>
              <a:t>Konsep</a:t>
            </a:r>
            <a:r>
              <a:rPr lang="en-US" sz="3200" b="1" dirty="0" smtClean="0"/>
              <a:t> &amp; </a:t>
            </a:r>
            <a:r>
              <a:rPr lang="en-US" sz="3200" b="1" dirty="0" err="1" smtClean="0"/>
              <a:t>Sistem</a:t>
            </a:r>
            <a:r>
              <a:rPr lang="en-US" sz="3200" b="1" dirty="0" smtClean="0"/>
              <a:t> Bank </a:t>
            </a:r>
            <a:r>
              <a:rPr lang="en-US" sz="3200" b="1" dirty="0" err="1" smtClean="0"/>
              <a:t>Syariah</a:t>
            </a:r>
            <a:endParaRPr lang="en-US" sz="3200" dirty="0"/>
          </a:p>
        </p:txBody>
      </p:sp>
      <p:sp>
        <p:nvSpPr>
          <p:cNvPr id="3" name="Content Placeholder 2"/>
          <p:cNvSpPr>
            <a:spLocks noGrp="1"/>
          </p:cNvSpPr>
          <p:nvPr>
            <p:ph idx="1"/>
          </p:nvPr>
        </p:nvSpPr>
        <p:spPr>
          <a:xfrm>
            <a:off x="0" y="1142984"/>
            <a:ext cx="9144000" cy="5715016"/>
          </a:xfrm>
        </p:spPr>
        <p:txBody>
          <a:bodyPr/>
          <a:lstStyle/>
          <a:p>
            <a:endParaRPr lang="en-US" dirty="0" smtClean="0"/>
          </a:p>
          <a:p>
            <a:pPr>
              <a:buNone/>
            </a:pPr>
            <a:endParaRPr lang="en-US" dirty="0"/>
          </a:p>
        </p:txBody>
      </p:sp>
      <p:sp>
        <p:nvSpPr>
          <p:cNvPr id="7" name="TextBox 6"/>
          <p:cNvSpPr txBox="1"/>
          <p:nvPr/>
        </p:nvSpPr>
        <p:spPr>
          <a:xfrm>
            <a:off x="3786182" y="3046397"/>
            <a:ext cx="1428760" cy="954107"/>
          </a:xfrm>
          <a:prstGeom prst="rect">
            <a:avLst/>
          </a:prstGeom>
          <a:solidFill>
            <a:srgbClr val="FF00FF"/>
          </a:solidFill>
          <a:ln w="19050">
            <a:solidFill>
              <a:schemeClr val="tx1"/>
            </a:solidFill>
          </a:ln>
        </p:spPr>
        <p:txBody>
          <a:bodyPr wrap="square" rtlCol="0">
            <a:spAutoFit/>
          </a:bodyPr>
          <a:lstStyle/>
          <a:p>
            <a:pPr algn="ctr"/>
            <a:r>
              <a:rPr lang="en-US" sz="2800" b="1" dirty="0" smtClean="0"/>
              <a:t>Bank </a:t>
            </a:r>
          </a:p>
          <a:p>
            <a:pPr algn="ctr"/>
            <a:r>
              <a:rPr lang="en-US" sz="2800" b="1" dirty="0" err="1" smtClean="0"/>
              <a:t>Syariah</a:t>
            </a:r>
            <a:endParaRPr lang="en-US" sz="2800" b="1" dirty="0"/>
          </a:p>
        </p:txBody>
      </p:sp>
      <p:sp>
        <p:nvSpPr>
          <p:cNvPr id="8" name="Oval 7"/>
          <p:cNvSpPr/>
          <p:nvPr/>
        </p:nvSpPr>
        <p:spPr>
          <a:xfrm>
            <a:off x="71406" y="3000372"/>
            <a:ext cx="2357454" cy="100013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643702" y="3000372"/>
            <a:ext cx="2357454" cy="100013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85720" y="3143248"/>
            <a:ext cx="1928826" cy="707886"/>
          </a:xfrm>
          <a:prstGeom prst="rect">
            <a:avLst/>
          </a:prstGeom>
          <a:noFill/>
        </p:spPr>
        <p:txBody>
          <a:bodyPr wrap="square" rtlCol="0">
            <a:spAutoFit/>
          </a:bodyPr>
          <a:lstStyle/>
          <a:p>
            <a:pPr algn="ctr"/>
            <a:r>
              <a:rPr lang="en-US" sz="2000" b="1" dirty="0" err="1" smtClean="0"/>
              <a:t>Masyarakat</a:t>
            </a:r>
            <a:r>
              <a:rPr lang="en-US" sz="2000" b="1" dirty="0" smtClean="0"/>
              <a:t> </a:t>
            </a:r>
            <a:r>
              <a:rPr lang="en-US" sz="2000" b="1" dirty="0" err="1" smtClean="0"/>
              <a:t>Pemilik</a:t>
            </a:r>
            <a:r>
              <a:rPr lang="en-US" sz="2000" b="1" dirty="0" smtClean="0"/>
              <a:t> Dana</a:t>
            </a:r>
            <a:endParaRPr lang="en-US" sz="2000" b="1" dirty="0"/>
          </a:p>
        </p:txBody>
      </p:sp>
      <p:sp>
        <p:nvSpPr>
          <p:cNvPr id="11" name="TextBox 10"/>
          <p:cNvSpPr txBox="1"/>
          <p:nvPr/>
        </p:nvSpPr>
        <p:spPr>
          <a:xfrm>
            <a:off x="6858016" y="3071810"/>
            <a:ext cx="2071702" cy="707886"/>
          </a:xfrm>
          <a:prstGeom prst="rect">
            <a:avLst/>
          </a:prstGeom>
          <a:noFill/>
        </p:spPr>
        <p:txBody>
          <a:bodyPr wrap="square" rtlCol="0">
            <a:spAutoFit/>
          </a:bodyPr>
          <a:lstStyle/>
          <a:p>
            <a:pPr algn="ctr"/>
            <a:r>
              <a:rPr lang="en-US" sz="2000" b="1" dirty="0" err="1" smtClean="0"/>
              <a:t>Masyarakat</a:t>
            </a:r>
            <a:r>
              <a:rPr lang="en-US" sz="2000" b="1" dirty="0" smtClean="0"/>
              <a:t> </a:t>
            </a:r>
            <a:r>
              <a:rPr lang="en-US" sz="2000" b="1" dirty="0" err="1" smtClean="0"/>
              <a:t>Pengguna</a:t>
            </a:r>
            <a:r>
              <a:rPr lang="en-US" sz="2000" b="1" dirty="0" smtClean="0"/>
              <a:t> Dana</a:t>
            </a:r>
            <a:endParaRPr lang="en-US" sz="2000" b="1" dirty="0"/>
          </a:p>
        </p:txBody>
      </p:sp>
      <p:sp>
        <p:nvSpPr>
          <p:cNvPr id="12" name="Right Arrow 11"/>
          <p:cNvSpPr/>
          <p:nvPr/>
        </p:nvSpPr>
        <p:spPr>
          <a:xfrm>
            <a:off x="2500298" y="3286124"/>
            <a:ext cx="114300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5357818" y="3214686"/>
            <a:ext cx="1214446"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500166" y="2428868"/>
            <a:ext cx="2286016" cy="646331"/>
          </a:xfrm>
          <a:prstGeom prst="rect">
            <a:avLst/>
          </a:prstGeom>
          <a:noFill/>
        </p:spPr>
        <p:txBody>
          <a:bodyPr wrap="square" rtlCol="0">
            <a:spAutoFit/>
          </a:bodyPr>
          <a:lstStyle/>
          <a:p>
            <a:pPr algn="ctr"/>
            <a:r>
              <a:rPr lang="en-US" b="1" dirty="0" err="1" smtClean="0"/>
              <a:t>Proses</a:t>
            </a:r>
            <a:endParaRPr lang="en-US" b="1" dirty="0" smtClean="0"/>
          </a:p>
          <a:p>
            <a:pPr algn="ctr"/>
            <a:r>
              <a:rPr lang="en-US" b="1" dirty="0" smtClean="0"/>
              <a:t> </a:t>
            </a:r>
            <a:r>
              <a:rPr lang="en-US" b="1" dirty="0" err="1" smtClean="0"/>
              <a:t>Penghimpunan</a:t>
            </a:r>
            <a:r>
              <a:rPr lang="en-US" b="1" dirty="0" smtClean="0"/>
              <a:t> Dana</a:t>
            </a:r>
            <a:endParaRPr lang="en-US" b="1" dirty="0"/>
          </a:p>
        </p:txBody>
      </p:sp>
      <p:sp>
        <p:nvSpPr>
          <p:cNvPr id="15" name="TextBox 14"/>
          <p:cNvSpPr txBox="1"/>
          <p:nvPr/>
        </p:nvSpPr>
        <p:spPr>
          <a:xfrm>
            <a:off x="5000628" y="2496917"/>
            <a:ext cx="2286016" cy="646331"/>
          </a:xfrm>
          <a:prstGeom prst="rect">
            <a:avLst/>
          </a:prstGeom>
          <a:noFill/>
        </p:spPr>
        <p:txBody>
          <a:bodyPr wrap="square" rtlCol="0">
            <a:spAutoFit/>
          </a:bodyPr>
          <a:lstStyle/>
          <a:p>
            <a:pPr algn="ctr"/>
            <a:r>
              <a:rPr lang="en-US" b="1" dirty="0" err="1" smtClean="0"/>
              <a:t>Proses</a:t>
            </a:r>
            <a:endParaRPr lang="en-US" b="1" dirty="0" smtClean="0"/>
          </a:p>
          <a:p>
            <a:pPr algn="ctr"/>
            <a:r>
              <a:rPr lang="en-US" b="1" dirty="0" smtClean="0"/>
              <a:t> </a:t>
            </a:r>
            <a:r>
              <a:rPr lang="en-US" b="1" dirty="0" err="1" smtClean="0"/>
              <a:t>Penyaluran</a:t>
            </a:r>
            <a:r>
              <a:rPr lang="en-US" b="1" dirty="0" smtClean="0"/>
              <a:t> Dana</a:t>
            </a:r>
            <a:endParaRPr lang="en-US" b="1" dirty="0"/>
          </a:p>
        </p:txBody>
      </p:sp>
      <p:cxnSp>
        <p:nvCxnSpPr>
          <p:cNvPr id="29" name="Straight Connector 28"/>
          <p:cNvCxnSpPr/>
          <p:nvPr/>
        </p:nvCxnSpPr>
        <p:spPr>
          <a:xfrm>
            <a:off x="1214414" y="4714884"/>
            <a:ext cx="314327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flipV="1">
            <a:off x="4001290" y="4356900"/>
            <a:ext cx="71438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6200000" flipV="1">
            <a:off x="892945" y="4393414"/>
            <a:ext cx="642941"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500166" y="4345552"/>
            <a:ext cx="2000264" cy="369332"/>
          </a:xfrm>
          <a:prstGeom prst="rect">
            <a:avLst/>
          </a:prstGeom>
          <a:noFill/>
        </p:spPr>
        <p:txBody>
          <a:bodyPr wrap="square" rtlCol="0">
            <a:spAutoFit/>
          </a:bodyPr>
          <a:lstStyle/>
          <a:p>
            <a:r>
              <a:rPr lang="en-US" b="1" dirty="0" err="1" smtClean="0"/>
              <a:t>Bagi</a:t>
            </a:r>
            <a:r>
              <a:rPr lang="en-US" b="1" dirty="0" smtClean="0"/>
              <a:t> </a:t>
            </a:r>
            <a:r>
              <a:rPr lang="en-US" b="1" dirty="0" err="1" smtClean="0"/>
              <a:t>Hasil</a:t>
            </a:r>
            <a:r>
              <a:rPr lang="en-US" b="1" dirty="0" smtClean="0"/>
              <a:t> &amp; Bonus</a:t>
            </a:r>
            <a:endParaRPr lang="en-US" b="1" dirty="0"/>
          </a:p>
        </p:txBody>
      </p:sp>
      <p:cxnSp>
        <p:nvCxnSpPr>
          <p:cNvPr id="39" name="Straight Connector 38"/>
          <p:cNvCxnSpPr/>
          <p:nvPr/>
        </p:nvCxnSpPr>
        <p:spPr>
          <a:xfrm>
            <a:off x="4786314" y="2212966"/>
            <a:ext cx="314327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a:off x="4393406" y="2607462"/>
            <a:ext cx="785818" cy="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7573190" y="2570950"/>
            <a:ext cx="71438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857752" y="1773784"/>
            <a:ext cx="2071702" cy="369332"/>
          </a:xfrm>
          <a:prstGeom prst="rect">
            <a:avLst/>
          </a:prstGeom>
          <a:noFill/>
        </p:spPr>
        <p:txBody>
          <a:bodyPr wrap="square" rtlCol="0">
            <a:spAutoFit/>
          </a:bodyPr>
          <a:lstStyle/>
          <a:p>
            <a:r>
              <a:rPr lang="en-US" b="1" dirty="0" err="1" smtClean="0"/>
              <a:t>Bagi</a:t>
            </a:r>
            <a:r>
              <a:rPr lang="en-US" b="1" dirty="0" smtClean="0"/>
              <a:t> </a:t>
            </a:r>
            <a:r>
              <a:rPr lang="en-US" b="1" dirty="0" err="1" smtClean="0"/>
              <a:t>Hasil</a:t>
            </a:r>
            <a:r>
              <a:rPr lang="en-US" b="1" dirty="0" smtClean="0"/>
              <a:t> &amp; Margin</a:t>
            </a:r>
            <a:endParaRPr lang="en-US" b="1" dirty="0"/>
          </a:p>
        </p:txBody>
      </p:sp>
      <p:sp>
        <p:nvSpPr>
          <p:cNvPr id="44" name="TextBox 43"/>
          <p:cNvSpPr txBox="1"/>
          <p:nvPr/>
        </p:nvSpPr>
        <p:spPr>
          <a:xfrm>
            <a:off x="357158" y="4857760"/>
            <a:ext cx="3143272" cy="1200329"/>
          </a:xfrm>
          <a:prstGeom prst="rect">
            <a:avLst/>
          </a:prstGeom>
          <a:noFill/>
        </p:spPr>
        <p:txBody>
          <a:bodyPr wrap="square" rtlCol="0">
            <a:spAutoFit/>
          </a:bodyPr>
          <a:lstStyle/>
          <a:p>
            <a:r>
              <a:rPr lang="en-US" b="1" dirty="0" err="1" smtClean="0"/>
              <a:t>Konsep</a:t>
            </a:r>
            <a:r>
              <a:rPr lang="en-US" b="1" dirty="0" smtClean="0"/>
              <a:t> </a:t>
            </a:r>
            <a:r>
              <a:rPr lang="en-US" b="1" dirty="0" err="1" smtClean="0"/>
              <a:t>Penghimpunan</a:t>
            </a:r>
            <a:r>
              <a:rPr lang="en-US" b="1" dirty="0" smtClean="0"/>
              <a:t> Dana:</a:t>
            </a:r>
          </a:p>
          <a:p>
            <a:r>
              <a:rPr lang="en-US" b="1" dirty="0" smtClean="0"/>
              <a:t>1.Giro</a:t>
            </a:r>
          </a:p>
          <a:p>
            <a:r>
              <a:rPr lang="en-US" b="1" dirty="0" smtClean="0"/>
              <a:t>2.Tabungan</a:t>
            </a:r>
          </a:p>
          <a:p>
            <a:r>
              <a:rPr lang="en-US" b="1" dirty="0" smtClean="0"/>
              <a:t>3.Deposito</a:t>
            </a:r>
            <a:endParaRPr lang="en-US" b="1" dirty="0"/>
          </a:p>
        </p:txBody>
      </p:sp>
      <p:sp>
        <p:nvSpPr>
          <p:cNvPr id="45" name="TextBox 44"/>
          <p:cNvSpPr txBox="1"/>
          <p:nvPr/>
        </p:nvSpPr>
        <p:spPr>
          <a:xfrm>
            <a:off x="5715008" y="4572008"/>
            <a:ext cx="2786082" cy="1200329"/>
          </a:xfrm>
          <a:prstGeom prst="rect">
            <a:avLst/>
          </a:prstGeom>
          <a:noFill/>
        </p:spPr>
        <p:txBody>
          <a:bodyPr wrap="square" rtlCol="0">
            <a:spAutoFit/>
          </a:bodyPr>
          <a:lstStyle/>
          <a:p>
            <a:r>
              <a:rPr lang="en-US" b="1" dirty="0" err="1" smtClean="0"/>
              <a:t>Konsep</a:t>
            </a:r>
            <a:r>
              <a:rPr lang="en-US" b="1" dirty="0" smtClean="0"/>
              <a:t> </a:t>
            </a:r>
            <a:r>
              <a:rPr lang="en-US" b="1" dirty="0" err="1" smtClean="0"/>
              <a:t>Penyaluran</a:t>
            </a:r>
            <a:r>
              <a:rPr lang="en-US" b="1" dirty="0" smtClean="0"/>
              <a:t> Dana:</a:t>
            </a:r>
          </a:p>
          <a:p>
            <a:r>
              <a:rPr lang="en-US" b="1" dirty="0" smtClean="0"/>
              <a:t>1.Bagi </a:t>
            </a:r>
            <a:r>
              <a:rPr lang="en-US" b="1" dirty="0" err="1" smtClean="0"/>
              <a:t>Hasil</a:t>
            </a:r>
            <a:endParaRPr lang="en-US" b="1" dirty="0" smtClean="0"/>
          </a:p>
          <a:p>
            <a:r>
              <a:rPr lang="en-US" b="1" dirty="0" smtClean="0"/>
              <a:t>2.Jual </a:t>
            </a:r>
            <a:r>
              <a:rPr lang="en-US" b="1" dirty="0" err="1" smtClean="0"/>
              <a:t>Beli</a:t>
            </a:r>
            <a:endParaRPr lang="en-US" b="1" dirty="0" smtClean="0"/>
          </a:p>
          <a:p>
            <a:r>
              <a:rPr lang="en-US" b="1" dirty="0" smtClean="0"/>
              <a:t>3.Jasa</a:t>
            </a:r>
            <a:endParaRPr lang="en-US" b="1" dirty="0"/>
          </a:p>
        </p:txBody>
      </p:sp>
      <p:cxnSp>
        <p:nvCxnSpPr>
          <p:cNvPr id="49" name="Straight Connector 48"/>
          <p:cNvCxnSpPr/>
          <p:nvPr/>
        </p:nvCxnSpPr>
        <p:spPr>
          <a:xfrm>
            <a:off x="285720" y="6215082"/>
            <a:ext cx="57150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5400000" flipH="1" flipV="1">
            <a:off x="-893007" y="5036355"/>
            <a:ext cx="235745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flipH="1" flipV="1">
            <a:off x="7608115" y="4893479"/>
            <a:ext cx="178595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10800000">
            <a:off x="7929586" y="5784865"/>
            <a:ext cx="57150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830" y="214290"/>
            <a:ext cx="6686566" cy="439717"/>
          </a:xfrm>
          <a:solidFill>
            <a:schemeClr val="accent2">
              <a:lumMod val="20000"/>
              <a:lumOff val="80000"/>
            </a:schemeClr>
          </a:solidFill>
          <a:ln w="28575">
            <a:solidFill>
              <a:schemeClr val="tx1"/>
            </a:solidFill>
          </a:ln>
        </p:spPr>
        <p:txBody>
          <a:bodyPr>
            <a:normAutofit fontScale="90000"/>
          </a:bodyPr>
          <a:lstStyle/>
          <a:p>
            <a:pPr algn="l"/>
            <a:r>
              <a:rPr lang="en-US" sz="2400" b="1" dirty="0" err="1" smtClean="0"/>
              <a:t>Bunga</a:t>
            </a:r>
            <a:r>
              <a:rPr lang="en-US" sz="2400" b="1" dirty="0" smtClean="0"/>
              <a:t> </a:t>
            </a:r>
            <a:r>
              <a:rPr lang="en-US" sz="2400" b="1" dirty="0" err="1" smtClean="0"/>
              <a:t>dan</a:t>
            </a:r>
            <a:r>
              <a:rPr lang="en-US" sz="2400" b="1" dirty="0" smtClean="0"/>
              <a:t> </a:t>
            </a:r>
            <a:r>
              <a:rPr lang="en-US" sz="2400" b="1" dirty="0" err="1" smtClean="0"/>
              <a:t>Riba</a:t>
            </a:r>
            <a:r>
              <a:rPr lang="en-US" sz="2400" b="1" dirty="0" smtClean="0"/>
              <a:t> </a:t>
            </a:r>
            <a:r>
              <a:rPr lang="en-US" sz="2400" b="1" dirty="0" err="1" smtClean="0"/>
              <a:t>menurut</a:t>
            </a:r>
            <a:r>
              <a:rPr lang="en-US" sz="2400" b="1" dirty="0" smtClean="0"/>
              <a:t> </a:t>
            </a:r>
            <a:r>
              <a:rPr lang="en-US" sz="2400" b="1" dirty="0" err="1" smtClean="0"/>
              <a:t>prespektif</a:t>
            </a:r>
            <a:r>
              <a:rPr lang="en-US" sz="2400" b="1" dirty="0" smtClean="0"/>
              <a:t> </a:t>
            </a:r>
            <a:r>
              <a:rPr lang="en-US" sz="2400" b="1" dirty="0" err="1" smtClean="0"/>
              <a:t>Sejarah</a:t>
            </a:r>
            <a:r>
              <a:rPr lang="en-US" sz="2400" b="1" dirty="0" smtClean="0"/>
              <a:t> </a:t>
            </a:r>
            <a:r>
              <a:rPr lang="en-US" sz="2400" b="1" dirty="0" err="1" smtClean="0"/>
              <a:t>dan</a:t>
            </a:r>
            <a:r>
              <a:rPr lang="en-US" sz="2400" b="1" dirty="0" smtClean="0"/>
              <a:t>  Agama</a:t>
            </a:r>
            <a:endParaRPr lang="en-US" sz="2400" b="1" dirty="0"/>
          </a:p>
        </p:txBody>
      </p:sp>
      <p:sp>
        <p:nvSpPr>
          <p:cNvPr id="3" name="Content Placeholder 2"/>
          <p:cNvSpPr>
            <a:spLocks noGrp="1"/>
          </p:cNvSpPr>
          <p:nvPr>
            <p:ph idx="1"/>
          </p:nvPr>
        </p:nvSpPr>
        <p:spPr>
          <a:xfrm>
            <a:off x="142844" y="785794"/>
            <a:ext cx="8858312" cy="5857916"/>
          </a:xfrm>
          <a:ln w="19050">
            <a:solidFill>
              <a:schemeClr val="tx1"/>
            </a:solidFill>
          </a:ln>
        </p:spPr>
        <p:txBody>
          <a:bodyPr>
            <a:normAutofit fontScale="92500"/>
          </a:bodyPr>
          <a:lstStyle/>
          <a:p>
            <a:pPr>
              <a:buNone/>
            </a:pPr>
            <a:r>
              <a:rPr lang="en-US" sz="2400" b="1" dirty="0" err="1" smtClean="0"/>
              <a:t>I.Yunani</a:t>
            </a:r>
            <a:endParaRPr lang="en-US" sz="2400" b="1" dirty="0" smtClean="0"/>
          </a:p>
          <a:p>
            <a:pPr>
              <a:buNone/>
            </a:pPr>
            <a:r>
              <a:rPr lang="en-US" sz="2400" dirty="0" err="1" smtClean="0"/>
              <a:t>A.Plato</a:t>
            </a:r>
            <a:r>
              <a:rPr lang="en-US" sz="2400" dirty="0" smtClean="0"/>
              <a:t>  </a:t>
            </a:r>
            <a:r>
              <a:rPr lang="en-US" sz="2400" dirty="0" smtClean="0">
                <a:sym typeface="Wingdings" pitchFamily="2" charset="2"/>
              </a:rPr>
              <a:t>(427 – 347 SM)</a:t>
            </a:r>
          </a:p>
          <a:p>
            <a:pPr>
              <a:buNone/>
            </a:pP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Bunga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menyebabkan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perpecahan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perasaan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tidak</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puas</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dalam</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masyarakat</a:t>
            </a:r>
            <a:endParaRPr lang="en-US" sz="2000" dirty="0" smtClean="0">
              <a:latin typeface="Times New Roman"/>
              <a:cs typeface="Times New Roman"/>
              <a:sym typeface="Wingdings" pitchFamily="2" charset="2"/>
            </a:endParaRPr>
          </a:p>
          <a:p>
            <a:pPr>
              <a:buNone/>
            </a:pP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Bunga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merupakan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alat</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golongan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kaya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untuk</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mengekploitasi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golongan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miskin</a:t>
            </a:r>
            <a:endParaRPr lang="en-US" sz="2000" dirty="0" smtClean="0">
              <a:latin typeface="Times New Roman"/>
              <a:cs typeface="Times New Roman"/>
              <a:sym typeface="Wingdings" pitchFamily="2" charset="2"/>
            </a:endParaRPr>
          </a:p>
          <a:p>
            <a:pPr>
              <a:buNone/>
            </a:pPr>
            <a:r>
              <a:rPr lang="en-US" sz="2400" dirty="0" smtClean="0">
                <a:latin typeface="Times New Roman"/>
                <a:cs typeface="Times New Roman"/>
                <a:sym typeface="Wingdings" pitchFamily="2" charset="2"/>
              </a:rPr>
              <a:t>B. </a:t>
            </a:r>
            <a:r>
              <a:rPr lang="en-US" sz="2400" dirty="0" err="1" smtClean="0">
                <a:latin typeface="Times New Roman"/>
                <a:cs typeface="Times New Roman"/>
                <a:sym typeface="Wingdings" pitchFamily="2" charset="2"/>
              </a:rPr>
              <a:t>Aristoteles</a:t>
            </a:r>
            <a:r>
              <a:rPr lang="en-US" sz="2400" dirty="0" smtClean="0">
                <a:latin typeface="Times New Roman"/>
                <a:cs typeface="Times New Roman"/>
                <a:sym typeface="Wingdings" pitchFamily="2" charset="2"/>
              </a:rPr>
              <a:t> (384 – 322)</a:t>
            </a:r>
          </a:p>
          <a:p>
            <a:pPr>
              <a:buNone/>
            </a:pP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Fungsi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uang</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adalah</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sebagai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alat</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tukar</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bukan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menghasilkan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tambahan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melalui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bunga</a:t>
            </a:r>
            <a:endParaRPr lang="en-US" sz="2000" dirty="0" smtClean="0">
              <a:latin typeface="Times New Roman"/>
              <a:cs typeface="Times New Roman"/>
              <a:sym typeface="Wingdings" pitchFamily="2" charset="2"/>
            </a:endParaRPr>
          </a:p>
          <a:p>
            <a:pPr>
              <a:buNone/>
            </a:pP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Istilah</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riba</a:t>
            </a:r>
            <a:r>
              <a:rPr lang="en-US" sz="2000" dirty="0" smtClean="0">
                <a:latin typeface="Times New Roman"/>
                <a:cs typeface="Times New Roman"/>
                <a:sym typeface="Wingdings" pitchFamily="2" charset="2"/>
              </a:rPr>
              <a:t> yang </a:t>
            </a:r>
            <a:r>
              <a:rPr lang="en-US" sz="2000" dirty="0" err="1" smtClean="0">
                <a:latin typeface="Times New Roman"/>
                <a:cs typeface="Times New Roman"/>
                <a:sym typeface="Wingdings" pitchFamily="2" charset="2"/>
              </a:rPr>
              <a:t>berarti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lahirnya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uang</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dari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uang</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diterapkan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kepada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pengembang</a:t>
            </a:r>
            <a:r>
              <a:rPr lang="en-US" sz="2000" dirty="0" smtClean="0">
                <a:latin typeface="Times New Roman"/>
                <a:cs typeface="Times New Roman"/>
                <a:sym typeface="Wingdings" pitchFamily="2" charset="2"/>
              </a:rPr>
              <a:t> </a:t>
            </a:r>
          </a:p>
          <a:p>
            <a:pPr>
              <a:buNone/>
            </a:pP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biakan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uang</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karena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analogi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keturunan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orang</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tua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Dibanding</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dengan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semua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cara</a:t>
            </a:r>
            <a:r>
              <a:rPr lang="en-US" sz="2000" dirty="0" smtClean="0">
                <a:latin typeface="Times New Roman"/>
                <a:cs typeface="Times New Roman"/>
                <a:sym typeface="Wingdings" pitchFamily="2" charset="2"/>
              </a:rPr>
              <a:t> </a:t>
            </a:r>
          </a:p>
          <a:p>
            <a:pPr>
              <a:buNone/>
            </a:pP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mendapatkan</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uang</a:t>
            </a:r>
            <a:r>
              <a:rPr lang="en-US" sz="2000" dirty="0" smtClean="0">
                <a:latin typeface="Times New Roman"/>
                <a:cs typeface="Times New Roman"/>
                <a:sym typeface="Wingdings" pitchFamily="2" charset="2"/>
              </a:rPr>
              <a:t> , </a:t>
            </a:r>
            <a:r>
              <a:rPr lang="en-US" sz="2000" dirty="0" err="1" smtClean="0">
                <a:latin typeface="Times New Roman"/>
                <a:cs typeface="Times New Roman"/>
                <a:sym typeface="Wingdings" pitchFamily="2" charset="2"/>
              </a:rPr>
              <a:t>cara</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seperti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ini</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adalah</a:t>
            </a:r>
            <a:r>
              <a:rPr lang="en-US" sz="2000" dirty="0" smtClean="0">
                <a:latin typeface="Times New Roman"/>
                <a:cs typeface="Times New Roman"/>
                <a:sym typeface="Wingdings" pitchFamily="2" charset="2"/>
              </a:rPr>
              <a:t> yang paling </a:t>
            </a:r>
            <a:r>
              <a:rPr lang="en-US" sz="2000" dirty="0" err="1" smtClean="0">
                <a:latin typeface="Times New Roman"/>
                <a:cs typeface="Times New Roman"/>
                <a:sym typeface="Wingdings" pitchFamily="2" charset="2"/>
              </a:rPr>
              <a:t>tidak</a:t>
            </a:r>
            <a:r>
              <a:rPr lang="en-US" sz="2000" dirty="0" smtClean="0">
                <a:latin typeface="Times New Roman"/>
                <a:cs typeface="Times New Roman"/>
                <a:sym typeface="Wingdings" pitchFamily="2" charset="2"/>
              </a:rPr>
              <a:t> </a:t>
            </a:r>
            <a:r>
              <a:rPr lang="en-US" sz="2000" dirty="0" err="1" smtClean="0">
                <a:latin typeface="Times New Roman"/>
                <a:cs typeface="Times New Roman"/>
                <a:sym typeface="Wingdings" pitchFamily="2" charset="2"/>
              </a:rPr>
              <a:t>alami</a:t>
            </a:r>
            <a:r>
              <a:rPr lang="en-US" sz="2000" dirty="0" smtClean="0">
                <a:latin typeface="Times New Roman"/>
                <a:cs typeface="Times New Roman"/>
                <a:sym typeface="Wingdings" pitchFamily="2" charset="2"/>
              </a:rPr>
              <a:t>” (Politik,1258)</a:t>
            </a:r>
          </a:p>
          <a:p>
            <a:pPr>
              <a:buNone/>
            </a:pPr>
            <a:endParaRPr lang="en-US" sz="2000" dirty="0" smtClean="0">
              <a:latin typeface="Times New Roman"/>
              <a:cs typeface="Times New Roman"/>
              <a:sym typeface="Wingdings" pitchFamily="2" charset="2"/>
            </a:endParaRPr>
          </a:p>
          <a:p>
            <a:pPr>
              <a:buNone/>
            </a:pPr>
            <a:r>
              <a:rPr lang="en-US" sz="2400" b="1" dirty="0" smtClean="0"/>
              <a:t>II. </a:t>
            </a:r>
            <a:r>
              <a:rPr lang="en-US" sz="2400" b="1" dirty="0" err="1" smtClean="0"/>
              <a:t>Yahudi</a:t>
            </a:r>
            <a:endParaRPr lang="en-US" sz="2400" b="1" dirty="0" smtClean="0"/>
          </a:p>
          <a:p>
            <a:pPr>
              <a:buNone/>
            </a:pPr>
            <a:r>
              <a:rPr lang="en-US" sz="2400" dirty="0" err="1" smtClean="0"/>
              <a:t>Kitab</a:t>
            </a:r>
            <a:r>
              <a:rPr lang="en-US" sz="2400" dirty="0" smtClean="0"/>
              <a:t> </a:t>
            </a:r>
            <a:r>
              <a:rPr lang="en-US" sz="2400" dirty="0" err="1" smtClean="0"/>
              <a:t>Eksodus</a:t>
            </a:r>
            <a:r>
              <a:rPr lang="en-US" sz="2400" dirty="0" smtClean="0"/>
              <a:t> ( </a:t>
            </a:r>
            <a:r>
              <a:rPr lang="en-US" sz="2400" dirty="0" err="1" smtClean="0"/>
              <a:t>Keluaran</a:t>
            </a:r>
            <a:r>
              <a:rPr lang="en-US" sz="2400" dirty="0" smtClean="0"/>
              <a:t> 22-25):</a:t>
            </a:r>
          </a:p>
          <a:p>
            <a:pPr>
              <a:buNone/>
            </a:pPr>
            <a:r>
              <a:rPr lang="en-US" sz="2000" dirty="0" smtClean="0"/>
              <a:t>“</a:t>
            </a:r>
            <a:r>
              <a:rPr lang="en-US" sz="2000" dirty="0" err="1" smtClean="0"/>
              <a:t>Jika</a:t>
            </a:r>
            <a:r>
              <a:rPr lang="en-US" sz="2000" dirty="0" smtClean="0"/>
              <a:t> </a:t>
            </a:r>
            <a:r>
              <a:rPr lang="en-US" sz="2000" dirty="0" err="1" smtClean="0"/>
              <a:t>engkau</a:t>
            </a:r>
            <a:r>
              <a:rPr lang="en-US" sz="2000" dirty="0" smtClean="0"/>
              <a:t> </a:t>
            </a:r>
            <a:r>
              <a:rPr lang="en-US" sz="2000" dirty="0" err="1" smtClean="0"/>
              <a:t>meminjamkan</a:t>
            </a:r>
            <a:r>
              <a:rPr lang="en-US" sz="2000" dirty="0" smtClean="0"/>
              <a:t> </a:t>
            </a:r>
            <a:r>
              <a:rPr lang="en-US" sz="2000" dirty="0" err="1" smtClean="0"/>
              <a:t>uang</a:t>
            </a:r>
            <a:r>
              <a:rPr lang="en-US" sz="2000" dirty="0" smtClean="0"/>
              <a:t> </a:t>
            </a:r>
            <a:r>
              <a:rPr lang="en-US" sz="2000" dirty="0" err="1" smtClean="0"/>
              <a:t>kepada</a:t>
            </a:r>
            <a:r>
              <a:rPr lang="en-US" sz="2000" dirty="0" smtClean="0"/>
              <a:t> </a:t>
            </a:r>
            <a:r>
              <a:rPr lang="en-US" sz="2000" dirty="0" err="1" smtClean="0"/>
              <a:t>salah</a:t>
            </a:r>
            <a:r>
              <a:rPr lang="en-US" sz="2000" dirty="0" smtClean="0"/>
              <a:t> </a:t>
            </a:r>
            <a:r>
              <a:rPr lang="en-US" sz="2000" dirty="0" err="1" smtClean="0"/>
              <a:t>seorang</a:t>
            </a:r>
            <a:r>
              <a:rPr lang="en-US" sz="2000" dirty="0" smtClean="0"/>
              <a:t> </a:t>
            </a:r>
            <a:r>
              <a:rPr lang="en-US" sz="2000" dirty="0" err="1" smtClean="0"/>
              <a:t>umatku</a:t>
            </a:r>
            <a:r>
              <a:rPr lang="en-US" sz="2000" dirty="0" smtClean="0"/>
              <a:t>, </a:t>
            </a:r>
            <a:r>
              <a:rPr lang="en-US" sz="2000" dirty="0" err="1" smtClean="0"/>
              <a:t>orang</a:t>
            </a:r>
            <a:r>
              <a:rPr lang="en-US" sz="2000" dirty="0" smtClean="0"/>
              <a:t> yang </a:t>
            </a:r>
          </a:p>
          <a:p>
            <a:pPr>
              <a:buNone/>
            </a:pPr>
            <a:r>
              <a:rPr lang="en-US" sz="2000" dirty="0" err="1" smtClean="0"/>
              <a:t>miskin</a:t>
            </a:r>
            <a:r>
              <a:rPr lang="en-US" sz="2000" dirty="0" smtClean="0"/>
              <a:t> </a:t>
            </a:r>
            <a:r>
              <a:rPr lang="en-US" sz="2000" dirty="0" err="1" smtClean="0"/>
              <a:t>diantaramu</a:t>
            </a:r>
            <a:r>
              <a:rPr lang="en-US" sz="2000" dirty="0" smtClean="0"/>
              <a:t>, </a:t>
            </a:r>
            <a:r>
              <a:rPr lang="en-US" sz="2000" dirty="0" err="1" smtClean="0"/>
              <a:t>maka</a:t>
            </a:r>
            <a:r>
              <a:rPr lang="en-US" sz="2000" dirty="0" smtClean="0"/>
              <a:t> </a:t>
            </a:r>
            <a:r>
              <a:rPr lang="en-US" sz="2000" dirty="0" err="1" smtClean="0"/>
              <a:t>janganlah</a:t>
            </a:r>
            <a:r>
              <a:rPr lang="en-US" sz="2000" dirty="0" smtClean="0"/>
              <a:t> </a:t>
            </a:r>
            <a:r>
              <a:rPr lang="en-US" sz="2000" dirty="0" err="1" smtClean="0"/>
              <a:t>engkau</a:t>
            </a:r>
            <a:r>
              <a:rPr lang="en-US" sz="2000" dirty="0" smtClean="0"/>
              <a:t> </a:t>
            </a:r>
            <a:r>
              <a:rPr lang="en-US" sz="2000" dirty="0" err="1" smtClean="0"/>
              <a:t>berlaku</a:t>
            </a:r>
            <a:r>
              <a:rPr lang="en-US" sz="2000" dirty="0" smtClean="0"/>
              <a:t> </a:t>
            </a:r>
            <a:r>
              <a:rPr lang="en-US" sz="2000" dirty="0" err="1" smtClean="0"/>
              <a:t>sebagai</a:t>
            </a:r>
            <a:r>
              <a:rPr lang="en-US" sz="2000" dirty="0" smtClean="0"/>
              <a:t> </a:t>
            </a:r>
            <a:r>
              <a:rPr lang="en-US" sz="2000" dirty="0" err="1" smtClean="0"/>
              <a:t>penagih</a:t>
            </a:r>
            <a:r>
              <a:rPr lang="en-US" sz="2000" dirty="0" smtClean="0"/>
              <a:t> </a:t>
            </a:r>
            <a:r>
              <a:rPr lang="en-US" sz="2000" dirty="0" err="1" smtClean="0"/>
              <a:t>hutang</a:t>
            </a:r>
            <a:r>
              <a:rPr lang="en-US" sz="2000" dirty="0" smtClean="0"/>
              <a:t> </a:t>
            </a:r>
          </a:p>
          <a:p>
            <a:pPr>
              <a:buNone/>
            </a:pPr>
            <a:r>
              <a:rPr lang="en-US" sz="2000" dirty="0" err="1" smtClean="0"/>
              <a:t>terhadap</a:t>
            </a:r>
            <a:r>
              <a:rPr lang="en-US" sz="2000" dirty="0" smtClean="0"/>
              <a:t> </a:t>
            </a:r>
            <a:r>
              <a:rPr lang="en-US" sz="2000" dirty="0" err="1" smtClean="0"/>
              <a:t>dia</a:t>
            </a:r>
            <a:r>
              <a:rPr lang="en-US" sz="2000" dirty="0" smtClean="0"/>
              <a:t>, </a:t>
            </a:r>
            <a:r>
              <a:rPr lang="en-US" sz="2000" dirty="0" err="1" smtClean="0"/>
              <a:t>janganlah</a:t>
            </a:r>
            <a:r>
              <a:rPr lang="en-US" sz="2000" dirty="0" smtClean="0"/>
              <a:t> </a:t>
            </a:r>
            <a:r>
              <a:rPr lang="en-US" sz="2000" dirty="0" err="1" smtClean="0"/>
              <a:t>engkau</a:t>
            </a:r>
            <a:r>
              <a:rPr lang="en-US" sz="2000" dirty="0" smtClean="0"/>
              <a:t>   </a:t>
            </a:r>
            <a:r>
              <a:rPr lang="en-US" sz="2000" dirty="0" err="1" smtClean="0"/>
              <a:t>bebankan</a:t>
            </a:r>
            <a:r>
              <a:rPr lang="en-US" sz="2000" dirty="0" smtClean="0"/>
              <a:t> </a:t>
            </a:r>
            <a:r>
              <a:rPr lang="en-US" sz="2000" dirty="0" err="1" smtClean="0"/>
              <a:t>bunga</a:t>
            </a:r>
            <a:r>
              <a:rPr lang="en-US" sz="2000" dirty="0" smtClean="0"/>
              <a:t> </a:t>
            </a:r>
            <a:r>
              <a:rPr lang="en-US" sz="2000" dirty="0" err="1" smtClean="0"/>
              <a:t>terhadapnya</a:t>
            </a:r>
            <a:r>
              <a:rPr lang="en-US" sz="2000" dirty="0" smtClean="0"/>
              <a:t>.”</a:t>
            </a:r>
          </a:p>
          <a:p>
            <a:pPr>
              <a:buNone/>
            </a:pP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428604"/>
            <a:ext cx="8543958" cy="6143668"/>
          </a:xfrm>
          <a:ln w="28575">
            <a:solidFill>
              <a:schemeClr val="tx1"/>
            </a:solidFill>
          </a:ln>
        </p:spPr>
        <p:txBody>
          <a:bodyPr>
            <a:normAutofit/>
          </a:bodyPr>
          <a:lstStyle/>
          <a:p>
            <a:pPr>
              <a:buNone/>
            </a:pPr>
            <a:r>
              <a:rPr lang="en-US" sz="2000" b="1" dirty="0" smtClean="0"/>
              <a:t>III. Kristen</a:t>
            </a:r>
          </a:p>
          <a:p>
            <a:pPr>
              <a:buNone/>
            </a:pPr>
            <a:r>
              <a:rPr lang="en-US" sz="2000" b="1" dirty="0" smtClean="0"/>
              <a:t>1.Lukas 6 : 34-35</a:t>
            </a:r>
          </a:p>
          <a:p>
            <a:pPr>
              <a:buNone/>
            </a:pPr>
            <a:r>
              <a:rPr lang="en-US" sz="2000" dirty="0" smtClean="0"/>
              <a:t>“ Dan </a:t>
            </a:r>
            <a:r>
              <a:rPr lang="en-US" sz="2000" dirty="0" err="1" smtClean="0"/>
              <a:t>janganlah</a:t>
            </a:r>
            <a:r>
              <a:rPr lang="en-US" sz="2000" dirty="0" smtClean="0"/>
              <a:t> </a:t>
            </a:r>
            <a:r>
              <a:rPr lang="en-US" sz="2000" dirty="0" err="1" smtClean="0"/>
              <a:t>kamu</a:t>
            </a:r>
            <a:r>
              <a:rPr lang="en-US" sz="2000" dirty="0" smtClean="0"/>
              <a:t> </a:t>
            </a:r>
            <a:r>
              <a:rPr lang="en-US" sz="2000" dirty="0" err="1" smtClean="0"/>
              <a:t>meminjamkan</a:t>
            </a:r>
            <a:r>
              <a:rPr lang="en-US" sz="2000" dirty="0" smtClean="0"/>
              <a:t> </a:t>
            </a:r>
            <a:r>
              <a:rPr lang="en-US" sz="2000" dirty="0" err="1" smtClean="0"/>
              <a:t>sesuatu</a:t>
            </a:r>
            <a:r>
              <a:rPr lang="en-US" sz="2000" dirty="0" smtClean="0"/>
              <a:t> </a:t>
            </a:r>
            <a:r>
              <a:rPr lang="en-US" sz="2000" dirty="0" err="1" smtClean="0"/>
              <a:t>kepada</a:t>
            </a:r>
            <a:r>
              <a:rPr lang="en-US" sz="2000" dirty="0" smtClean="0"/>
              <a:t> </a:t>
            </a:r>
            <a:r>
              <a:rPr lang="en-US" sz="2000" dirty="0" err="1" smtClean="0"/>
              <a:t>orang</a:t>
            </a:r>
            <a:r>
              <a:rPr lang="en-US" sz="2000" dirty="0" smtClean="0"/>
              <a:t>, </a:t>
            </a:r>
            <a:r>
              <a:rPr lang="en-US" sz="2000" dirty="0" err="1" smtClean="0"/>
              <a:t>karena</a:t>
            </a:r>
            <a:r>
              <a:rPr lang="en-US" sz="2000" dirty="0" smtClean="0"/>
              <a:t> </a:t>
            </a:r>
            <a:r>
              <a:rPr lang="en-US" sz="2000" dirty="0" err="1" smtClean="0"/>
              <a:t>kamu</a:t>
            </a:r>
            <a:r>
              <a:rPr lang="en-US" sz="2000" dirty="0" smtClean="0"/>
              <a:t> </a:t>
            </a:r>
          </a:p>
          <a:p>
            <a:pPr>
              <a:buNone/>
            </a:pPr>
            <a:r>
              <a:rPr lang="en-US" sz="2000" dirty="0" err="1" smtClean="0"/>
              <a:t>berharap</a:t>
            </a:r>
            <a:r>
              <a:rPr lang="en-US" sz="2000" dirty="0" smtClean="0"/>
              <a:t> </a:t>
            </a:r>
            <a:r>
              <a:rPr lang="en-US" sz="2000" dirty="0" err="1" smtClean="0"/>
              <a:t>akan</a:t>
            </a:r>
            <a:r>
              <a:rPr lang="en-US" sz="2000" dirty="0" smtClean="0"/>
              <a:t> </a:t>
            </a:r>
            <a:r>
              <a:rPr lang="en-US" sz="2000" dirty="0" err="1" smtClean="0"/>
              <a:t>menerima</a:t>
            </a:r>
            <a:r>
              <a:rPr lang="en-US" sz="2000" dirty="0" smtClean="0"/>
              <a:t> </a:t>
            </a:r>
            <a:r>
              <a:rPr lang="en-US" sz="2000" dirty="0" err="1" smtClean="0"/>
              <a:t>sesuatu</a:t>
            </a:r>
            <a:r>
              <a:rPr lang="en-US" sz="2000" dirty="0" smtClean="0"/>
              <a:t> </a:t>
            </a:r>
            <a:r>
              <a:rPr lang="en-US" sz="2000" dirty="0" err="1" smtClean="0"/>
              <a:t>daripadanya</a:t>
            </a:r>
            <a:r>
              <a:rPr lang="en-US" sz="2000" dirty="0" smtClean="0"/>
              <a:t>, </a:t>
            </a:r>
            <a:r>
              <a:rPr lang="en-US" sz="2000" dirty="0" err="1" smtClean="0"/>
              <a:t>apakah</a:t>
            </a:r>
            <a:r>
              <a:rPr lang="en-US" sz="2000" dirty="0" smtClean="0"/>
              <a:t> </a:t>
            </a:r>
            <a:r>
              <a:rPr lang="en-US" sz="2000" dirty="0" err="1" smtClean="0"/>
              <a:t>jasamu</a:t>
            </a:r>
            <a:r>
              <a:rPr lang="en-US" sz="2000" dirty="0" smtClean="0"/>
              <a:t>? … </a:t>
            </a:r>
            <a:r>
              <a:rPr lang="en-US" sz="2000" dirty="0" err="1" smtClean="0"/>
              <a:t>dan</a:t>
            </a:r>
            <a:r>
              <a:rPr lang="en-US" sz="2000" dirty="0" smtClean="0"/>
              <a:t> </a:t>
            </a:r>
          </a:p>
          <a:p>
            <a:pPr>
              <a:buNone/>
            </a:pPr>
            <a:r>
              <a:rPr lang="en-US" sz="2000" dirty="0" err="1" smtClean="0"/>
              <a:t>pinjamkan</a:t>
            </a:r>
            <a:r>
              <a:rPr lang="en-US" sz="2000" dirty="0" smtClean="0"/>
              <a:t> </a:t>
            </a:r>
            <a:r>
              <a:rPr lang="en-US" sz="2000" dirty="0" err="1" smtClean="0"/>
              <a:t>dengan</a:t>
            </a:r>
            <a:r>
              <a:rPr lang="en-US" sz="2000" dirty="0" smtClean="0"/>
              <a:t> </a:t>
            </a:r>
            <a:r>
              <a:rPr lang="en-US" sz="2000" dirty="0" err="1" smtClean="0"/>
              <a:t>tidak</a:t>
            </a:r>
            <a:r>
              <a:rPr lang="en-US" sz="2000" dirty="0" smtClean="0"/>
              <a:t> </a:t>
            </a:r>
            <a:r>
              <a:rPr lang="en-US" sz="2000" dirty="0" err="1" smtClean="0"/>
              <a:t>mengharapkan</a:t>
            </a:r>
            <a:r>
              <a:rPr lang="en-US" sz="2000" dirty="0" smtClean="0"/>
              <a:t> </a:t>
            </a:r>
            <a:r>
              <a:rPr lang="en-US" sz="2000" dirty="0" err="1" smtClean="0"/>
              <a:t>balasan</a:t>
            </a:r>
            <a:r>
              <a:rPr lang="en-US" sz="2000" dirty="0" smtClean="0"/>
              <a:t>…”</a:t>
            </a:r>
          </a:p>
          <a:p>
            <a:pPr>
              <a:buNone/>
            </a:pPr>
            <a:endParaRPr lang="en-US" sz="2000" dirty="0" smtClean="0"/>
          </a:p>
          <a:p>
            <a:pPr>
              <a:buNone/>
            </a:pPr>
            <a:r>
              <a:rPr lang="en-US" sz="2000" b="1" dirty="0" smtClean="0"/>
              <a:t>2. </a:t>
            </a:r>
            <a:r>
              <a:rPr lang="en-US" sz="2000" b="1" dirty="0" err="1" smtClean="0"/>
              <a:t>Pandangan</a:t>
            </a:r>
            <a:r>
              <a:rPr lang="en-US" sz="2000" b="1" dirty="0" smtClean="0"/>
              <a:t> </a:t>
            </a:r>
            <a:r>
              <a:rPr lang="en-US" sz="2000" b="1" dirty="0" err="1" smtClean="0"/>
              <a:t>para</a:t>
            </a:r>
            <a:r>
              <a:rPr lang="en-US" sz="2000" b="1" dirty="0" smtClean="0"/>
              <a:t> </a:t>
            </a:r>
            <a:r>
              <a:rPr lang="en-US" sz="2000" b="1" dirty="0" err="1" smtClean="0"/>
              <a:t>pendeta</a:t>
            </a:r>
            <a:endParaRPr lang="en-US" sz="2000" b="1" dirty="0" smtClean="0"/>
          </a:p>
          <a:p>
            <a:pPr>
              <a:buFont typeface="Wingdings"/>
              <a:buChar char="Ø"/>
            </a:pPr>
            <a:r>
              <a:rPr lang="en-US" sz="2000" dirty="0" err="1" smtClean="0"/>
              <a:t>Mengambil</a:t>
            </a:r>
            <a:r>
              <a:rPr lang="en-US" sz="2000" dirty="0" smtClean="0"/>
              <a:t> </a:t>
            </a:r>
            <a:r>
              <a:rPr lang="en-US" sz="2000" dirty="0" err="1" smtClean="0"/>
              <a:t>uang</a:t>
            </a:r>
            <a:r>
              <a:rPr lang="en-US" sz="2000" dirty="0" smtClean="0"/>
              <a:t> </a:t>
            </a:r>
            <a:r>
              <a:rPr lang="en-US" sz="2000" dirty="0" err="1" smtClean="0"/>
              <a:t>adalah</a:t>
            </a:r>
            <a:r>
              <a:rPr lang="en-US" sz="2000" dirty="0" smtClean="0"/>
              <a:t> </a:t>
            </a:r>
            <a:r>
              <a:rPr lang="en-US" sz="2000" dirty="0" err="1" smtClean="0"/>
              <a:t>suatu</a:t>
            </a:r>
            <a:r>
              <a:rPr lang="en-US" sz="2000" dirty="0" smtClean="0"/>
              <a:t> </a:t>
            </a:r>
            <a:r>
              <a:rPr lang="en-US" sz="2000" dirty="0" err="1" smtClean="0"/>
              <a:t>dosa</a:t>
            </a:r>
            <a:endParaRPr lang="en-US" sz="2000" dirty="0" smtClean="0"/>
          </a:p>
          <a:p>
            <a:pPr>
              <a:buFont typeface="Wingdings"/>
              <a:buChar char="Ø"/>
            </a:pPr>
            <a:r>
              <a:rPr lang="en-US" sz="2000" dirty="0" err="1" smtClean="0"/>
              <a:t>Bunga</a:t>
            </a:r>
            <a:r>
              <a:rPr lang="en-US" sz="2000" dirty="0" smtClean="0"/>
              <a:t> </a:t>
            </a:r>
            <a:r>
              <a:rPr lang="en-US" sz="2000" dirty="0" err="1" smtClean="0"/>
              <a:t>harus</a:t>
            </a:r>
            <a:r>
              <a:rPr lang="en-US" sz="2000" dirty="0" smtClean="0"/>
              <a:t> </a:t>
            </a:r>
            <a:r>
              <a:rPr lang="en-US" sz="2000" dirty="0" err="1" smtClean="0"/>
              <a:t>dikembalikan</a:t>
            </a:r>
            <a:r>
              <a:rPr lang="en-US" sz="2000" dirty="0" smtClean="0"/>
              <a:t> </a:t>
            </a:r>
            <a:r>
              <a:rPr lang="en-US" sz="2000" dirty="0" err="1" smtClean="0"/>
              <a:t>kepada</a:t>
            </a:r>
            <a:r>
              <a:rPr lang="en-US" sz="2000" dirty="0" smtClean="0"/>
              <a:t> </a:t>
            </a:r>
            <a:r>
              <a:rPr lang="en-US" sz="2000" dirty="0" err="1" smtClean="0"/>
              <a:t>pemiliknya</a:t>
            </a:r>
            <a:endParaRPr lang="en-US" sz="2000" dirty="0" smtClean="0"/>
          </a:p>
          <a:p>
            <a:pPr>
              <a:buNone/>
            </a:pPr>
            <a:endParaRPr lang="en-US" sz="2000" dirty="0" smtClean="0"/>
          </a:p>
          <a:p>
            <a:pPr>
              <a:buNone/>
            </a:pPr>
            <a:r>
              <a:rPr lang="en-US" sz="2000" b="1" dirty="0" smtClean="0"/>
              <a:t>IV. Islam </a:t>
            </a:r>
          </a:p>
          <a:p>
            <a:pPr>
              <a:buNone/>
            </a:pPr>
            <a:r>
              <a:rPr lang="en-US" sz="2000" dirty="0" err="1" smtClean="0"/>
              <a:t>Pandangan</a:t>
            </a:r>
            <a:r>
              <a:rPr lang="en-US" sz="2000" dirty="0" smtClean="0"/>
              <a:t> Islam, </a:t>
            </a:r>
            <a:r>
              <a:rPr lang="en-US" sz="2000" dirty="0" err="1" smtClean="0"/>
              <a:t>uang</a:t>
            </a:r>
            <a:r>
              <a:rPr lang="en-US" sz="2000" dirty="0" smtClean="0"/>
              <a:t> </a:t>
            </a:r>
            <a:r>
              <a:rPr lang="en-US" sz="2000" dirty="0" err="1" smtClean="0"/>
              <a:t>tidak</a:t>
            </a:r>
            <a:r>
              <a:rPr lang="en-US" sz="2000" dirty="0" smtClean="0"/>
              <a:t> </a:t>
            </a:r>
            <a:r>
              <a:rPr lang="en-US" sz="2000" dirty="0" err="1" smtClean="0"/>
              <a:t>menghasilkan</a:t>
            </a:r>
            <a:r>
              <a:rPr lang="en-US" sz="2000" dirty="0" smtClean="0"/>
              <a:t> </a:t>
            </a:r>
            <a:r>
              <a:rPr lang="en-US" sz="2000" dirty="0" err="1" smtClean="0"/>
              <a:t>bunga</a:t>
            </a:r>
            <a:r>
              <a:rPr lang="en-US" sz="2000" dirty="0" smtClean="0"/>
              <a:t> </a:t>
            </a:r>
            <a:r>
              <a:rPr lang="en-US" sz="2000" dirty="0" err="1" smtClean="0"/>
              <a:t>atau</a:t>
            </a:r>
            <a:r>
              <a:rPr lang="en-US" sz="2000" dirty="0" smtClean="0"/>
              <a:t> </a:t>
            </a:r>
            <a:r>
              <a:rPr lang="en-US" sz="2000" dirty="0" err="1" smtClean="0"/>
              <a:t>laba</a:t>
            </a:r>
            <a:r>
              <a:rPr lang="en-US" sz="2000" dirty="0" smtClean="0"/>
              <a:t> </a:t>
            </a:r>
            <a:r>
              <a:rPr lang="en-US" sz="2000" dirty="0" err="1" smtClean="0"/>
              <a:t>dan</a:t>
            </a:r>
            <a:r>
              <a:rPr lang="en-US" sz="2000" dirty="0" smtClean="0"/>
              <a:t> </a:t>
            </a:r>
            <a:r>
              <a:rPr lang="en-US" sz="2000" dirty="0" err="1" smtClean="0"/>
              <a:t>uang</a:t>
            </a:r>
            <a:r>
              <a:rPr lang="en-US" sz="2000" dirty="0" smtClean="0"/>
              <a:t> </a:t>
            </a:r>
            <a:r>
              <a:rPr lang="en-US" sz="2000" dirty="0" err="1" smtClean="0"/>
              <a:t>tidak</a:t>
            </a:r>
            <a:r>
              <a:rPr lang="en-US" sz="2000" dirty="0" smtClean="0"/>
              <a:t> </a:t>
            </a:r>
          </a:p>
          <a:p>
            <a:pPr>
              <a:buNone/>
            </a:pPr>
            <a:r>
              <a:rPr lang="en-US" sz="2000" dirty="0" err="1" smtClean="0"/>
              <a:t>dipandang</a:t>
            </a:r>
            <a:r>
              <a:rPr lang="en-US" sz="2000" dirty="0" smtClean="0"/>
              <a:t> </a:t>
            </a:r>
            <a:r>
              <a:rPr lang="en-US" sz="2000" dirty="0" err="1" smtClean="0"/>
              <a:t>sebagai</a:t>
            </a:r>
            <a:r>
              <a:rPr lang="en-US" sz="2000" dirty="0" smtClean="0"/>
              <a:t> </a:t>
            </a:r>
            <a:r>
              <a:rPr lang="en-US" sz="2000" dirty="0" err="1" smtClean="0"/>
              <a:t>komoditi</a:t>
            </a:r>
            <a:r>
              <a:rPr lang="en-US" sz="2000" dirty="0" smtClean="0"/>
              <a:t>.</a:t>
            </a:r>
          </a:p>
          <a:p>
            <a:pPr>
              <a:buNone/>
            </a:pPr>
            <a:endParaRPr lang="en-US" sz="2000" b="1" dirty="0" smtClean="0"/>
          </a:p>
          <a:p>
            <a:pPr>
              <a:buNone/>
            </a:pPr>
            <a:endParaRPr lang="en-US" sz="2000" b="1" dirty="0" smtClean="0"/>
          </a:p>
          <a:p>
            <a:pPr>
              <a:buFont typeface="Wingdings"/>
              <a:buChar char="Ø"/>
            </a:pPr>
            <a:endParaRPr lang="en-US" sz="2000" b="1" dirty="0" smtClean="0"/>
          </a:p>
          <a:p>
            <a:pPr>
              <a:buNone/>
            </a:pP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844" y="2975425"/>
            <a:ext cx="928694" cy="72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chemeClr val="tx1"/>
                </a:solidFill>
              </a:rPr>
              <a:t>BANK</a:t>
            </a:r>
            <a:endParaRPr lang="en-US" sz="2000" b="1" dirty="0">
              <a:solidFill>
                <a:schemeClr val="tx1"/>
              </a:solidFill>
            </a:endParaRPr>
          </a:p>
        </p:txBody>
      </p:sp>
      <p:cxnSp>
        <p:nvCxnSpPr>
          <p:cNvPr id="4" name="Straight Connector 3"/>
          <p:cNvCxnSpPr>
            <a:stCxn id="2" idx="3"/>
          </p:cNvCxnSpPr>
          <p:nvPr/>
        </p:nvCxnSpPr>
        <p:spPr>
          <a:xfrm flipV="1">
            <a:off x="1071538" y="1433273"/>
            <a:ext cx="671918" cy="19050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a:stCxn id="2" idx="3"/>
          </p:cNvCxnSpPr>
          <p:nvPr/>
        </p:nvCxnSpPr>
        <p:spPr>
          <a:xfrm>
            <a:off x="1071538" y="3338285"/>
            <a:ext cx="537536" cy="17235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749942" y="1433272"/>
            <a:ext cx="470343" cy="20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615560" y="5061869"/>
            <a:ext cx="470343" cy="20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2214546" y="1061340"/>
            <a:ext cx="1857388" cy="86746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MENURUT</a:t>
            </a:r>
          </a:p>
          <a:p>
            <a:pPr algn="ctr"/>
            <a:r>
              <a:rPr lang="en-US" b="1" dirty="0" smtClean="0">
                <a:solidFill>
                  <a:schemeClr val="tx1"/>
                </a:solidFill>
              </a:rPr>
              <a:t>FUNGSI</a:t>
            </a:r>
            <a:endParaRPr lang="en-US" b="1" dirty="0">
              <a:solidFill>
                <a:schemeClr val="tx1"/>
              </a:solidFill>
            </a:endParaRPr>
          </a:p>
        </p:txBody>
      </p:sp>
      <p:sp>
        <p:nvSpPr>
          <p:cNvPr id="16" name="Oval 15"/>
          <p:cNvSpPr/>
          <p:nvPr/>
        </p:nvSpPr>
        <p:spPr>
          <a:xfrm>
            <a:off x="2071670" y="2928934"/>
            <a:ext cx="1626837" cy="72571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MENURUT</a:t>
            </a:r>
          </a:p>
          <a:p>
            <a:pPr algn="ctr"/>
            <a:r>
              <a:rPr lang="en-US" sz="1600" b="1" dirty="0" smtClean="0">
                <a:solidFill>
                  <a:schemeClr val="tx1"/>
                </a:solidFill>
              </a:rPr>
              <a:t>PEMILIK</a:t>
            </a:r>
            <a:endParaRPr lang="en-US" sz="1600" b="1" dirty="0">
              <a:solidFill>
                <a:schemeClr val="tx1"/>
              </a:solidFill>
            </a:endParaRPr>
          </a:p>
        </p:txBody>
      </p:sp>
      <p:sp>
        <p:nvSpPr>
          <p:cNvPr id="17" name="Cloud 16"/>
          <p:cNvSpPr/>
          <p:nvPr/>
        </p:nvSpPr>
        <p:spPr>
          <a:xfrm>
            <a:off x="5647069" y="163262"/>
            <a:ext cx="1881372" cy="725719"/>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BANK SENTRAL</a:t>
            </a:r>
            <a:endParaRPr lang="en-US" sz="1400" b="1" dirty="0">
              <a:solidFill>
                <a:schemeClr val="tx1"/>
              </a:solidFill>
            </a:endParaRPr>
          </a:p>
        </p:txBody>
      </p:sp>
      <p:sp>
        <p:nvSpPr>
          <p:cNvPr id="18" name="Cloud 17"/>
          <p:cNvSpPr/>
          <p:nvPr/>
        </p:nvSpPr>
        <p:spPr>
          <a:xfrm>
            <a:off x="5647069" y="857232"/>
            <a:ext cx="1881372" cy="725719"/>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BANK UMUM</a:t>
            </a:r>
            <a:endParaRPr lang="en-US" sz="1400" b="1" dirty="0">
              <a:solidFill>
                <a:schemeClr val="tx1"/>
              </a:solidFill>
            </a:endParaRPr>
          </a:p>
        </p:txBody>
      </p:sp>
      <p:sp>
        <p:nvSpPr>
          <p:cNvPr id="19" name="Cloud 18"/>
          <p:cNvSpPr/>
          <p:nvPr/>
        </p:nvSpPr>
        <p:spPr>
          <a:xfrm>
            <a:off x="5714261" y="1571612"/>
            <a:ext cx="1881372" cy="725719"/>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BPR</a:t>
            </a:r>
            <a:endParaRPr lang="en-US" sz="1600" b="1" dirty="0">
              <a:solidFill>
                <a:schemeClr val="tx1"/>
              </a:solidFill>
            </a:endParaRPr>
          </a:p>
        </p:txBody>
      </p:sp>
      <p:cxnSp>
        <p:nvCxnSpPr>
          <p:cNvPr id="22" name="Straight Arrow Connector 21"/>
          <p:cNvCxnSpPr>
            <a:stCxn id="13" idx="6"/>
            <a:endCxn id="17" idx="2"/>
          </p:cNvCxnSpPr>
          <p:nvPr/>
        </p:nvCxnSpPr>
        <p:spPr>
          <a:xfrm flipV="1">
            <a:off x="4071934" y="526122"/>
            <a:ext cx="1580971" cy="9689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6" idx="6"/>
            <a:endCxn id="34" idx="1"/>
          </p:cNvCxnSpPr>
          <p:nvPr/>
        </p:nvCxnSpPr>
        <p:spPr>
          <a:xfrm flipV="1">
            <a:off x="3698507" y="3272517"/>
            <a:ext cx="2015754" cy="1927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3" idx="6"/>
            <a:endCxn id="19" idx="2"/>
          </p:cNvCxnSpPr>
          <p:nvPr/>
        </p:nvCxnSpPr>
        <p:spPr>
          <a:xfrm>
            <a:off x="4071934" y="1495071"/>
            <a:ext cx="1648163" cy="4394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6" idx="6"/>
            <a:endCxn id="33" idx="1"/>
          </p:cNvCxnSpPr>
          <p:nvPr/>
        </p:nvCxnSpPr>
        <p:spPr>
          <a:xfrm flipV="1">
            <a:off x="3698507" y="2701013"/>
            <a:ext cx="2015754" cy="59078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6"/>
            <a:endCxn id="18" idx="2"/>
          </p:cNvCxnSpPr>
          <p:nvPr/>
        </p:nvCxnSpPr>
        <p:spPr>
          <a:xfrm flipV="1">
            <a:off x="4071934" y="1220092"/>
            <a:ext cx="1580971" cy="27497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Flowchart: Terminator 32"/>
          <p:cNvSpPr/>
          <p:nvPr/>
        </p:nvSpPr>
        <p:spPr>
          <a:xfrm>
            <a:off x="5714261" y="2428868"/>
            <a:ext cx="1746988" cy="544290"/>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MILIK NEGARA</a:t>
            </a:r>
            <a:endParaRPr lang="en-US" sz="1600" b="1" dirty="0">
              <a:solidFill>
                <a:schemeClr val="tx1"/>
              </a:solidFill>
            </a:endParaRPr>
          </a:p>
        </p:txBody>
      </p:sp>
      <p:sp>
        <p:nvSpPr>
          <p:cNvPr id="34" name="Flowchart: Terminator 33"/>
          <p:cNvSpPr/>
          <p:nvPr/>
        </p:nvSpPr>
        <p:spPr>
          <a:xfrm>
            <a:off x="5714261" y="3000372"/>
            <a:ext cx="1746988" cy="544290"/>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MILIK SWASTA</a:t>
            </a:r>
            <a:endParaRPr lang="en-US" sz="1600" b="1" dirty="0">
              <a:solidFill>
                <a:schemeClr val="tx1"/>
              </a:solidFill>
            </a:endParaRPr>
          </a:p>
        </p:txBody>
      </p:sp>
      <p:sp>
        <p:nvSpPr>
          <p:cNvPr id="21" name="Flowchart: Terminator 20"/>
          <p:cNvSpPr/>
          <p:nvPr/>
        </p:nvSpPr>
        <p:spPr>
          <a:xfrm>
            <a:off x="5714261" y="3571876"/>
            <a:ext cx="1746988" cy="544290"/>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MILIK CAMPURAN</a:t>
            </a:r>
            <a:endParaRPr lang="en-US" sz="1400" b="1" dirty="0">
              <a:solidFill>
                <a:schemeClr val="tx1"/>
              </a:solidFill>
            </a:endParaRPr>
          </a:p>
        </p:txBody>
      </p:sp>
      <p:cxnSp>
        <p:nvCxnSpPr>
          <p:cNvPr id="30" name="Straight Arrow Connector 29"/>
          <p:cNvCxnSpPr>
            <a:stCxn id="16" idx="6"/>
            <a:endCxn id="21" idx="1"/>
          </p:cNvCxnSpPr>
          <p:nvPr/>
        </p:nvCxnSpPr>
        <p:spPr>
          <a:xfrm>
            <a:off x="3698507" y="3291794"/>
            <a:ext cx="2015754" cy="55222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16" idx="2"/>
          </p:cNvCxnSpPr>
          <p:nvPr/>
        </p:nvCxnSpPr>
        <p:spPr>
          <a:xfrm flipV="1">
            <a:off x="1071538" y="3291794"/>
            <a:ext cx="1000132" cy="6576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2143108" y="4714884"/>
            <a:ext cx="2214578" cy="72571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MENURUT</a:t>
            </a:r>
          </a:p>
          <a:p>
            <a:pPr algn="ctr"/>
            <a:r>
              <a:rPr lang="en-US" sz="1600" b="1" dirty="0" smtClean="0">
                <a:solidFill>
                  <a:schemeClr val="tx1"/>
                </a:solidFill>
              </a:rPr>
              <a:t>OPERASIONAL</a:t>
            </a:r>
            <a:endParaRPr lang="en-US" sz="1600" b="1" dirty="0">
              <a:solidFill>
                <a:schemeClr val="tx1"/>
              </a:solidFill>
            </a:endParaRPr>
          </a:p>
        </p:txBody>
      </p:sp>
      <p:sp>
        <p:nvSpPr>
          <p:cNvPr id="35" name="Flowchart: Terminator 34"/>
          <p:cNvSpPr/>
          <p:nvPr/>
        </p:nvSpPr>
        <p:spPr>
          <a:xfrm>
            <a:off x="5715008" y="4357694"/>
            <a:ext cx="1746988" cy="544290"/>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BANK KONVENSIONAL</a:t>
            </a:r>
            <a:endParaRPr lang="en-US" sz="1400" b="1" dirty="0">
              <a:solidFill>
                <a:schemeClr val="tx1"/>
              </a:solidFill>
            </a:endParaRPr>
          </a:p>
        </p:txBody>
      </p:sp>
      <p:sp>
        <p:nvSpPr>
          <p:cNvPr id="36" name="Flowchart: Terminator 35"/>
          <p:cNvSpPr/>
          <p:nvPr/>
        </p:nvSpPr>
        <p:spPr>
          <a:xfrm>
            <a:off x="5715008" y="5286388"/>
            <a:ext cx="1746988" cy="544290"/>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BANK SYARIAH</a:t>
            </a:r>
            <a:endParaRPr lang="en-US" sz="1400" b="1" dirty="0">
              <a:solidFill>
                <a:schemeClr val="tx1"/>
              </a:solidFill>
            </a:endParaRPr>
          </a:p>
        </p:txBody>
      </p:sp>
      <p:cxnSp>
        <p:nvCxnSpPr>
          <p:cNvPr id="37" name="Straight Arrow Connector 36"/>
          <p:cNvCxnSpPr>
            <a:stCxn id="32" idx="6"/>
            <a:endCxn id="35" idx="1"/>
          </p:cNvCxnSpPr>
          <p:nvPr/>
        </p:nvCxnSpPr>
        <p:spPr>
          <a:xfrm flipV="1">
            <a:off x="4357686" y="4629839"/>
            <a:ext cx="1357322" cy="44790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36" idx="1"/>
          </p:cNvCxnSpPr>
          <p:nvPr/>
        </p:nvCxnSpPr>
        <p:spPr>
          <a:xfrm>
            <a:off x="4357686" y="5143512"/>
            <a:ext cx="1357322" cy="4150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0276" y="346077"/>
            <a:ext cx="4614864" cy="868345"/>
          </a:xfrm>
          <a:solidFill>
            <a:srgbClr val="FFFF00"/>
          </a:solidFill>
          <a:ln w="38100">
            <a:solidFill>
              <a:schemeClr val="tx1"/>
            </a:solidFill>
          </a:ln>
        </p:spPr>
        <p:txBody>
          <a:bodyPr/>
          <a:lstStyle/>
          <a:p>
            <a:r>
              <a:rPr lang="en-US" b="1" dirty="0" smtClean="0"/>
              <a:t>F.MANFAAT BANK</a:t>
            </a:r>
            <a:endParaRPr lang="en-US" dirty="0"/>
          </a:p>
        </p:txBody>
      </p:sp>
      <p:sp>
        <p:nvSpPr>
          <p:cNvPr id="3" name="Content Placeholder 2"/>
          <p:cNvSpPr>
            <a:spLocks noGrp="1"/>
          </p:cNvSpPr>
          <p:nvPr>
            <p:ph idx="1"/>
          </p:nvPr>
        </p:nvSpPr>
        <p:spPr>
          <a:xfrm>
            <a:off x="357158" y="1600203"/>
            <a:ext cx="8286808" cy="2971806"/>
          </a:xfrm>
          <a:ln w="38100">
            <a:solidFill>
              <a:schemeClr val="tx1"/>
            </a:solidFill>
          </a:ln>
        </p:spPr>
        <p:txBody>
          <a:bodyPr/>
          <a:lstStyle/>
          <a:p>
            <a:pPr>
              <a:buNone/>
            </a:pPr>
            <a:r>
              <a:rPr lang="en-US" b="1" dirty="0" smtClean="0"/>
              <a:t>1.TEMPAT PENYIMPANAN UANG</a:t>
            </a:r>
          </a:p>
          <a:p>
            <a:pPr>
              <a:buNone/>
            </a:pPr>
            <a:r>
              <a:rPr lang="en-US" b="1" dirty="0" smtClean="0"/>
              <a:t>2.MEMPERMUDAH PENGIRIMAN UANG</a:t>
            </a:r>
          </a:p>
          <a:p>
            <a:pPr>
              <a:buNone/>
            </a:pPr>
            <a:r>
              <a:rPr lang="en-US" b="1" dirty="0" smtClean="0"/>
              <a:t>3.MEMBANTU DALAM HAL PEMBIAYAAN PENDIDIKAN</a:t>
            </a:r>
          </a:p>
          <a:p>
            <a:pPr>
              <a:buNone/>
            </a:pPr>
            <a:r>
              <a:rPr lang="en-US" b="1" dirty="0" smtClean="0"/>
              <a:t>4.MENDORONG HIDUP HEMAT</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WordArt 2"/>
          <p:cNvSpPr>
            <a:spLocks noChangeArrowheads="1" noChangeShapeType="1" noTextEdit="1"/>
          </p:cNvSpPr>
          <p:nvPr/>
        </p:nvSpPr>
        <p:spPr bwMode="auto">
          <a:xfrm>
            <a:off x="142844" y="357166"/>
            <a:ext cx="8786874" cy="2143140"/>
          </a:xfrm>
          <a:prstGeom prst="rect">
            <a:avLst/>
          </a:prstGeom>
          <a:solidFill>
            <a:srgbClr val="FFFF00"/>
          </a:solidFill>
          <a:ln w="19050">
            <a:solidFill>
              <a:schemeClr val="tx1"/>
            </a:solidFill>
          </a:ln>
        </p:spPr>
        <p:txBody>
          <a:bodyPr wrap="none" fromWordArt="1">
            <a:prstTxWarp prst="textCanDown">
              <a:avLst>
                <a:gd name="adj" fmla="val 33333"/>
              </a:avLst>
            </a:prstTxWarp>
          </a:bodyPr>
          <a:lstStyle/>
          <a:p>
            <a:pPr algn="ctr" rtl="0"/>
            <a:r>
              <a:rPr lang="en-US" sz="3600" kern="10" spc="0" dirty="0" smtClean="0">
                <a:ln w="9525">
                  <a:solidFill>
                    <a:srgbClr val="000000"/>
                  </a:solidFill>
                  <a:round/>
                  <a:headEnd/>
                  <a:tailEnd/>
                </a:ln>
                <a:solidFill>
                  <a:srgbClr val="000000"/>
                </a:solidFill>
                <a:effectLst/>
                <a:latin typeface="Times New Roman"/>
                <a:cs typeface="Times New Roman"/>
              </a:rPr>
              <a:t> </a:t>
            </a:r>
            <a:r>
              <a:rPr lang="en-US" sz="3600" b="1" kern="10" spc="0" dirty="0" smtClean="0">
                <a:ln w="9525">
                  <a:solidFill>
                    <a:srgbClr val="000000"/>
                  </a:solidFill>
                  <a:round/>
                  <a:headEnd/>
                  <a:tailEnd/>
                </a:ln>
                <a:solidFill>
                  <a:srgbClr val="FF0066"/>
                </a:solidFill>
                <a:effectLst/>
                <a:latin typeface="Times New Roman"/>
                <a:cs typeface="Times New Roman"/>
              </a:rPr>
              <a:t>2.SUMBER DANA DAN PRODUK BANK</a:t>
            </a:r>
            <a:endParaRPr lang="en-US" sz="3600" b="1" kern="10" spc="0" dirty="0">
              <a:ln w="9525">
                <a:solidFill>
                  <a:srgbClr val="000000"/>
                </a:solidFill>
                <a:round/>
                <a:headEnd/>
                <a:tailEnd/>
              </a:ln>
              <a:solidFill>
                <a:srgbClr val="FF0066"/>
              </a:solidFill>
              <a:effectLst/>
              <a:latin typeface="Times New Roman"/>
              <a:cs typeface="Times New Roman"/>
            </a:endParaRPr>
          </a:p>
        </p:txBody>
      </p:sp>
      <p:sp>
        <p:nvSpPr>
          <p:cNvPr id="201731" name="WordArt 3"/>
          <p:cNvSpPr>
            <a:spLocks noChangeArrowheads="1" noChangeShapeType="1" noTextEdit="1"/>
          </p:cNvSpPr>
          <p:nvPr/>
        </p:nvSpPr>
        <p:spPr bwMode="auto">
          <a:xfrm>
            <a:off x="1443041" y="2928934"/>
            <a:ext cx="5700727" cy="1928826"/>
          </a:xfrm>
          <a:prstGeom prst="rect">
            <a:avLst/>
          </a:prstGeom>
        </p:spPr>
        <p:txBody>
          <a:bodyPr wrap="none" fromWordArt="1">
            <a:prstTxWarp prst="textPlain">
              <a:avLst>
                <a:gd name="adj" fmla="val 50000"/>
              </a:avLst>
            </a:prstTxWarp>
          </a:bodyPr>
          <a:lstStyle/>
          <a:p>
            <a:pPr algn="ctr" rtl="0"/>
            <a:r>
              <a:rPr lang="en-US" sz="3600" kern="10" spc="0" dirty="0" smtClean="0">
                <a:ln w="19050">
                  <a:solidFill>
                    <a:srgbClr val="99CCFF"/>
                  </a:solidFill>
                  <a:round/>
                  <a:headEnd/>
                  <a:tailEnd/>
                </a:ln>
                <a:solidFill>
                  <a:srgbClr val="0066CC"/>
                </a:solidFill>
                <a:effectLst>
                  <a:outerShdw dist="35921" dir="2700000" algn="ctr" rotWithShape="0">
                    <a:srgbClr val="990000"/>
                  </a:outerShdw>
                </a:effectLst>
                <a:latin typeface="Impact"/>
              </a:rPr>
              <a:t>A . SUMBER DANA</a:t>
            </a:r>
          </a:p>
          <a:p>
            <a:pPr algn="ctr" rtl="0"/>
            <a:r>
              <a:rPr lang="en-US" sz="3600" kern="10" spc="0" dirty="0" smtClean="0">
                <a:ln w="19050">
                  <a:solidFill>
                    <a:srgbClr val="99CCFF"/>
                  </a:solidFill>
                  <a:round/>
                  <a:headEnd/>
                  <a:tailEnd/>
                </a:ln>
                <a:solidFill>
                  <a:srgbClr val="0066CC"/>
                </a:solidFill>
                <a:effectLst>
                  <a:outerShdw dist="35921" dir="2700000" algn="ctr" rotWithShape="0">
                    <a:srgbClr val="990000"/>
                  </a:outerShdw>
                </a:effectLst>
                <a:latin typeface="Impact"/>
              </a:rPr>
              <a:t>B . PRODUK BANK</a:t>
            </a:r>
            <a:endParaRPr lang="en-US" sz="3600" kern="10" spc="0" dirty="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43999" cy="707550"/>
          </a:xfrm>
        </p:spPr>
        <p:txBody>
          <a:bodyPr>
            <a:normAutofit/>
          </a:bodyPr>
          <a:lstStyle/>
          <a:p>
            <a:pPr algn="l"/>
            <a:r>
              <a:rPr lang="en-US" sz="2400" b="1" dirty="0" smtClean="0"/>
              <a:t>B.PRINSIP DASAR AKUNTANSI</a:t>
            </a:r>
            <a:endParaRPr lang="en-US" sz="2400" b="1" dirty="0"/>
          </a:p>
        </p:txBody>
      </p:sp>
      <p:sp>
        <p:nvSpPr>
          <p:cNvPr id="3" name="Content Placeholder 2"/>
          <p:cNvSpPr>
            <a:spLocks noGrp="1"/>
          </p:cNvSpPr>
          <p:nvPr>
            <p:ph idx="1"/>
          </p:nvPr>
        </p:nvSpPr>
        <p:spPr>
          <a:xfrm>
            <a:off x="2" y="707552"/>
            <a:ext cx="9143999" cy="6150448"/>
          </a:xfrm>
        </p:spPr>
        <p:txBody>
          <a:bodyPr>
            <a:normAutofit fontScale="77500" lnSpcReduction="20000"/>
          </a:bodyPr>
          <a:lstStyle/>
          <a:p>
            <a:pPr>
              <a:buNone/>
            </a:pPr>
            <a:r>
              <a:rPr lang="en-US" sz="1400" dirty="0" smtClean="0"/>
              <a:t>                                                                                                                                      </a:t>
            </a:r>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r>
              <a:rPr lang="en-US" sz="1400" dirty="0" smtClean="0"/>
              <a:t>                                                             </a:t>
            </a:r>
          </a:p>
          <a:p>
            <a:pPr>
              <a:buNone/>
            </a:pPr>
            <a:endParaRPr lang="en-US" sz="1400" dirty="0" smtClean="0"/>
          </a:p>
          <a:p>
            <a:pPr>
              <a:buNone/>
            </a:pPr>
            <a:endParaRPr lang="en-US" sz="1400" dirty="0" smtClean="0"/>
          </a:p>
          <a:p>
            <a:pPr>
              <a:buNone/>
            </a:pPr>
            <a:endParaRPr lang="en-US" sz="1400" dirty="0" smtClean="0"/>
          </a:p>
          <a:p>
            <a:pPr>
              <a:buNone/>
            </a:pPr>
            <a:endParaRPr lang="en-US" sz="1400" dirty="0"/>
          </a:p>
          <a:p>
            <a:pPr>
              <a:buNone/>
            </a:pPr>
            <a:r>
              <a:rPr lang="en-US" sz="1400" dirty="0" smtClean="0"/>
              <a:t>                                                                                                                                                     </a:t>
            </a:r>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a:p>
          <a:p>
            <a:pPr>
              <a:buNone/>
            </a:pPr>
            <a:r>
              <a:rPr lang="en-US" sz="1400" dirty="0" smtClean="0"/>
              <a:t>                                                                                                                                                    </a:t>
            </a:r>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a:p>
          <a:p>
            <a:pPr>
              <a:buNone/>
            </a:pPr>
            <a:r>
              <a:rPr lang="en-US" sz="1400" dirty="0" smtClean="0"/>
              <a:t>                                                                                                                                                   </a:t>
            </a:r>
          </a:p>
          <a:p>
            <a:pPr>
              <a:buNone/>
            </a:pPr>
            <a:endParaRPr lang="en-US" sz="1400" dirty="0" smtClean="0"/>
          </a:p>
          <a:p>
            <a:pPr>
              <a:buNone/>
            </a:pPr>
            <a:r>
              <a:rPr lang="en-US" sz="1400" dirty="0" smtClean="0"/>
              <a:t>                                                                                                                                                                     </a:t>
            </a:r>
          </a:p>
          <a:p>
            <a:pPr>
              <a:buNone/>
            </a:pPr>
            <a:r>
              <a:rPr lang="en-US" sz="1400" dirty="0" smtClean="0"/>
              <a:t>                                                                                                                                                        </a:t>
            </a:r>
          </a:p>
          <a:p>
            <a:pPr>
              <a:buNone/>
            </a:pPr>
            <a:r>
              <a:rPr lang="en-US" sz="1400" dirty="0" smtClean="0"/>
              <a:t> </a:t>
            </a:r>
          </a:p>
          <a:p>
            <a:pPr>
              <a:buNone/>
            </a:pPr>
            <a:endParaRPr lang="en-US" sz="1400" dirty="0"/>
          </a:p>
          <a:p>
            <a:pPr>
              <a:buNone/>
            </a:pPr>
            <a:r>
              <a:rPr lang="en-US" sz="1400" dirty="0" smtClean="0"/>
              <a:t>             </a:t>
            </a:r>
            <a:endParaRPr lang="en-US" sz="1400" dirty="0"/>
          </a:p>
        </p:txBody>
      </p:sp>
      <p:sp>
        <p:nvSpPr>
          <p:cNvPr id="4" name="Rectangle 3"/>
          <p:cNvSpPr/>
          <p:nvPr/>
        </p:nvSpPr>
        <p:spPr>
          <a:xfrm>
            <a:off x="142844" y="2975426"/>
            <a:ext cx="1545413" cy="14514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PRINSIP DASAR</a:t>
            </a:r>
          </a:p>
          <a:p>
            <a:pPr algn="ctr"/>
            <a:r>
              <a:rPr lang="en-US" sz="2000" b="1" dirty="0" smtClean="0">
                <a:solidFill>
                  <a:schemeClr val="tx1"/>
                </a:solidFill>
              </a:rPr>
              <a:t>AKUNTANSI</a:t>
            </a:r>
            <a:endParaRPr lang="en-US" sz="2000" b="1" dirty="0">
              <a:solidFill>
                <a:schemeClr val="tx1"/>
              </a:solidFill>
            </a:endParaRPr>
          </a:p>
        </p:txBody>
      </p:sp>
      <p:sp>
        <p:nvSpPr>
          <p:cNvPr id="5" name="Rectangle 4"/>
          <p:cNvSpPr/>
          <p:nvPr/>
        </p:nvSpPr>
        <p:spPr>
          <a:xfrm>
            <a:off x="2857488" y="888982"/>
            <a:ext cx="2082947" cy="635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KESATUAN USAHA</a:t>
            </a:r>
            <a:endParaRPr lang="en-US" b="1" dirty="0">
              <a:solidFill>
                <a:schemeClr val="tx1"/>
              </a:solidFill>
            </a:endParaRPr>
          </a:p>
        </p:txBody>
      </p:sp>
      <p:sp>
        <p:nvSpPr>
          <p:cNvPr id="6" name="Rectangle 5"/>
          <p:cNvSpPr/>
          <p:nvPr/>
        </p:nvSpPr>
        <p:spPr>
          <a:xfrm>
            <a:off x="2857488" y="1857364"/>
            <a:ext cx="2082947" cy="635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KONTINUITAS PERUSAHAAN</a:t>
            </a:r>
            <a:endParaRPr lang="en-US" b="1" dirty="0">
              <a:solidFill>
                <a:schemeClr val="tx1"/>
              </a:solidFill>
            </a:endParaRPr>
          </a:p>
        </p:txBody>
      </p:sp>
      <p:sp>
        <p:nvSpPr>
          <p:cNvPr id="7" name="Rectangle 6"/>
          <p:cNvSpPr/>
          <p:nvPr/>
        </p:nvSpPr>
        <p:spPr>
          <a:xfrm>
            <a:off x="2857488" y="2884710"/>
            <a:ext cx="2082947" cy="635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PERIODE AKUNTANSI</a:t>
            </a:r>
            <a:endParaRPr lang="en-US" b="1" dirty="0">
              <a:solidFill>
                <a:schemeClr val="tx1"/>
              </a:solidFill>
            </a:endParaRPr>
          </a:p>
        </p:txBody>
      </p:sp>
      <p:sp>
        <p:nvSpPr>
          <p:cNvPr id="8" name="Rectangle 7"/>
          <p:cNvSpPr/>
          <p:nvPr/>
        </p:nvSpPr>
        <p:spPr>
          <a:xfrm>
            <a:off x="2857488" y="3882574"/>
            <a:ext cx="2082947" cy="635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PENGUKURAN DALAM NILAI UANG</a:t>
            </a:r>
            <a:endParaRPr lang="en-US" sz="1600" b="1" dirty="0">
              <a:solidFill>
                <a:schemeClr val="tx1"/>
              </a:solidFill>
            </a:endParaRPr>
          </a:p>
        </p:txBody>
      </p:sp>
      <p:sp>
        <p:nvSpPr>
          <p:cNvPr id="9" name="Rectangle 8"/>
          <p:cNvSpPr/>
          <p:nvPr/>
        </p:nvSpPr>
        <p:spPr>
          <a:xfrm>
            <a:off x="2857488" y="4937136"/>
            <a:ext cx="2082947" cy="635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HARGA PEROLEHAN</a:t>
            </a:r>
            <a:endParaRPr lang="en-US" b="1" dirty="0">
              <a:solidFill>
                <a:schemeClr val="tx1"/>
              </a:solidFill>
            </a:endParaRPr>
          </a:p>
        </p:txBody>
      </p:sp>
      <p:sp>
        <p:nvSpPr>
          <p:cNvPr id="10" name="Rectangle 9"/>
          <p:cNvSpPr/>
          <p:nvPr/>
        </p:nvSpPr>
        <p:spPr>
          <a:xfrm>
            <a:off x="2857488" y="5787588"/>
            <a:ext cx="2082947" cy="635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PENETAPAN BIAYA DAN PENDAPATAN</a:t>
            </a:r>
            <a:endParaRPr lang="en-US" b="1" dirty="0">
              <a:solidFill>
                <a:schemeClr val="tx1"/>
              </a:solidFill>
            </a:endParaRPr>
          </a:p>
        </p:txBody>
      </p:sp>
      <p:cxnSp>
        <p:nvCxnSpPr>
          <p:cNvPr id="12" name="Straight Connector 11"/>
          <p:cNvCxnSpPr/>
          <p:nvPr/>
        </p:nvCxnSpPr>
        <p:spPr>
          <a:xfrm rot="5400000">
            <a:off x="-207929" y="3656048"/>
            <a:ext cx="4989321" cy="149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285984" y="1142984"/>
            <a:ext cx="571504" cy="181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285984" y="2068275"/>
            <a:ext cx="571504" cy="34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285984" y="3143248"/>
            <a:ext cx="571504" cy="1360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285984" y="4214818"/>
            <a:ext cx="571504" cy="3061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285984" y="5334012"/>
            <a:ext cx="571504" cy="2381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285984" y="6143644"/>
            <a:ext cx="571504" cy="680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701780" y="3643314"/>
            <a:ext cx="57150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214942" y="857232"/>
            <a:ext cx="3357586" cy="584775"/>
          </a:xfrm>
          <a:prstGeom prst="rect">
            <a:avLst/>
          </a:prstGeom>
          <a:noFill/>
          <a:ln w="3175">
            <a:solidFill>
              <a:schemeClr val="tx1"/>
            </a:solidFill>
          </a:ln>
        </p:spPr>
        <p:txBody>
          <a:bodyPr wrap="square" rtlCol="0">
            <a:spAutoFit/>
          </a:bodyPr>
          <a:lstStyle/>
          <a:p>
            <a:r>
              <a:rPr lang="en-US" sz="1600" b="1" dirty="0" err="1" smtClean="0"/>
              <a:t>Ada</a:t>
            </a:r>
            <a:r>
              <a:rPr lang="en-US" sz="1600" b="1" dirty="0" smtClean="0"/>
              <a:t> </a:t>
            </a:r>
            <a:r>
              <a:rPr lang="en-US" sz="1600" b="1" dirty="0" err="1" smtClean="0"/>
              <a:t>pemisahan</a:t>
            </a:r>
            <a:r>
              <a:rPr lang="en-US" sz="1600" b="1" dirty="0" smtClean="0"/>
              <a:t> </a:t>
            </a:r>
            <a:r>
              <a:rPr lang="en-US" sz="1600" b="1" dirty="0" err="1" smtClean="0"/>
              <a:t>harta</a:t>
            </a:r>
            <a:r>
              <a:rPr lang="en-US" sz="1600" b="1" dirty="0" smtClean="0"/>
              <a:t> </a:t>
            </a:r>
            <a:r>
              <a:rPr lang="en-US" sz="1600" b="1" dirty="0" err="1" smtClean="0"/>
              <a:t>pemilik</a:t>
            </a:r>
            <a:r>
              <a:rPr lang="en-US" sz="1600" b="1" dirty="0" smtClean="0"/>
              <a:t> </a:t>
            </a:r>
            <a:r>
              <a:rPr lang="en-US" sz="1600" b="1" dirty="0" err="1" smtClean="0"/>
              <a:t>dengan</a:t>
            </a:r>
            <a:r>
              <a:rPr lang="en-US" sz="1600" b="1" dirty="0" smtClean="0"/>
              <a:t> </a:t>
            </a:r>
            <a:r>
              <a:rPr lang="en-US" sz="1600" b="1" dirty="0" err="1" smtClean="0"/>
              <a:t>perusahaan</a:t>
            </a:r>
            <a:endParaRPr lang="en-US" sz="1600" b="1" dirty="0"/>
          </a:p>
        </p:txBody>
      </p:sp>
      <p:sp>
        <p:nvSpPr>
          <p:cNvPr id="30" name="TextBox 29"/>
          <p:cNvSpPr txBox="1"/>
          <p:nvPr/>
        </p:nvSpPr>
        <p:spPr>
          <a:xfrm>
            <a:off x="5214942" y="1895765"/>
            <a:ext cx="3571900" cy="523220"/>
          </a:xfrm>
          <a:prstGeom prst="rect">
            <a:avLst/>
          </a:prstGeom>
          <a:noFill/>
          <a:ln w="3175">
            <a:solidFill>
              <a:schemeClr val="tx1"/>
            </a:solidFill>
          </a:ln>
        </p:spPr>
        <p:txBody>
          <a:bodyPr wrap="square" rtlCol="0">
            <a:spAutoFit/>
          </a:bodyPr>
          <a:lstStyle/>
          <a:p>
            <a:r>
              <a:rPr lang="en-US" sz="1400" b="1" dirty="0" err="1" smtClean="0"/>
              <a:t>Kegiatan</a:t>
            </a:r>
            <a:r>
              <a:rPr lang="en-US" sz="1400" b="1" dirty="0" smtClean="0"/>
              <a:t> </a:t>
            </a:r>
            <a:r>
              <a:rPr lang="en-US" sz="1400" b="1" dirty="0" err="1" smtClean="0"/>
              <a:t>perusahaan</a:t>
            </a:r>
            <a:r>
              <a:rPr lang="en-US" sz="1400" b="1" dirty="0" smtClean="0"/>
              <a:t> </a:t>
            </a:r>
            <a:r>
              <a:rPr lang="en-US" sz="1400" b="1" dirty="0" err="1" smtClean="0"/>
              <a:t>akan</a:t>
            </a:r>
            <a:r>
              <a:rPr lang="en-US" sz="1400" b="1" dirty="0" smtClean="0"/>
              <a:t> </a:t>
            </a:r>
            <a:r>
              <a:rPr lang="en-US" sz="1400" b="1" dirty="0" err="1" smtClean="0"/>
              <a:t>berlangsung</a:t>
            </a:r>
            <a:r>
              <a:rPr lang="en-US" sz="1400" b="1" dirty="0" smtClean="0"/>
              <a:t> </a:t>
            </a:r>
            <a:r>
              <a:rPr lang="en-US" sz="1400" b="1" dirty="0" err="1" smtClean="0"/>
              <a:t>utk.jk</a:t>
            </a:r>
            <a:r>
              <a:rPr lang="en-US" sz="1400" b="1" dirty="0" smtClean="0"/>
              <a:t> </a:t>
            </a:r>
            <a:r>
              <a:rPr lang="en-US" sz="1400" b="1" dirty="0" err="1" smtClean="0"/>
              <a:t>waktu</a:t>
            </a:r>
            <a:r>
              <a:rPr lang="en-US" sz="1400" b="1" dirty="0" smtClean="0"/>
              <a:t> yang </a:t>
            </a:r>
            <a:r>
              <a:rPr lang="en-US" sz="1400" b="1" dirty="0" err="1" smtClean="0"/>
              <a:t>tidak</a:t>
            </a:r>
            <a:r>
              <a:rPr lang="en-US" sz="1400" b="1" dirty="0" smtClean="0"/>
              <a:t> </a:t>
            </a:r>
            <a:r>
              <a:rPr lang="en-US" sz="1400" b="1" dirty="0" err="1" smtClean="0"/>
              <a:t>terbatas</a:t>
            </a:r>
            <a:endParaRPr lang="en-US" sz="1400" b="1" dirty="0"/>
          </a:p>
        </p:txBody>
      </p:sp>
      <p:sp>
        <p:nvSpPr>
          <p:cNvPr id="31" name="TextBox 30"/>
          <p:cNvSpPr txBox="1"/>
          <p:nvPr/>
        </p:nvSpPr>
        <p:spPr>
          <a:xfrm>
            <a:off x="5286380" y="3967467"/>
            <a:ext cx="3571900" cy="523220"/>
          </a:xfrm>
          <a:prstGeom prst="rect">
            <a:avLst/>
          </a:prstGeom>
          <a:noFill/>
          <a:ln w="3175">
            <a:solidFill>
              <a:schemeClr val="tx1"/>
            </a:solidFill>
          </a:ln>
        </p:spPr>
        <p:txBody>
          <a:bodyPr wrap="square" rtlCol="0">
            <a:spAutoFit/>
          </a:bodyPr>
          <a:lstStyle/>
          <a:p>
            <a:r>
              <a:rPr lang="en-US" sz="1400" b="1" dirty="0" err="1" smtClean="0"/>
              <a:t>Uang</a:t>
            </a:r>
            <a:r>
              <a:rPr lang="en-US" sz="1400" b="1" dirty="0" smtClean="0"/>
              <a:t> </a:t>
            </a:r>
            <a:r>
              <a:rPr lang="en-US" sz="1400" b="1" dirty="0" err="1" smtClean="0"/>
              <a:t>dijadikan</a:t>
            </a:r>
            <a:r>
              <a:rPr lang="en-US" sz="1400" b="1" dirty="0" smtClean="0"/>
              <a:t> </a:t>
            </a:r>
            <a:r>
              <a:rPr lang="en-US" sz="1400" b="1" dirty="0" err="1" smtClean="0"/>
              <a:t>sebagai</a:t>
            </a:r>
            <a:r>
              <a:rPr lang="en-US" sz="1400" b="1" dirty="0" smtClean="0"/>
              <a:t> </a:t>
            </a:r>
            <a:r>
              <a:rPr lang="en-US" sz="1400" b="1" dirty="0" err="1" smtClean="0"/>
              <a:t>alat</a:t>
            </a:r>
            <a:r>
              <a:rPr lang="en-US" sz="1400" b="1" dirty="0" smtClean="0"/>
              <a:t> </a:t>
            </a:r>
            <a:r>
              <a:rPr lang="en-US" sz="1400" b="1" dirty="0" err="1" smtClean="0"/>
              <a:t>untuk</a:t>
            </a:r>
            <a:r>
              <a:rPr lang="en-US" sz="1400" b="1" dirty="0" smtClean="0"/>
              <a:t> </a:t>
            </a:r>
            <a:r>
              <a:rPr lang="en-US" sz="1400" b="1" dirty="0" err="1" smtClean="0"/>
              <a:t>menyajikan</a:t>
            </a:r>
            <a:r>
              <a:rPr lang="en-US" sz="1400" b="1" dirty="0" smtClean="0"/>
              <a:t> data </a:t>
            </a:r>
            <a:r>
              <a:rPr lang="en-US" sz="1400" b="1" dirty="0" err="1" smtClean="0"/>
              <a:t>perusahaan</a:t>
            </a:r>
            <a:endParaRPr lang="en-US" sz="1400" b="1" dirty="0"/>
          </a:p>
        </p:txBody>
      </p:sp>
      <p:sp>
        <p:nvSpPr>
          <p:cNvPr id="32" name="TextBox 31"/>
          <p:cNvSpPr txBox="1"/>
          <p:nvPr/>
        </p:nvSpPr>
        <p:spPr>
          <a:xfrm>
            <a:off x="5286380" y="2967335"/>
            <a:ext cx="3571900" cy="523220"/>
          </a:xfrm>
          <a:prstGeom prst="rect">
            <a:avLst/>
          </a:prstGeom>
          <a:noFill/>
          <a:ln w="3175">
            <a:solidFill>
              <a:schemeClr val="tx1"/>
            </a:solidFill>
          </a:ln>
        </p:spPr>
        <p:txBody>
          <a:bodyPr wrap="square" rtlCol="0">
            <a:spAutoFit/>
          </a:bodyPr>
          <a:lstStyle/>
          <a:p>
            <a:r>
              <a:rPr lang="en-US" sz="1400" b="1" dirty="0" err="1" smtClean="0"/>
              <a:t>Penentuan</a:t>
            </a:r>
            <a:r>
              <a:rPr lang="en-US" sz="1400" b="1" dirty="0" smtClean="0"/>
              <a:t> </a:t>
            </a:r>
            <a:r>
              <a:rPr lang="en-US" sz="1400" b="1" dirty="0" err="1" smtClean="0"/>
              <a:t>hasil</a:t>
            </a:r>
            <a:r>
              <a:rPr lang="en-US" sz="1400" b="1" dirty="0" smtClean="0"/>
              <a:t> yang </a:t>
            </a:r>
            <a:r>
              <a:rPr lang="en-US" sz="1400" b="1" dirty="0" err="1" smtClean="0"/>
              <a:t>dicapai</a:t>
            </a:r>
            <a:r>
              <a:rPr lang="en-US" sz="1400" b="1" dirty="0" smtClean="0"/>
              <a:t> </a:t>
            </a:r>
            <a:r>
              <a:rPr lang="en-US" sz="1400" b="1" dirty="0" err="1" smtClean="0"/>
              <a:t>oleh</a:t>
            </a:r>
            <a:r>
              <a:rPr lang="en-US" sz="1400" b="1" dirty="0" smtClean="0"/>
              <a:t> </a:t>
            </a:r>
            <a:r>
              <a:rPr lang="en-US" sz="1400" b="1" dirty="0" err="1" smtClean="0"/>
              <a:t>perusahan</a:t>
            </a:r>
            <a:r>
              <a:rPr lang="en-US" sz="1400" b="1" dirty="0" smtClean="0"/>
              <a:t> </a:t>
            </a:r>
            <a:r>
              <a:rPr lang="en-US" sz="1400" b="1" dirty="0" err="1" smtClean="0"/>
              <a:t>pada</a:t>
            </a:r>
            <a:r>
              <a:rPr lang="en-US" sz="1400" b="1" dirty="0" smtClean="0"/>
              <a:t> </a:t>
            </a:r>
            <a:r>
              <a:rPr lang="en-US" sz="1400" b="1" dirty="0" err="1" smtClean="0"/>
              <a:t>masa</a:t>
            </a:r>
            <a:r>
              <a:rPr lang="en-US" sz="1400" b="1" dirty="0" smtClean="0"/>
              <a:t> </a:t>
            </a:r>
            <a:r>
              <a:rPr lang="en-US" sz="1400" b="1" dirty="0" err="1" smtClean="0"/>
              <a:t>tertentu</a:t>
            </a:r>
            <a:endParaRPr lang="en-US" sz="1400" b="1" dirty="0"/>
          </a:p>
        </p:txBody>
      </p:sp>
      <p:sp>
        <p:nvSpPr>
          <p:cNvPr id="33" name="TextBox 32"/>
          <p:cNvSpPr txBox="1"/>
          <p:nvPr/>
        </p:nvSpPr>
        <p:spPr>
          <a:xfrm>
            <a:off x="5286380" y="5000636"/>
            <a:ext cx="3571900" cy="523220"/>
          </a:xfrm>
          <a:prstGeom prst="rect">
            <a:avLst/>
          </a:prstGeom>
          <a:noFill/>
          <a:ln w="3175">
            <a:solidFill>
              <a:schemeClr val="tx1"/>
            </a:solidFill>
          </a:ln>
        </p:spPr>
        <p:txBody>
          <a:bodyPr wrap="square" rtlCol="0">
            <a:spAutoFit/>
          </a:bodyPr>
          <a:lstStyle/>
          <a:p>
            <a:r>
              <a:rPr lang="en-US" sz="1400" b="1" dirty="0" err="1" smtClean="0"/>
              <a:t>Harga</a:t>
            </a:r>
            <a:r>
              <a:rPr lang="en-US" sz="1400" b="1" dirty="0" smtClean="0"/>
              <a:t> yang </a:t>
            </a:r>
            <a:r>
              <a:rPr lang="en-US" sz="1400" b="1" dirty="0" err="1" smtClean="0"/>
              <a:t>dibayarkan</a:t>
            </a:r>
            <a:r>
              <a:rPr lang="en-US" sz="1400" b="1" dirty="0" smtClean="0"/>
              <a:t> </a:t>
            </a:r>
            <a:r>
              <a:rPr lang="en-US" sz="1400" b="1" dirty="0" err="1" smtClean="0"/>
              <a:t>untuk</a:t>
            </a:r>
            <a:r>
              <a:rPr lang="en-US" sz="1400" b="1" dirty="0" smtClean="0"/>
              <a:t> </a:t>
            </a:r>
            <a:r>
              <a:rPr lang="en-US" sz="1400" b="1" dirty="0" err="1" smtClean="0"/>
              <a:t>memperoleh</a:t>
            </a:r>
            <a:r>
              <a:rPr lang="en-US" sz="1400" b="1" dirty="0" smtClean="0"/>
              <a:t> </a:t>
            </a:r>
            <a:r>
              <a:rPr lang="en-US" sz="1400" b="1" dirty="0" err="1" smtClean="0"/>
              <a:t>harta</a:t>
            </a:r>
            <a:r>
              <a:rPr lang="en-US" sz="1400" b="1" dirty="0" smtClean="0"/>
              <a:t> </a:t>
            </a:r>
            <a:r>
              <a:rPr lang="en-US" sz="1400" b="1" dirty="0" err="1" smtClean="0"/>
              <a:t>kekayaan</a:t>
            </a:r>
            <a:endParaRPr lang="en-US" sz="1400" b="1" dirty="0"/>
          </a:p>
        </p:txBody>
      </p:sp>
      <p:sp>
        <p:nvSpPr>
          <p:cNvPr id="35" name="TextBox 34"/>
          <p:cNvSpPr txBox="1"/>
          <p:nvPr/>
        </p:nvSpPr>
        <p:spPr>
          <a:xfrm>
            <a:off x="5286380" y="5938083"/>
            <a:ext cx="3571900" cy="523220"/>
          </a:xfrm>
          <a:prstGeom prst="rect">
            <a:avLst/>
          </a:prstGeom>
          <a:noFill/>
          <a:ln w="3175">
            <a:solidFill>
              <a:schemeClr val="tx1"/>
            </a:solidFill>
          </a:ln>
        </p:spPr>
        <p:txBody>
          <a:bodyPr wrap="square" rtlCol="0">
            <a:spAutoFit/>
          </a:bodyPr>
          <a:lstStyle/>
          <a:p>
            <a:r>
              <a:rPr lang="en-US" sz="1400" b="1" dirty="0" err="1" smtClean="0"/>
              <a:t>Pendapatan</a:t>
            </a:r>
            <a:r>
              <a:rPr lang="en-US" sz="1400" b="1" dirty="0" smtClean="0"/>
              <a:t> </a:t>
            </a:r>
            <a:r>
              <a:rPr lang="en-US" sz="1400" b="1" dirty="0" err="1" smtClean="0"/>
              <a:t>dan</a:t>
            </a:r>
            <a:r>
              <a:rPr lang="en-US" sz="1400" b="1" dirty="0" smtClean="0"/>
              <a:t> </a:t>
            </a:r>
            <a:r>
              <a:rPr lang="en-US" sz="1400" b="1" dirty="0" err="1" smtClean="0"/>
              <a:t>beban</a:t>
            </a:r>
            <a:r>
              <a:rPr lang="en-US" sz="1400" b="1" dirty="0" smtClean="0"/>
              <a:t> </a:t>
            </a:r>
            <a:r>
              <a:rPr lang="en-US" sz="1400" b="1" dirty="0" err="1" smtClean="0"/>
              <a:t>diakui</a:t>
            </a:r>
            <a:r>
              <a:rPr lang="en-US" sz="1400" b="1" dirty="0" smtClean="0"/>
              <a:t> </a:t>
            </a:r>
            <a:r>
              <a:rPr lang="en-US" sz="1400" b="1" dirty="0" err="1" smtClean="0"/>
              <a:t>dengan</a:t>
            </a:r>
            <a:r>
              <a:rPr lang="en-US" sz="1400" b="1" dirty="0" smtClean="0"/>
              <a:t> </a:t>
            </a:r>
            <a:r>
              <a:rPr lang="en-US" sz="1400" b="1" dirty="0" err="1" smtClean="0"/>
              <a:t>metode</a:t>
            </a:r>
            <a:r>
              <a:rPr lang="en-US" sz="1400" b="1" dirty="0" smtClean="0"/>
              <a:t> </a:t>
            </a:r>
            <a:r>
              <a:rPr lang="en-US" sz="1400" b="1" dirty="0" err="1" smtClean="0"/>
              <a:t>akrual</a:t>
            </a:r>
            <a:r>
              <a:rPr lang="en-US" sz="1400" b="1" dirty="0" smtClean="0"/>
              <a:t> </a:t>
            </a:r>
            <a:endParaRPr lang="en-US" sz="1400" b="1"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8838" y="214290"/>
            <a:ext cx="4972054" cy="654031"/>
          </a:xfrm>
          <a:solidFill>
            <a:srgbClr val="FF00FF"/>
          </a:solidFill>
          <a:ln w="28575">
            <a:solidFill>
              <a:schemeClr val="tx1"/>
            </a:solidFill>
          </a:ln>
        </p:spPr>
        <p:txBody>
          <a:bodyPr>
            <a:normAutofit/>
          </a:bodyPr>
          <a:lstStyle/>
          <a:p>
            <a:pPr algn="l"/>
            <a:r>
              <a:rPr lang="en-US" sz="3600" b="1" dirty="0" smtClean="0"/>
              <a:t>A. SUMBER DANA BANK</a:t>
            </a:r>
            <a:endParaRPr lang="en-US" sz="3600" b="1" dirty="0"/>
          </a:p>
        </p:txBody>
      </p:sp>
      <p:sp>
        <p:nvSpPr>
          <p:cNvPr id="3" name="Content Placeholder 2"/>
          <p:cNvSpPr>
            <a:spLocks noGrp="1"/>
          </p:cNvSpPr>
          <p:nvPr>
            <p:ph idx="1"/>
          </p:nvPr>
        </p:nvSpPr>
        <p:spPr>
          <a:xfrm>
            <a:off x="142844" y="1000108"/>
            <a:ext cx="8786874" cy="5572164"/>
          </a:xfrm>
          <a:ln w="19050">
            <a:solidFill>
              <a:schemeClr val="tx1"/>
            </a:solidFill>
          </a:ln>
        </p:spPr>
        <p:txBody>
          <a:bodyPr>
            <a:normAutofit/>
          </a:bodyPr>
          <a:lstStyle/>
          <a:p>
            <a:pPr>
              <a:buNone/>
            </a:pPr>
            <a:r>
              <a:rPr lang="en-US" sz="2800" b="1" dirty="0" smtClean="0"/>
              <a:t>DANA BANK ADALAH :</a:t>
            </a:r>
          </a:p>
          <a:p>
            <a:pPr>
              <a:buFont typeface="Wingdings" pitchFamily="2" charset="2"/>
              <a:buChar char="Ø"/>
            </a:pPr>
            <a:r>
              <a:rPr lang="en-US" sz="2800" dirty="0" smtClean="0"/>
              <a:t>UANG TUNAI YANG DIMILIKI BANK</a:t>
            </a:r>
          </a:p>
          <a:p>
            <a:pPr>
              <a:buFont typeface="Wingdings" pitchFamily="2" charset="2"/>
              <a:buChar char="Ø"/>
            </a:pPr>
            <a:r>
              <a:rPr lang="en-US" sz="2800" dirty="0" smtClean="0"/>
              <a:t>AKTIVA LANCAR YANG DIKUASAI BANK YANG SETIAP WAKTU </a:t>
            </a:r>
            <a:r>
              <a:rPr lang="en-US" sz="2800" smtClean="0"/>
              <a:t>DAPAT DIUANGKAN.</a:t>
            </a:r>
            <a:endParaRPr lang="en-US" sz="2800" dirty="0" smtClean="0"/>
          </a:p>
          <a:p>
            <a:pPr>
              <a:buNone/>
            </a:pPr>
            <a:endParaRPr lang="en-US" sz="2800" dirty="0" smtClean="0"/>
          </a:p>
          <a:p>
            <a:pPr>
              <a:buNone/>
            </a:pPr>
            <a:r>
              <a:rPr lang="en-US" sz="2800" dirty="0" smtClean="0"/>
              <a:t>UANG TUNAI BERASAL DARI:</a:t>
            </a:r>
          </a:p>
          <a:p>
            <a:pPr>
              <a:buFont typeface="Wingdings" pitchFamily="2" charset="2"/>
              <a:buChar char="v"/>
            </a:pPr>
            <a:r>
              <a:rPr lang="en-US" sz="2800" dirty="0" smtClean="0"/>
              <a:t>MODAL SENDIRI</a:t>
            </a:r>
          </a:p>
          <a:p>
            <a:pPr>
              <a:buFont typeface="Wingdings" pitchFamily="2" charset="2"/>
              <a:buChar char="v"/>
            </a:pPr>
            <a:r>
              <a:rPr lang="en-US" sz="2800" dirty="0" smtClean="0"/>
              <a:t>UANG ORANG LAIN/MASYARAKAT YANG DITITIP YANG SEWAKTU-WAKTU DAPAT DIAMBIL KEMBALI</a:t>
            </a:r>
            <a:endParaRPr lang="en-US"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704" y="168958"/>
            <a:ext cx="3929056" cy="616836"/>
          </a:xfrm>
          <a:ln w="19050">
            <a:solidFill>
              <a:schemeClr val="tx1"/>
            </a:solidFill>
          </a:ln>
        </p:spPr>
        <p:txBody>
          <a:bodyPr>
            <a:normAutofit/>
          </a:bodyPr>
          <a:lstStyle/>
          <a:p>
            <a:pPr algn="l"/>
            <a:r>
              <a:rPr lang="en-US" sz="2800" b="1" dirty="0" smtClean="0"/>
              <a:t>SUMBER DANA BANK</a:t>
            </a:r>
            <a:endParaRPr lang="en-US" sz="2800" b="1" dirty="0"/>
          </a:p>
        </p:txBody>
      </p:sp>
      <p:sp>
        <p:nvSpPr>
          <p:cNvPr id="3" name="Content Placeholder 2"/>
          <p:cNvSpPr>
            <a:spLocks noGrp="1"/>
          </p:cNvSpPr>
          <p:nvPr>
            <p:ph idx="1"/>
          </p:nvPr>
        </p:nvSpPr>
        <p:spPr>
          <a:xfrm>
            <a:off x="2" y="1000108"/>
            <a:ext cx="9143999" cy="5857892"/>
          </a:xfrm>
          <a:ln w="19050">
            <a:solidFill>
              <a:schemeClr val="tx1"/>
            </a:solidFill>
          </a:ln>
        </p:spPr>
        <p:txBody>
          <a:bodyPr>
            <a:normAutofit/>
          </a:bodyPr>
          <a:lstStyle/>
          <a:p>
            <a:pPr>
              <a:buNone/>
            </a:pPr>
            <a:r>
              <a:rPr lang="en-US" sz="2400" b="1" dirty="0" smtClean="0"/>
              <a:t>SUMBER DANA ADALAH:</a:t>
            </a:r>
          </a:p>
          <a:p>
            <a:pPr>
              <a:buFont typeface="Wingdings" pitchFamily="2" charset="2"/>
              <a:buChar char="Ø"/>
            </a:pPr>
            <a:r>
              <a:rPr lang="en-US" sz="2400" dirty="0" smtClean="0"/>
              <a:t>USAHA BANK DALAM MENGHIMPUN DANA DARI MASYARAKAT</a:t>
            </a:r>
          </a:p>
          <a:p>
            <a:pPr>
              <a:buNone/>
            </a:pPr>
            <a:r>
              <a:rPr lang="en-US" sz="2400" b="1" dirty="0" err="1" smtClean="0"/>
              <a:t>Sumbernya</a:t>
            </a:r>
            <a:r>
              <a:rPr lang="en-US" sz="2400" b="1" dirty="0" smtClean="0"/>
              <a:t> :</a:t>
            </a:r>
          </a:p>
          <a:p>
            <a:pPr>
              <a:buNone/>
            </a:pPr>
            <a:r>
              <a:rPr lang="en-US" sz="2400" dirty="0" smtClean="0"/>
              <a:t>     </a:t>
            </a:r>
            <a:r>
              <a:rPr lang="en-US" sz="2400" dirty="0" smtClean="0">
                <a:latin typeface="Times New Roman"/>
                <a:cs typeface="Times New Roman"/>
              </a:rPr>
              <a:t>►</a:t>
            </a:r>
            <a:r>
              <a:rPr lang="en-US" sz="2400" dirty="0" err="1" smtClean="0">
                <a:latin typeface="Times New Roman"/>
                <a:cs typeface="Times New Roman"/>
              </a:rPr>
              <a:t>simpanan</a:t>
            </a:r>
            <a:r>
              <a:rPr lang="en-US" sz="2400" dirty="0" smtClean="0">
                <a:latin typeface="Times New Roman"/>
                <a:cs typeface="Times New Roman"/>
              </a:rPr>
              <a:t> </a:t>
            </a:r>
            <a:r>
              <a:rPr lang="en-US" sz="2400" dirty="0" err="1" smtClean="0">
                <a:latin typeface="Times New Roman"/>
                <a:cs typeface="Times New Roman"/>
              </a:rPr>
              <a:t>masyarakat</a:t>
            </a:r>
            <a:endParaRPr lang="en-US" sz="2400" dirty="0" smtClean="0">
              <a:latin typeface="Times New Roman"/>
              <a:cs typeface="Times New Roman"/>
            </a:endParaRPr>
          </a:p>
          <a:p>
            <a:pPr>
              <a:buNone/>
            </a:pPr>
            <a:r>
              <a:rPr lang="en-US" sz="2400" dirty="0" smtClean="0">
                <a:latin typeface="Times New Roman"/>
                <a:cs typeface="Times New Roman"/>
              </a:rPr>
              <a:t>     ►</a:t>
            </a:r>
            <a:r>
              <a:rPr lang="en-US" sz="2400" dirty="0" err="1" smtClean="0">
                <a:latin typeface="Times New Roman"/>
                <a:cs typeface="Times New Roman"/>
              </a:rPr>
              <a:t>dari</a:t>
            </a:r>
            <a:r>
              <a:rPr lang="en-US" sz="2400" dirty="0" smtClean="0">
                <a:latin typeface="Times New Roman"/>
                <a:cs typeface="Times New Roman"/>
              </a:rPr>
              <a:t> </a:t>
            </a:r>
            <a:r>
              <a:rPr lang="en-US" sz="2400" dirty="0" err="1" smtClean="0">
                <a:latin typeface="Times New Roman"/>
                <a:cs typeface="Times New Roman"/>
              </a:rPr>
              <a:t>lembaga</a:t>
            </a:r>
            <a:r>
              <a:rPr lang="en-US" sz="2400" dirty="0" smtClean="0">
                <a:latin typeface="Times New Roman"/>
                <a:cs typeface="Times New Roman"/>
              </a:rPr>
              <a:t> lain </a:t>
            </a:r>
          </a:p>
          <a:p>
            <a:pPr>
              <a:buNone/>
            </a:pPr>
            <a:endParaRPr lang="en-US" sz="2400" dirty="0" smtClean="0">
              <a:latin typeface="Times New Roman"/>
              <a:cs typeface="Times New Roman"/>
            </a:endParaRPr>
          </a:p>
          <a:p>
            <a:pPr>
              <a:buNone/>
            </a:pPr>
            <a:r>
              <a:rPr lang="en-US" sz="2400" dirty="0" err="1" smtClean="0">
                <a:latin typeface="Times New Roman"/>
                <a:cs typeface="Times New Roman"/>
              </a:rPr>
              <a:t>Pilihan</a:t>
            </a:r>
            <a:r>
              <a:rPr lang="en-US" sz="2400" dirty="0" smtClean="0">
                <a:latin typeface="Times New Roman"/>
                <a:cs typeface="Times New Roman"/>
              </a:rPr>
              <a:t> </a:t>
            </a:r>
            <a:r>
              <a:rPr lang="en-US" sz="2400" dirty="0" err="1" smtClean="0">
                <a:latin typeface="Times New Roman"/>
                <a:cs typeface="Times New Roman"/>
              </a:rPr>
              <a:t>sumber</a:t>
            </a:r>
            <a:r>
              <a:rPr lang="en-US" sz="2400" dirty="0" smtClean="0">
                <a:latin typeface="Times New Roman"/>
                <a:cs typeface="Times New Roman"/>
              </a:rPr>
              <a:t> </a:t>
            </a:r>
            <a:r>
              <a:rPr lang="en-US" sz="2400" dirty="0" err="1" smtClean="0">
                <a:latin typeface="Times New Roman"/>
                <a:cs typeface="Times New Roman"/>
              </a:rPr>
              <a:t>dana</a:t>
            </a:r>
            <a:r>
              <a:rPr lang="en-US" sz="2400" dirty="0" smtClean="0">
                <a:latin typeface="Times New Roman"/>
                <a:cs typeface="Times New Roman"/>
              </a:rPr>
              <a:t>, </a:t>
            </a:r>
            <a:r>
              <a:rPr lang="en-US" sz="2400" dirty="0" err="1" smtClean="0">
                <a:latin typeface="Times New Roman"/>
                <a:cs typeface="Times New Roman"/>
              </a:rPr>
              <a:t>tergantung</a:t>
            </a:r>
            <a:r>
              <a:rPr lang="en-US" sz="2400" dirty="0" smtClean="0">
                <a:latin typeface="Times New Roman"/>
                <a:cs typeface="Times New Roman"/>
              </a:rPr>
              <a:t> </a:t>
            </a:r>
            <a:r>
              <a:rPr lang="en-US" sz="2400" dirty="0" err="1" smtClean="0">
                <a:latin typeface="Times New Roman"/>
                <a:cs typeface="Times New Roman"/>
              </a:rPr>
              <a:t>besar</a:t>
            </a:r>
            <a:r>
              <a:rPr lang="en-US" sz="2400" dirty="0" smtClean="0">
                <a:latin typeface="Times New Roman"/>
                <a:cs typeface="Times New Roman"/>
              </a:rPr>
              <a:t> </a:t>
            </a:r>
            <a:r>
              <a:rPr lang="en-US" sz="2400" dirty="0" err="1" smtClean="0">
                <a:latin typeface="Times New Roman"/>
                <a:cs typeface="Times New Roman"/>
              </a:rPr>
              <a:t>kecilnya</a:t>
            </a:r>
            <a:r>
              <a:rPr lang="en-US" sz="2400" dirty="0" smtClean="0">
                <a:latin typeface="Times New Roman"/>
                <a:cs typeface="Times New Roman"/>
              </a:rPr>
              <a:t> </a:t>
            </a:r>
            <a:r>
              <a:rPr lang="en-US" sz="2400" dirty="0" err="1" smtClean="0">
                <a:latin typeface="Times New Roman"/>
                <a:cs typeface="Times New Roman"/>
              </a:rPr>
              <a:t>biaya</a:t>
            </a:r>
            <a:r>
              <a:rPr lang="en-US" sz="2400" dirty="0" smtClean="0">
                <a:latin typeface="Times New Roman"/>
                <a:cs typeface="Times New Roman"/>
              </a:rPr>
              <a:t> </a:t>
            </a:r>
          </a:p>
          <a:p>
            <a:pPr>
              <a:buNone/>
            </a:pPr>
            <a:r>
              <a:rPr lang="en-US" sz="2400" dirty="0" smtClean="0">
                <a:latin typeface="Times New Roman"/>
                <a:cs typeface="Times New Roman"/>
              </a:rPr>
              <a:t>yang </a:t>
            </a:r>
            <a:r>
              <a:rPr lang="en-US" sz="2400" dirty="0" err="1" smtClean="0">
                <a:latin typeface="Times New Roman"/>
                <a:cs typeface="Times New Roman"/>
              </a:rPr>
              <a:t>ditanggung</a:t>
            </a:r>
            <a:endParaRPr lang="en-US" sz="2400" dirty="0" smtClean="0"/>
          </a:p>
          <a:p>
            <a:pPr>
              <a:buNone/>
            </a:pPr>
            <a:endParaRPr lang="en-US" sz="2400" dirty="0"/>
          </a:p>
        </p:txBody>
      </p:sp>
    </p:spTree>
  </p:cSld>
  <p:clrMapOvr>
    <a:masterClrMapping/>
  </p:clrMapOvr>
  <p:transition>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428604"/>
            <a:ext cx="8229600" cy="5697561"/>
          </a:xfrm>
          <a:ln w="12700">
            <a:solidFill>
              <a:schemeClr val="tx1"/>
            </a:solidFill>
          </a:ln>
        </p:spPr>
        <p:txBody>
          <a:bodyPr>
            <a:normAutofit fontScale="62500" lnSpcReduction="20000"/>
          </a:bodyPr>
          <a:lstStyle/>
          <a:p>
            <a:pPr>
              <a:buNone/>
            </a:pPr>
            <a:r>
              <a:rPr lang="en-US" sz="3600" b="1" u="sng" dirty="0" smtClean="0">
                <a:solidFill>
                  <a:srgbClr val="002060"/>
                </a:solidFill>
              </a:rPr>
              <a:t>1.SUMBER INTERNAL</a:t>
            </a:r>
          </a:p>
          <a:p>
            <a:pPr>
              <a:buNone/>
            </a:pPr>
            <a:r>
              <a:rPr lang="en-US" sz="3600" b="1" dirty="0" smtClean="0"/>
              <a:t>    </a:t>
            </a:r>
            <a:r>
              <a:rPr lang="en-US" b="1" dirty="0" smtClean="0">
                <a:latin typeface="Times New Roman"/>
                <a:cs typeface="Times New Roman"/>
              </a:rPr>
              <a:t>● </a:t>
            </a:r>
            <a:r>
              <a:rPr lang="en-US" b="1" dirty="0" smtClean="0"/>
              <a:t>SETORAN MODAL DARI PEMEGANG SAHAM</a:t>
            </a:r>
          </a:p>
          <a:p>
            <a:pPr>
              <a:buNone/>
            </a:pPr>
            <a:r>
              <a:rPr lang="en-US" dirty="0" smtClean="0"/>
              <a:t>	     </a:t>
            </a:r>
            <a:r>
              <a:rPr lang="en-US" dirty="0" smtClean="0">
                <a:latin typeface="Times New Roman"/>
                <a:cs typeface="Times New Roman"/>
              </a:rPr>
              <a:t>►</a:t>
            </a:r>
            <a:r>
              <a:rPr lang="en-US" dirty="0" smtClean="0"/>
              <a:t>Dana yang </a:t>
            </a:r>
            <a:r>
              <a:rPr lang="en-US" dirty="0" err="1" smtClean="0"/>
              <a:t>disetor</a:t>
            </a:r>
            <a:r>
              <a:rPr lang="en-US" dirty="0" smtClean="0"/>
              <a:t> </a:t>
            </a:r>
            <a:r>
              <a:rPr lang="en-US" dirty="0" err="1" smtClean="0"/>
              <a:t>oleh</a:t>
            </a:r>
            <a:r>
              <a:rPr lang="en-US" dirty="0" smtClean="0"/>
              <a:t> </a:t>
            </a:r>
            <a:r>
              <a:rPr lang="en-US" dirty="0" err="1" smtClean="0"/>
              <a:t>pemegang</a:t>
            </a:r>
            <a:r>
              <a:rPr lang="en-US" dirty="0" smtClean="0"/>
              <a:t> </a:t>
            </a:r>
            <a:r>
              <a:rPr lang="en-US" dirty="0" err="1" smtClean="0"/>
              <a:t>saham</a:t>
            </a:r>
            <a:r>
              <a:rPr lang="en-US" dirty="0" smtClean="0"/>
              <a:t> yang lama </a:t>
            </a:r>
            <a:r>
              <a:rPr lang="en-US" dirty="0" err="1" smtClean="0"/>
              <a:t>dan</a:t>
            </a:r>
            <a:r>
              <a:rPr lang="en-US" dirty="0" smtClean="0"/>
              <a:t> </a:t>
            </a:r>
            <a:r>
              <a:rPr lang="en-US" dirty="0" err="1" smtClean="0"/>
              <a:t>baru</a:t>
            </a:r>
            <a:r>
              <a:rPr lang="en-US" dirty="0" smtClean="0"/>
              <a:t>.</a:t>
            </a:r>
          </a:p>
          <a:p>
            <a:pPr>
              <a:buNone/>
            </a:pPr>
            <a:endParaRPr lang="en-US" dirty="0" smtClean="0"/>
          </a:p>
          <a:p>
            <a:pPr>
              <a:buNone/>
            </a:pPr>
            <a:r>
              <a:rPr lang="en-US" b="1" dirty="0" smtClean="0">
                <a:latin typeface="Times New Roman"/>
                <a:cs typeface="Times New Roman"/>
              </a:rPr>
              <a:t>     ● </a:t>
            </a:r>
            <a:r>
              <a:rPr lang="en-US" b="1" dirty="0" smtClean="0"/>
              <a:t>CADANGAN LABA </a:t>
            </a:r>
          </a:p>
          <a:p>
            <a:pPr>
              <a:buNone/>
            </a:pPr>
            <a:r>
              <a:rPr lang="en-US" dirty="0" smtClean="0"/>
              <a:t>           </a:t>
            </a:r>
            <a:r>
              <a:rPr lang="en-US" dirty="0" smtClean="0">
                <a:latin typeface="Times New Roman"/>
                <a:cs typeface="Times New Roman"/>
              </a:rPr>
              <a:t>► </a:t>
            </a:r>
            <a:r>
              <a:rPr lang="en-US" dirty="0" err="1" smtClean="0">
                <a:latin typeface="Times New Roman"/>
                <a:cs typeface="Times New Roman"/>
              </a:rPr>
              <a:t>Laba</a:t>
            </a:r>
            <a:r>
              <a:rPr lang="en-US" dirty="0" smtClean="0">
                <a:latin typeface="Times New Roman"/>
                <a:cs typeface="Times New Roman"/>
              </a:rPr>
              <a:t> yang </a:t>
            </a:r>
            <a:r>
              <a:rPr lang="en-US" dirty="0" err="1" smtClean="0">
                <a:latin typeface="Times New Roman"/>
                <a:cs typeface="Times New Roman"/>
              </a:rPr>
              <a:t>setiap</a:t>
            </a:r>
            <a:r>
              <a:rPr lang="en-US" dirty="0" smtClean="0">
                <a:latin typeface="Times New Roman"/>
                <a:cs typeface="Times New Roman"/>
              </a:rPr>
              <a:t> </a:t>
            </a:r>
            <a:r>
              <a:rPr lang="en-US" dirty="0" err="1" smtClean="0">
                <a:latin typeface="Times New Roman"/>
                <a:cs typeface="Times New Roman"/>
              </a:rPr>
              <a:t>tahun</a:t>
            </a:r>
            <a:r>
              <a:rPr lang="en-US" dirty="0" smtClean="0">
                <a:latin typeface="Times New Roman"/>
                <a:cs typeface="Times New Roman"/>
              </a:rPr>
              <a:t> </a:t>
            </a:r>
            <a:r>
              <a:rPr lang="en-US" dirty="0" err="1" smtClean="0">
                <a:latin typeface="Times New Roman"/>
                <a:cs typeface="Times New Roman"/>
              </a:rPr>
              <a:t>dicadangkan</a:t>
            </a:r>
            <a:r>
              <a:rPr lang="en-US" dirty="0" smtClean="0">
                <a:latin typeface="Times New Roman"/>
                <a:cs typeface="Times New Roman"/>
              </a:rPr>
              <a:t> </a:t>
            </a:r>
            <a:r>
              <a:rPr lang="en-US" dirty="0" err="1" smtClean="0">
                <a:latin typeface="Times New Roman"/>
                <a:cs typeface="Times New Roman"/>
              </a:rPr>
              <a:t>oleh</a:t>
            </a:r>
            <a:r>
              <a:rPr lang="en-US" dirty="0" smtClean="0">
                <a:latin typeface="Times New Roman"/>
                <a:cs typeface="Times New Roman"/>
              </a:rPr>
              <a:t> bank  </a:t>
            </a:r>
            <a:r>
              <a:rPr lang="en-US" dirty="0" err="1" smtClean="0">
                <a:latin typeface="Times New Roman"/>
                <a:cs typeface="Times New Roman"/>
              </a:rPr>
              <a:t>dan</a:t>
            </a:r>
            <a:r>
              <a:rPr lang="en-US" dirty="0" smtClean="0">
                <a:latin typeface="Times New Roman"/>
                <a:cs typeface="Times New Roman"/>
              </a:rPr>
              <a:t> </a:t>
            </a:r>
            <a:r>
              <a:rPr lang="en-US" dirty="0" err="1" smtClean="0">
                <a:latin typeface="Times New Roman"/>
                <a:cs typeface="Times New Roman"/>
              </a:rPr>
              <a:t>sementara</a:t>
            </a:r>
            <a:r>
              <a:rPr lang="en-US" dirty="0" smtClean="0">
                <a:latin typeface="Times New Roman"/>
                <a:cs typeface="Times New Roman"/>
              </a:rPr>
              <a:t> </a:t>
            </a:r>
            <a:r>
              <a:rPr lang="en-US" dirty="0" err="1" smtClean="0">
                <a:latin typeface="Times New Roman"/>
                <a:cs typeface="Times New Roman"/>
              </a:rPr>
              <a:t>waktu</a:t>
            </a:r>
            <a:r>
              <a:rPr lang="en-US" dirty="0" smtClean="0">
                <a:latin typeface="Times New Roman"/>
                <a:cs typeface="Times New Roman"/>
              </a:rPr>
              <a:t> </a:t>
            </a:r>
          </a:p>
          <a:p>
            <a:pPr>
              <a:buNone/>
            </a:pPr>
            <a:r>
              <a:rPr lang="en-US" dirty="0" smtClean="0">
                <a:latin typeface="Times New Roman"/>
                <a:cs typeface="Times New Roman"/>
              </a:rPr>
              <a:t>               </a:t>
            </a:r>
            <a:r>
              <a:rPr lang="en-US" dirty="0" err="1" smtClean="0">
                <a:latin typeface="Times New Roman"/>
                <a:cs typeface="Times New Roman"/>
              </a:rPr>
              <a:t>belum</a:t>
            </a:r>
            <a:r>
              <a:rPr lang="en-US" dirty="0" smtClean="0">
                <a:latin typeface="Times New Roman"/>
                <a:cs typeface="Times New Roman"/>
              </a:rPr>
              <a:t> </a:t>
            </a:r>
            <a:r>
              <a:rPr lang="en-US" dirty="0" err="1" smtClean="0">
                <a:latin typeface="Times New Roman"/>
                <a:cs typeface="Times New Roman"/>
              </a:rPr>
              <a:t>digunakan</a:t>
            </a:r>
            <a:r>
              <a:rPr lang="en-US" dirty="0" smtClean="0">
                <a:latin typeface="Times New Roman"/>
                <a:cs typeface="Times New Roman"/>
              </a:rPr>
              <a:t>. </a:t>
            </a:r>
            <a:r>
              <a:rPr lang="en-US" dirty="0" err="1" smtClean="0">
                <a:latin typeface="Times New Roman"/>
                <a:cs typeface="Times New Roman"/>
              </a:rPr>
              <a:t>Cadangan</a:t>
            </a:r>
            <a:r>
              <a:rPr lang="en-US" dirty="0" smtClean="0">
                <a:latin typeface="Times New Roman"/>
                <a:cs typeface="Times New Roman"/>
              </a:rPr>
              <a:t> </a:t>
            </a:r>
            <a:r>
              <a:rPr lang="en-US" dirty="0" err="1" smtClean="0">
                <a:latin typeface="Times New Roman"/>
                <a:cs typeface="Times New Roman"/>
              </a:rPr>
              <a:t>ini</a:t>
            </a:r>
            <a:r>
              <a:rPr lang="en-US" dirty="0" smtClean="0">
                <a:latin typeface="Times New Roman"/>
                <a:cs typeface="Times New Roman"/>
              </a:rPr>
              <a:t> </a:t>
            </a:r>
            <a:r>
              <a:rPr lang="en-US" dirty="0" err="1" smtClean="0">
                <a:latin typeface="Times New Roman"/>
                <a:cs typeface="Times New Roman"/>
              </a:rPr>
              <a:t>dapat</a:t>
            </a:r>
            <a:r>
              <a:rPr lang="en-US" dirty="0" smtClean="0">
                <a:latin typeface="Times New Roman"/>
                <a:cs typeface="Times New Roman"/>
              </a:rPr>
              <a:t> </a:t>
            </a:r>
            <a:r>
              <a:rPr lang="en-US" dirty="0" err="1" smtClean="0">
                <a:latin typeface="Times New Roman"/>
                <a:cs typeface="Times New Roman"/>
              </a:rPr>
              <a:t>diperbesar</a:t>
            </a:r>
            <a:r>
              <a:rPr lang="en-US" dirty="0" smtClean="0">
                <a:latin typeface="Times New Roman"/>
                <a:cs typeface="Times New Roman"/>
              </a:rPr>
              <a:t> </a:t>
            </a:r>
            <a:r>
              <a:rPr lang="en-US" dirty="0" err="1" smtClean="0">
                <a:latin typeface="Times New Roman"/>
                <a:cs typeface="Times New Roman"/>
              </a:rPr>
              <a:t>apabila</a:t>
            </a:r>
            <a:r>
              <a:rPr lang="en-US" dirty="0" smtClean="0">
                <a:latin typeface="Times New Roman"/>
                <a:cs typeface="Times New Roman"/>
              </a:rPr>
              <a:t> </a:t>
            </a:r>
            <a:r>
              <a:rPr lang="en-US" dirty="0" err="1" smtClean="0">
                <a:latin typeface="Times New Roman"/>
                <a:cs typeface="Times New Roman"/>
              </a:rPr>
              <a:t>bagian</a:t>
            </a:r>
            <a:r>
              <a:rPr lang="en-US" dirty="0" smtClean="0">
                <a:latin typeface="Times New Roman"/>
                <a:cs typeface="Times New Roman"/>
              </a:rPr>
              <a:t> </a:t>
            </a:r>
          </a:p>
          <a:p>
            <a:pPr>
              <a:buNone/>
            </a:pPr>
            <a:r>
              <a:rPr lang="en-US" dirty="0" smtClean="0">
                <a:latin typeface="Times New Roman"/>
                <a:cs typeface="Times New Roman"/>
              </a:rPr>
              <a:t>               </a:t>
            </a:r>
            <a:r>
              <a:rPr lang="en-US" dirty="0" err="1" smtClean="0">
                <a:latin typeface="Times New Roman"/>
                <a:cs typeface="Times New Roman"/>
              </a:rPr>
              <a:t>untuk</a:t>
            </a:r>
            <a:r>
              <a:rPr lang="en-US" dirty="0" smtClean="0">
                <a:latin typeface="Times New Roman"/>
                <a:cs typeface="Times New Roman"/>
              </a:rPr>
              <a:t> </a:t>
            </a:r>
            <a:r>
              <a:rPr lang="en-US" dirty="0" err="1" smtClean="0">
                <a:latin typeface="Times New Roman"/>
                <a:cs typeface="Times New Roman"/>
              </a:rPr>
              <a:t>cadangan</a:t>
            </a:r>
            <a:r>
              <a:rPr lang="en-US" dirty="0" smtClean="0">
                <a:latin typeface="Times New Roman"/>
                <a:cs typeface="Times New Roman"/>
              </a:rPr>
              <a:t>  </a:t>
            </a:r>
            <a:r>
              <a:rPr lang="en-US" dirty="0" err="1" smtClean="0">
                <a:latin typeface="Times New Roman"/>
                <a:cs typeface="Times New Roman"/>
              </a:rPr>
              <a:t>tersebut</a:t>
            </a:r>
            <a:r>
              <a:rPr lang="en-US" dirty="0" smtClean="0">
                <a:latin typeface="Times New Roman"/>
                <a:cs typeface="Times New Roman"/>
              </a:rPr>
              <a:t> </a:t>
            </a:r>
            <a:r>
              <a:rPr lang="en-US" dirty="0" err="1" smtClean="0">
                <a:latin typeface="Times New Roman"/>
                <a:cs typeface="Times New Roman"/>
              </a:rPr>
              <a:t>ditingkatkan</a:t>
            </a:r>
            <a:r>
              <a:rPr lang="en-US" dirty="0" smtClean="0">
                <a:latin typeface="Times New Roman"/>
                <a:cs typeface="Times New Roman"/>
              </a:rPr>
              <a:t> </a:t>
            </a:r>
            <a:r>
              <a:rPr lang="en-US" dirty="0" err="1" smtClean="0">
                <a:latin typeface="Times New Roman"/>
                <a:cs typeface="Times New Roman"/>
              </a:rPr>
              <a:t>atau</a:t>
            </a:r>
            <a:r>
              <a:rPr lang="en-US" dirty="0" smtClean="0">
                <a:latin typeface="Times New Roman"/>
                <a:cs typeface="Times New Roman"/>
              </a:rPr>
              <a:t> bank </a:t>
            </a:r>
            <a:r>
              <a:rPr lang="en-US" dirty="0" err="1" smtClean="0">
                <a:latin typeface="Times New Roman"/>
                <a:cs typeface="Times New Roman"/>
              </a:rPr>
              <a:t>mampu</a:t>
            </a:r>
            <a:r>
              <a:rPr lang="en-US" dirty="0" smtClean="0">
                <a:latin typeface="Times New Roman"/>
                <a:cs typeface="Times New Roman"/>
              </a:rPr>
              <a:t> </a:t>
            </a:r>
          </a:p>
          <a:p>
            <a:pPr>
              <a:buNone/>
            </a:pPr>
            <a:r>
              <a:rPr lang="en-US" dirty="0" smtClean="0">
                <a:latin typeface="Times New Roman"/>
                <a:cs typeface="Times New Roman"/>
              </a:rPr>
              <a:t>               </a:t>
            </a:r>
            <a:r>
              <a:rPr lang="en-US" dirty="0" err="1" smtClean="0">
                <a:latin typeface="Times New Roman"/>
                <a:cs typeface="Times New Roman"/>
              </a:rPr>
              <a:t>menigkatkan</a:t>
            </a:r>
            <a:r>
              <a:rPr lang="en-US" dirty="0" smtClean="0">
                <a:latin typeface="Times New Roman"/>
                <a:cs typeface="Times New Roman"/>
              </a:rPr>
              <a:t> </a:t>
            </a:r>
            <a:r>
              <a:rPr lang="en-US" dirty="0" err="1" smtClean="0">
                <a:latin typeface="Times New Roman"/>
                <a:cs typeface="Times New Roman"/>
              </a:rPr>
              <a:t>labanya</a:t>
            </a:r>
            <a:endParaRPr lang="en-US" dirty="0" smtClean="0">
              <a:latin typeface="Times New Roman"/>
              <a:cs typeface="Times New Roman"/>
            </a:endParaRPr>
          </a:p>
          <a:p>
            <a:pPr>
              <a:buNone/>
            </a:pPr>
            <a:endParaRPr lang="en-US" dirty="0" smtClean="0">
              <a:latin typeface="Times New Roman"/>
              <a:cs typeface="Times New Roman"/>
            </a:endParaRPr>
          </a:p>
          <a:p>
            <a:pPr>
              <a:buNone/>
            </a:pPr>
            <a:r>
              <a:rPr lang="en-US" dirty="0" smtClean="0">
                <a:latin typeface="Times New Roman"/>
                <a:cs typeface="Times New Roman"/>
              </a:rPr>
              <a:t>     </a:t>
            </a:r>
            <a:r>
              <a:rPr lang="en-US" b="1" dirty="0" smtClean="0">
                <a:latin typeface="Times New Roman"/>
                <a:cs typeface="Times New Roman"/>
              </a:rPr>
              <a:t>● </a:t>
            </a:r>
            <a:r>
              <a:rPr lang="en-US" b="1" dirty="0" smtClean="0"/>
              <a:t>LABA YANG BELUM DIBAGI</a:t>
            </a:r>
          </a:p>
          <a:p>
            <a:pPr>
              <a:buNone/>
            </a:pPr>
            <a:r>
              <a:rPr lang="en-US" dirty="0" smtClean="0"/>
              <a:t>	   </a:t>
            </a:r>
            <a:r>
              <a:rPr lang="en-US" dirty="0" smtClean="0">
                <a:latin typeface="Times New Roman"/>
                <a:cs typeface="Times New Roman"/>
              </a:rPr>
              <a:t>► </a:t>
            </a:r>
            <a:r>
              <a:rPr lang="en-US" dirty="0" err="1" smtClean="0">
                <a:latin typeface="Times New Roman"/>
                <a:cs typeface="Times New Roman"/>
              </a:rPr>
              <a:t>Laba</a:t>
            </a:r>
            <a:r>
              <a:rPr lang="en-US" dirty="0" smtClean="0">
                <a:latin typeface="Times New Roman"/>
                <a:cs typeface="Times New Roman"/>
              </a:rPr>
              <a:t> </a:t>
            </a:r>
            <a:r>
              <a:rPr lang="en-US" dirty="0" err="1" smtClean="0">
                <a:latin typeface="Times New Roman"/>
                <a:cs typeface="Times New Roman"/>
              </a:rPr>
              <a:t>tahun</a:t>
            </a:r>
            <a:r>
              <a:rPr lang="en-US" dirty="0" smtClean="0">
                <a:latin typeface="Times New Roman"/>
                <a:cs typeface="Times New Roman"/>
              </a:rPr>
              <a:t> </a:t>
            </a:r>
            <a:r>
              <a:rPr lang="en-US" dirty="0" err="1" smtClean="0">
                <a:latin typeface="Times New Roman"/>
                <a:cs typeface="Times New Roman"/>
              </a:rPr>
              <a:t>berjalan</a:t>
            </a:r>
            <a:r>
              <a:rPr lang="en-US" dirty="0" smtClean="0">
                <a:latin typeface="Times New Roman"/>
                <a:cs typeface="Times New Roman"/>
              </a:rPr>
              <a:t> </a:t>
            </a:r>
            <a:r>
              <a:rPr lang="en-US" dirty="0" err="1" smtClean="0">
                <a:latin typeface="Times New Roman"/>
                <a:cs typeface="Times New Roman"/>
              </a:rPr>
              <a:t>tapi</a:t>
            </a:r>
            <a:r>
              <a:rPr lang="en-US" dirty="0" smtClean="0">
                <a:latin typeface="Times New Roman"/>
                <a:cs typeface="Times New Roman"/>
              </a:rPr>
              <a:t> </a:t>
            </a:r>
            <a:r>
              <a:rPr lang="en-US" dirty="0" err="1" smtClean="0">
                <a:latin typeface="Times New Roman"/>
                <a:cs typeface="Times New Roman"/>
              </a:rPr>
              <a:t>belum</a:t>
            </a:r>
            <a:r>
              <a:rPr lang="en-US" dirty="0" smtClean="0">
                <a:latin typeface="Times New Roman"/>
                <a:cs typeface="Times New Roman"/>
              </a:rPr>
              <a:t> </a:t>
            </a:r>
            <a:r>
              <a:rPr lang="en-US" dirty="0" err="1" smtClean="0">
                <a:latin typeface="Times New Roman"/>
                <a:cs typeface="Times New Roman"/>
              </a:rPr>
              <a:t>dibagikan</a:t>
            </a:r>
            <a:r>
              <a:rPr lang="en-US" dirty="0" smtClean="0">
                <a:latin typeface="Times New Roman"/>
                <a:cs typeface="Times New Roman"/>
              </a:rPr>
              <a:t> </a:t>
            </a:r>
            <a:r>
              <a:rPr lang="en-US" dirty="0" err="1" smtClean="0">
                <a:latin typeface="Times New Roman"/>
                <a:cs typeface="Times New Roman"/>
              </a:rPr>
              <a:t>kepada</a:t>
            </a:r>
            <a:r>
              <a:rPr lang="en-US" dirty="0" smtClean="0">
                <a:latin typeface="Times New Roman"/>
                <a:cs typeface="Times New Roman"/>
              </a:rPr>
              <a:t> </a:t>
            </a:r>
            <a:r>
              <a:rPr lang="en-US" dirty="0" err="1" smtClean="0">
                <a:latin typeface="Times New Roman"/>
                <a:cs typeface="Times New Roman"/>
              </a:rPr>
              <a:t>pemegang</a:t>
            </a:r>
            <a:r>
              <a:rPr lang="en-US" dirty="0" smtClean="0">
                <a:latin typeface="Times New Roman"/>
                <a:cs typeface="Times New Roman"/>
              </a:rPr>
              <a:t> </a:t>
            </a:r>
            <a:r>
              <a:rPr lang="en-US" dirty="0" err="1" smtClean="0">
                <a:latin typeface="Times New Roman"/>
                <a:cs typeface="Times New Roman"/>
              </a:rPr>
              <a:t>saham</a:t>
            </a:r>
            <a:endParaRPr lang="en-US" dirty="0" smtClean="0">
              <a:latin typeface="Times New Roman"/>
              <a:cs typeface="Times New Roman"/>
            </a:endParaRPr>
          </a:p>
          <a:p>
            <a:pPr>
              <a:buNone/>
            </a:pPr>
            <a:endParaRPr lang="en-US" dirty="0" smtClean="0">
              <a:latin typeface="Times New Roman"/>
              <a:cs typeface="Times New Roman"/>
            </a:endParaRPr>
          </a:p>
          <a:p>
            <a:pPr>
              <a:buNone/>
            </a:pPr>
            <a:r>
              <a:rPr lang="en-US" dirty="0" smtClean="0">
                <a:latin typeface="Times New Roman"/>
                <a:cs typeface="Times New Roman"/>
              </a:rPr>
              <a:t>     </a:t>
            </a:r>
            <a:r>
              <a:rPr lang="en-US" b="1" dirty="0" smtClean="0">
                <a:latin typeface="Times New Roman"/>
                <a:cs typeface="Times New Roman"/>
              </a:rPr>
              <a:t>● AGIO SAHAM/PREMIUM SAHAM</a:t>
            </a:r>
          </a:p>
          <a:p>
            <a:pPr>
              <a:buNone/>
            </a:pPr>
            <a:r>
              <a:rPr lang="en-US" b="1" dirty="0" smtClean="0">
                <a:latin typeface="Times New Roman"/>
                <a:cs typeface="Times New Roman"/>
              </a:rPr>
              <a:t>	   ► </a:t>
            </a:r>
            <a:r>
              <a:rPr lang="en-US" dirty="0" err="1" smtClean="0">
                <a:latin typeface="Times New Roman"/>
                <a:cs typeface="Times New Roman"/>
              </a:rPr>
              <a:t>Selisih</a:t>
            </a:r>
            <a:r>
              <a:rPr lang="en-US" dirty="0" smtClean="0">
                <a:latin typeface="Times New Roman"/>
                <a:cs typeface="Times New Roman"/>
              </a:rPr>
              <a:t> </a:t>
            </a:r>
            <a:r>
              <a:rPr lang="en-US" dirty="0" err="1" smtClean="0">
                <a:latin typeface="Times New Roman"/>
                <a:cs typeface="Times New Roman"/>
              </a:rPr>
              <a:t>harga</a:t>
            </a:r>
            <a:r>
              <a:rPr lang="en-US" dirty="0" smtClean="0">
                <a:latin typeface="Times New Roman"/>
                <a:cs typeface="Times New Roman"/>
              </a:rPr>
              <a:t> </a:t>
            </a:r>
            <a:r>
              <a:rPr lang="en-US" dirty="0" err="1" smtClean="0">
                <a:latin typeface="Times New Roman"/>
                <a:cs typeface="Times New Roman"/>
              </a:rPr>
              <a:t>saham</a:t>
            </a:r>
            <a:r>
              <a:rPr lang="en-US" dirty="0" smtClean="0">
                <a:latin typeface="Times New Roman"/>
                <a:cs typeface="Times New Roman"/>
              </a:rPr>
              <a:t> yang </a:t>
            </a:r>
            <a:r>
              <a:rPr lang="en-US" dirty="0" err="1" smtClean="0">
                <a:latin typeface="Times New Roman"/>
                <a:cs typeface="Times New Roman"/>
              </a:rPr>
              <a:t>melebihi</a:t>
            </a:r>
            <a:r>
              <a:rPr lang="en-US" dirty="0" smtClean="0">
                <a:latin typeface="Times New Roman"/>
                <a:cs typeface="Times New Roman"/>
              </a:rPr>
              <a:t> </a:t>
            </a:r>
            <a:r>
              <a:rPr lang="en-US" dirty="0" err="1" smtClean="0">
                <a:latin typeface="Times New Roman"/>
                <a:cs typeface="Times New Roman"/>
              </a:rPr>
              <a:t>nilai</a:t>
            </a:r>
            <a:r>
              <a:rPr lang="en-US" dirty="0" smtClean="0">
                <a:latin typeface="Times New Roman"/>
                <a:cs typeface="Times New Roman"/>
              </a:rPr>
              <a:t> nominal</a:t>
            </a:r>
            <a:endParaRPr lang="en-US" dirty="0" smtClean="0"/>
          </a:p>
          <a:p>
            <a:pPr>
              <a:buNone/>
            </a:pPr>
            <a:endParaRPr lang="en-US" sz="2800" dirty="0" smtClean="0"/>
          </a:p>
          <a:p>
            <a:pPr>
              <a:buNone/>
            </a:pPr>
            <a:r>
              <a:rPr lang="en-US" sz="2800" dirty="0" smtClean="0"/>
              <a:t>	</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472520" cy="6357982"/>
          </a:xfrm>
          <a:ln w="19050">
            <a:solidFill>
              <a:schemeClr val="tx1"/>
            </a:solidFill>
          </a:ln>
        </p:spPr>
        <p:txBody>
          <a:bodyPr>
            <a:normAutofit/>
          </a:bodyPr>
          <a:lstStyle/>
          <a:p>
            <a:pPr>
              <a:buNone/>
            </a:pPr>
            <a:r>
              <a:rPr lang="en-US" sz="2400" b="1" u="sng" dirty="0" smtClean="0">
                <a:solidFill>
                  <a:schemeClr val="tx2"/>
                </a:solidFill>
              </a:rPr>
              <a:t>2.SUMBER EKSTERNAL</a:t>
            </a:r>
          </a:p>
          <a:p>
            <a:pPr>
              <a:buNone/>
            </a:pPr>
            <a:endParaRPr lang="en-US" sz="2400" b="1" dirty="0" smtClean="0"/>
          </a:p>
          <a:p>
            <a:pPr>
              <a:buNone/>
            </a:pPr>
            <a:r>
              <a:rPr lang="en-US" sz="2000" dirty="0" smtClean="0">
                <a:latin typeface="Times New Roman"/>
                <a:cs typeface="Times New Roman"/>
              </a:rPr>
              <a:t>   </a:t>
            </a:r>
            <a:r>
              <a:rPr lang="en-US" sz="2000" b="1" dirty="0" smtClean="0">
                <a:latin typeface="Times New Roman"/>
                <a:cs typeface="Times New Roman"/>
              </a:rPr>
              <a:t>● BANTUAN</a:t>
            </a:r>
            <a:r>
              <a:rPr lang="en-US" sz="2000" b="1" dirty="0" smtClean="0"/>
              <a:t> LIKUIDITAS BANK INDONESIA (BLBI)</a:t>
            </a:r>
          </a:p>
          <a:p>
            <a:pPr>
              <a:buNone/>
            </a:pPr>
            <a:r>
              <a:rPr lang="en-US" sz="2400" b="1" dirty="0" smtClean="0"/>
              <a:t>	 </a:t>
            </a:r>
            <a:r>
              <a:rPr lang="en-US" sz="2000" b="1" dirty="0" smtClean="0">
                <a:latin typeface="Times New Roman"/>
                <a:cs typeface="Times New Roman"/>
              </a:rPr>
              <a:t>► </a:t>
            </a:r>
            <a:r>
              <a:rPr lang="en-US" sz="2000" dirty="0" err="1" smtClean="0">
                <a:latin typeface="Times New Roman"/>
                <a:cs typeface="Times New Roman"/>
              </a:rPr>
              <a:t>Kredit</a:t>
            </a:r>
            <a:r>
              <a:rPr lang="en-US" sz="2000" dirty="0" smtClean="0">
                <a:latin typeface="Times New Roman"/>
                <a:cs typeface="Times New Roman"/>
              </a:rPr>
              <a:t> yang </a:t>
            </a:r>
            <a:r>
              <a:rPr lang="en-US" sz="2000" dirty="0" err="1" smtClean="0">
                <a:latin typeface="Times New Roman"/>
                <a:cs typeface="Times New Roman"/>
              </a:rPr>
              <a:t>diberikan</a:t>
            </a:r>
            <a:r>
              <a:rPr lang="en-US" sz="2000" dirty="0" smtClean="0">
                <a:latin typeface="Times New Roman"/>
                <a:cs typeface="Times New Roman"/>
              </a:rPr>
              <a:t> bank Indonesia yang </a:t>
            </a:r>
            <a:r>
              <a:rPr lang="en-US" sz="2000" dirty="0" err="1" smtClean="0">
                <a:latin typeface="Times New Roman"/>
                <a:cs typeface="Times New Roman"/>
              </a:rPr>
              <a:t>mengalami</a:t>
            </a:r>
            <a:r>
              <a:rPr lang="en-US" sz="2000" dirty="0" smtClean="0">
                <a:latin typeface="Times New Roman"/>
                <a:cs typeface="Times New Roman"/>
              </a:rPr>
              <a:t> </a:t>
            </a:r>
            <a:r>
              <a:rPr lang="en-US" sz="2000" dirty="0" err="1" smtClean="0">
                <a:latin typeface="Times New Roman"/>
                <a:cs typeface="Times New Roman"/>
              </a:rPr>
              <a:t>kesulitan</a:t>
            </a:r>
            <a:r>
              <a:rPr lang="en-US" sz="2000" dirty="0" smtClean="0">
                <a:latin typeface="Times New Roman"/>
                <a:cs typeface="Times New Roman"/>
              </a:rPr>
              <a:t> </a:t>
            </a:r>
            <a:r>
              <a:rPr lang="en-US" sz="2000" dirty="0" err="1" smtClean="0">
                <a:latin typeface="Times New Roman"/>
                <a:cs typeface="Times New Roman"/>
              </a:rPr>
              <a:t>likuiditas</a:t>
            </a:r>
            <a:endParaRPr lang="en-US" sz="2000" dirty="0" smtClean="0">
              <a:latin typeface="Times New Roman"/>
              <a:cs typeface="Times New Roman"/>
            </a:endParaRPr>
          </a:p>
          <a:p>
            <a:pPr>
              <a:buNone/>
            </a:pPr>
            <a:endParaRPr lang="en-US" sz="2000" dirty="0" smtClean="0">
              <a:latin typeface="Times New Roman"/>
              <a:cs typeface="Times New Roman"/>
            </a:endParaRPr>
          </a:p>
          <a:p>
            <a:pPr>
              <a:buNone/>
            </a:pPr>
            <a:r>
              <a:rPr lang="en-US" sz="2400" dirty="0" smtClean="0">
                <a:latin typeface="Times New Roman"/>
                <a:cs typeface="Times New Roman"/>
              </a:rPr>
              <a:t>  </a:t>
            </a:r>
            <a:r>
              <a:rPr lang="en-US" sz="2000" dirty="0" smtClean="0">
                <a:latin typeface="Times New Roman"/>
                <a:cs typeface="Times New Roman"/>
              </a:rPr>
              <a:t>● </a:t>
            </a:r>
            <a:r>
              <a:rPr lang="en-US" sz="2000" b="1" dirty="0" smtClean="0">
                <a:latin typeface="Times New Roman" pitchFamily="18" charset="0"/>
                <a:cs typeface="Times New Roman" pitchFamily="18" charset="0"/>
              </a:rPr>
              <a:t>PINJAMAN ANTAR BANK (CALL MONEY)</a:t>
            </a:r>
          </a:p>
          <a:p>
            <a:pPr>
              <a:buNone/>
            </a:pPr>
            <a:r>
              <a:rPr lang="en-US" sz="2000" dirty="0" smtClean="0">
                <a:latin typeface="Times New Roman" pitchFamily="18" charset="0"/>
                <a:cs typeface="Times New Roman" pitchFamily="18" charset="0"/>
              </a:rPr>
              <a:t>       </a:t>
            </a:r>
            <a:r>
              <a:rPr lang="en-US" sz="2000" dirty="0" smtClean="0">
                <a:latin typeface="Times New Roman"/>
                <a:cs typeface="Times New Roman"/>
              </a:rPr>
              <a:t>► </a:t>
            </a:r>
            <a:r>
              <a:rPr lang="en-US" sz="2000" dirty="0" err="1" smtClean="0">
                <a:latin typeface="Times New Roman"/>
                <a:cs typeface="Times New Roman"/>
              </a:rPr>
              <a:t>Pinjaman</a:t>
            </a:r>
            <a:r>
              <a:rPr lang="en-US" sz="2000" dirty="0" smtClean="0">
                <a:latin typeface="Times New Roman"/>
                <a:cs typeface="Times New Roman"/>
              </a:rPr>
              <a:t> </a:t>
            </a:r>
            <a:r>
              <a:rPr lang="en-US" sz="2000" dirty="0" err="1" smtClean="0">
                <a:latin typeface="Times New Roman"/>
                <a:cs typeface="Times New Roman"/>
              </a:rPr>
              <a:t>apabila</a:t>
            </a:r>
            <a:r>
              <a:rPr lang="en-US" sz="2000" dirty="0" smtClean="0">
                <a:latin typeface="Times New Roman"/>
                <a:cs typeface="Times New Roman"/>
              </a:rPr>
              <a:t> </a:t>
            </a:r>
            <a:r>
              <a:rPr lang="en-US" sz="2000" dirty="0" err="1" smtClean="0">
                <a:latin typeface="Times New Roman"/>
                <a:cs typeface="Times New Roman"/>
              </a:rPr>
              <a:t>kebutuhan</a:t>
            </a:r>
            <a:r>
              <a:rPr lang="en-US" sz="2000" dirty="0" smtClean="0">
                <a:latin typeface="Times New Roman"/>
                <a:cs typeface="Times New Roman"/>
              </a:rPr>
              <a:t> </a:t>
            </a:r>
            <a:r>
              <a:rPr lang="en-US" sz="2000" dirty="0" err="1" smtClean="0">
                <a:latin typeface="Times New Roman"/>
                <a:cs typeface="Times New Roman"/>
              </a:rPr>
              <a:t>mendesak</a:t>
            </a:r>
            <a:endParaRPr lang="en-US" sz="2000" dirty="0" smtClean="0">
              <a:latin typeface="Times New Roman"/>
              <a:cs typeface="Times New Roman"/>
            </a:endParaRPr>
          </a:p>
          <a:p>
            <a:pPr>
              <a:buNone/>
            </a:pPr>
            <a:endParaRPr lang="en-US" sz="2000" dirty="0" smtClean="0">
              <a:latin typeface="Times New Roman"/>
              <a:cs typeface="Times New Roman"/>
            </a:endParaRPr>
          </a:p>
          <a:p>
            <a:pPr>
              <a:buNone/>
            </a:pPr>
            <a:r>
              <a:rPr lang="en-US" sz="2000" b="1" dirty="0" smtClean="0">
                <a:latin typeface="Times New Roman"/>
                <a:cs typeface="Times New Roman"/>
              </a:rPr>
              <a:t>   ● </a:t>
            </a:r>
            <a:r>
              <a:rPr lang="en-US" sz="2000" b="1" dirty="0" smtClean="0">
                <a:latin typeface="Times New Roman" pitchFamily="18" charset="0"/>
                <a:cs typeface="Times New Roman" pitchFamily="18" charset="0"/>
              </a:rPr>
              <a:t>PINJAMAN DARI BANK LUAR NEGERI</a:t>
            </a:r>
          </a:p>
          <a:p>
            <a:pPr>
              <a:buNone/>
            </a:pPr>
            <a:r>
              <a:rPr lang="en-US" sz="2000" dirty="0" smtClean="0">
                <a:latin typeface="Times New Roman" pitchFamily="18" charset="0"/>
                <a:cs typeface="Times New Roman" pitchFamily="18" charset="0"/>
              </a:rPr>
              <a:t>       </a:t>
            </a:r>
            <a:r>
              <a:rPr lang="en-US" sz="2000" dirty="0" smtClean="0">
                <a:latin typeface="Times New Roman"/>
                <a:cs typeface="Times New Roman"/>
              </a:rPr>
              <a:t>► </a:t>
            </a:r>
            <a:r>
              <a:rPr lang="en-US" sz="2000" dirty="0" err="1" smtClean="0">
                <a:latin typeface="Times New Roman"/>
                <a:cs typeface="Times New Roman"/>
              </a:rPr>
              <a:t>Pinjaman</a:t>
            </a:r>
            <a:r>
              <a:rPr lang="en-US" sz="2000" dirty="0" smtClean="0">
                <a:latin typeface="Times New Roman"/>
                <a:cs typeface="Times New Roman"/>
              </a:rPr>
              <a:t> </a:t>
            </a:r>
            <a:r>
              <a:rPr lang="en-US" sz="2000" dirty="0" err="1" smtClean="0">
                <a:latin typeface="Times New Roman"/>
                <a:cs typeface="Times New Roman"/>
              </a:rPr>
              <a:t>dari</a:t>
            </a:r>
            <a:r>
              <a:rPr lang="en-US" sz="2000" dirty="0" smtClean="0">
                <a:latin typeface="Times New Roman"/>
                <a:cs typeface="Times New Roman"/>
              </a:rPr>
              <a:t> </a:t>
            </a:r>
            <a:r>
              <a:rPr lang="en-US" sz="2000" dirty="0" err="1" smtClean="0">
                <a:latin typeface="Times New Roman"/>
                <a:cs typeface="Times New Roman"/>
              </a:rPr>
              <a:t>perbankan</a:t>
            </a:r>
            <a:r>
              <a:rPr lang="en-US" sz="2000" dirty="0" smtClean="0">
                <a:latin typeface="Times New Roman"/>
                <a:cs typeface="Times New Roman"/>
              </a:rPr>
              <a:t> </a:t>
            </a:r>
            <a:r>
              <a:rPr lang="en-US" sz="2000" dirty="0" err="1" smtClean="0">
                <a:latin typeface="Times New Roman"/>
                <a:cs typeface="Times New Roman"/>
              </a:rPr>
              <a:t>luar</a:t>
            </a:r>
            <a:endParaRPr lang="en-US" sz="2000" dirty="0" smtClean="0">
              <a:latin typeface="Times New Roman"/>
              <a:cs typeface="Times New Roman"/>
            </a:endParaRPr>
          </a:p>
          <a:p>
            <a:pPr>
              <a:buNone/>
            </a:pPr>
            <a:endParaRPr lang="en-US" sz="2000" dirty="0" smtClean="0">
              <a:latin typeface="Times New Roman"/>
              <a:cs typeface="Times New Roman"/>
            </a:endParaRPr>
          </a:p>
          <a:p>
            <a:pPr>
              <a:buNone/>
            </a:pPr>
            <a:r>
              <a:rPr lang="en-US" sz="2000" b="1" dirty="0" smtClean="0">
                <a:latin typeface="Times New Roman" pitchFamily="18" charset="0"/>
                <a:cs typeface="Times New Roman" pitchFamily="18" charset="0"/>
              </a:rPr>
              <a:t>   </a:t>
            </a:r>
            <a:r>
              <a:rPr lang="en-US" sz="2000" b="1" dirty="0" smtClean="0">
                <a:latin typeface="Times New Roman"/>
                <a:cs typeface="Times New Roman"/>
              </a:rPr>
              <a:t>● </a:t>
            </a:r>
            <a:r>
              <a:rPr lang="en-US" sz="2000" b="1" dirty="0" smtClean="0">
                <a:latin typeface="Times New Roman" pitchFamily="18" charset="0"/>
                <a:cs typeface="Times New Roman" pitchFamily="18" charset="0"/>
              </a:rPr>
              <a:t>SURAT BERHARGA PASAR UANG (SBPU)</a:t>
            </a:r>
          </a:p>
          <a:p>
            <a:pPr>
              <a:buNone/>
            </a:pPr>
            <a:r>
              <a:rPr lang="en-US" sz="2000" b="1" dirty="0" smtClean="0">
                <a:latin typeface="Times New Roman" pitchFamily="18" charset="0"/>
                <a:cs typeface="Times New Roman" pitchFamily="18" charset="0"/>
              </a:rPr>
              <a:t>       </a:t>
            </a:r>
            <a:r>
              <a:rPr lang="en-US" sz="2000" dirty="0" smtClean="0">
                <a:latin typeface="Times New Roman"/>
                <a:cs typeface="Times New Roman"/>
              </a:rPr>
              <a:t>► </a:t>
            </a:r>
            <a:r>
              <a:rPr lang="en-US" sz="2000" dirty="0" err="1" smtClean="0">
                <a:latin typeface="Times New Roman"/>
                <a:cs typeface="Times New Roman"/>
              </a:rPr>
              <a:t>Pihak</a:t>
            </a:r>
            <a:r>
              <a:rPr lang="en-US" sz="2000" dirty="0" smtClean="0">
                <a:latin typeface="Times New Roman"/>
                <a:cs typeface="Times New Roman"/>
              </a:rPr>
              <a:t> </a:t>
            </a:r>
            <a:r>
              <a:rPr lang="en-US" sz="2000" dirty="0" err="1" smtClean="0">
                <a:latin typeface="Times New Roman"/>
                <a:cs typeface="Times New Roman"/>
              </a:rPr>
              <a:t>perbankan</a:t>
            </a:r>
            <a:r>
              <a:rPr lang="en-US" sz="2000" dirty="0" smtClean="0">
                <a:latin typeface="Times New Roman"/>
                <a:cs typeface="Times New Roman"/>
              </a:rPr>
              <a:t> </a:t>
            </a:r>
            <a:r>
              <a:rPr lang="en-US" sz="2000" dirty="0" err="1" smtClean="0">
                <a:latin typeface="Times New Roman"/>
                <a:cs typeface="Times New Roman"/>
              </a:rPr>
              <a:t>menerbitkan</a:t>
            </a:r>
            <a:r>
              <a:rPr lang="en-US" sz="2000" dirty="0" smtClean="0">
                <a:latin typeface="Times New Roman"/>
                <a:cs typeface="Times New Roman"/>
              </a:rPr>
              <a:t> SPBU </a:t>
            </a:r>
            <a:r>
              <a:rPr lang="en-US" sz="2000" dirty="0" err="1" smtClean="0">
                <a:latin typeface="Times New Roman"/>
                <a:cs typeface="Times New Roman"/>
              </a:rPr>
              <a:t>kemudian</a:t>
            </a:r>
            <a:r>
              <a:rPr lang="en-US" sz="2000" dirty="0" smtClean="0">
                <a:latin typeface="Times New Roman"/>
                <a:cs typeface="Times New Roman"/>
              </a:rPr>
              <a:t> </a:t>
            </a:r>
            <a:r>
              <a:rPr lang="en-US" sz="2000" dirty="0" err="1" smtClean="0">
                <a:latin typeface="Times New Roman"/>
                <a:cs typeface="Times New Roman"/>
              </a:rPr>
              <a:t>diperjual</a:t>
            </a:r>
            <a:r>
              <a:rPr lang="en-US" sz="2000" dirty="0" smtClean="0">
                <a:latin typeface="Times New Roman"/>
                <a:cs typeface="Times New Roman"/>
              </a:rPr>
              <a:t> </a:t>
            </a:r>
            <a:r>
              <a:rPr lang="en-US" sz="2000" dirty="0" err="1" smtClean="0">
                <a:latin typeface="Times New Roman"/>
                <a:cs typeface="Times New Roman"/>
              </a:rPr>
              <a:t>belikan</a:t>
            </a:r>
            <a:r>
              <a:rPr lang="en-US" sz="2000" dirty="0" smtClean="0">
                <a:latin typeface="Times New Roman"/>
                <a:cs typeface="Times New Roman"/>
              </a:rPr>
              <a:t> </a:t>
            </a:r>
            <a:r>
              <a:rPr lang="en-US" sz="2000" dirty="0" err="1" smtClean="0">
                <a:latin typeface="Times New Roman"/>
                <a:cs typeface="Times New Roman"/>
              </a:rPr>
              <a:t>kepada</a:t>
            </a:r>
            <a:r>
              <a:rPr lang="en-US" sz="2000" dirty="0" smtClean="0">
                <a:latin typeface="Times New Roman"/>
                <a:cs typeface="Times New Roman"/>
              </a:rPr>
              <a:t>  </a:t>
            </a:r>
          </a:p>
          <a:p>
            <a:pPr>
              <a:buNone/>
            </a:pPr>
            <a:r>
              <a:rPr lang="en-US" sz="2000" dirty="0" smtClean="0">
                <a:latin typeface="Times New Roman"/>
                <a:cs typeface="Times New Roman"/>
              </a:rPr>
              <a:t>            yang </a:t>
            </a:r>
            <a:r>
              <a:rPr lang="en-US" sz="2000" dirty="0" err="1" smtClean="0">
                <a:latin typeface="Times New Roman"/>
                <a:cs typeface="Times New Roman"/>
              </a:rPr>
              <a:t>berminat</a:t>
            </a:r>
            <a:r>
              <a:rPr lang="en-US" sz="2000" dirty="0" smtClean="0">
                <a:latin typeface="Times New Roman"/>
                <a:cs typeface="Times New Roman"/>
              </a:rPr>
              <a:t>, </a:t>
            </a:r>
            <a:r>
              <a:rPr lang="en-US" sz="2000" dirty="0" err="1" smtClean="0">
                <a:latin typeface="Times New Roman"/>
                <a:cs typeface="Times New Roman"/>
              </a:rPr>
              <a:t>perusahaan</a:t>
            </a:r>
            <a:r>
              <a:rPr lang="en-US" sz="2000" dirty="0" smtClean="0">
                <a:latin typeface="Times New Roman"/>
                <a:cs typeface="Times New Roman"/>
              </a:rPr>
              <a:t> </a:t>
            </a:r>
            <a:r>
              <a:rPr lang="en-US" sz="2000" dirty="0" err="1" smtClean="0">
                <a:latin typeface="Times New Roman"/>
                <a:cs typeface="Times New Roman"/>
              </a:rPr>
              <a:t>keuangan</a:t>
            </a:r>
            <a:r>
              <a:rPr lang="en-US" sz="2000" dirty="0" smtClean="0">
                <a:latin typeface="Times New Roman"/>
                <a:cs typeface="Times New Roman"/>
              </a:rPr>
              <a:t> </a:t>
            </a:r>
            <a:r>
              <a:rPr lang="en-US" sz="2000" dirty="0" err="1" smtClean="0">
                <a:latin typeface="Times New Roman"/>
                <a:cs typeface="Times New Roman"/>
              </a:rPr>
              <a:t>atau</a:t>
            </a:r>
            <a:r>
              <a:rPr lang="en-US" sz="2000" dirty="0" smtClean="0">
                <a:latin typeface="Times New Roman"/>
                <a:cs typeface="Times New Roman"/>
              </a:rPr>
              <a:t> non </a:t>
            </a:r>
            <a:r>
              <a:rPr lang="en-US" sz="2000" dirty="0" err="1" smtClean="0">
                <a:latin typeface="Times New Roman"/>
                <a:cs typeface="Times New Roman"/>
              </a:rPr>
              <a:t>keuangan</a:t>
            </a:r>
            <a:r>
              <a:rPr lang="en-US" sz="2000" dirty="0" smtClean="0">
                <a:latin typeface="Times New Roman"/>
                <a:cs typeface="Times New Roman"/>
              </a:rPr>
              <a:t> </a:t>
            </a:r>
            <a:endParaRPr lang="en-US" sz="20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57166"/>
            <a:ext cx="8472520" cy="6286544"/>
          </a:xfrm>
          <a:ln w="19050">
            <a:solidFill>
              <a:schemeClr val="tx1"/>
            </a:solidFill>
          </a:ln>
        </p:spPr>
        <p:txBody>
          <a:bodyPr/>
          <a:lstStyle/>
          <a:p>
            <a:pPr>
              <a:buNone/>
            </a:pPr>
            <a:r>
              <a:rPr lang="en-US" sz="2400" b="1" u="sng" dirty="0" smtClean="0">
                <a:solidFill>
                  <a:schemeClr val="accent2"/>
                </a:solidFill>
                <a:latin typeface="Times New Roman" pitchFamily="18" charset="0"/>
                <a:cs typeface="Times New Roman" pitchFamily="18" charset="0"/>
              </a:rPr>
              <a:t>3.SUMBER LAIN</a:t>
            </a:r>
          </a:p>
          <a:p>
            <a:pPr>
              <a:buNone/>
            </a:pPr>
            <a:r>
              <a:rPr lang="en-US" sz="2000" b="1" dirty="0" smtClean="0">
                <a:latin typeface="Times New Roman" pitchFamily="18" charset="0"/>
                <a:cs typeface="Times New Roman" pitchFamily="18" charset="0"/>
              </a:rPr>
              <a:t>   </a:t>
            </a:r>
            <a:r>
              <a:rPr lang="en-US" sz="2000" b="1" dirty="0" smtClean="0">
                <a:latin typeface="Times New Roman"/>
                <a:cs typeface="Times New Roman"/>
              </a:rPr>
              <a:t>● </a:t>
            </a:r>
            <a:r>
              <a:rPr lang="en-US" sz="2000" b="1" dirty="0" smtClean="0">
                <a:latin typeface="Times New Roman" pitchFamily="18" charset="0"/>
                <a:cs typeface="Times New Roman" pitchFamily="18" charset="0"/>
              </a:rPr>
              <a:t>GIRO (Demand deposit)</a:t>
            </a:r>
          </a:p>
          <a:p>
            <a:pPr>
              <a:buNone/>
            </a:pPr>
            <a:r>
              <a:rPr lang="en-US" sz="2000" dirty="0" smtClean="0">
                <a:latin typeface="Times New Roman" pitchFamily="18" charset="0"/>
                <a:cs typeface="Times New Roman" pitchFamily="18" charset="0"/>
              </a:rPr>
              <a:t>       </a:t>
            </a:r>
            <a:r>
              <a:rPr lang="en-US" sz="2000" dirty="0" smtClean="0">
                <a:latin typeface="Times New Roman"/>
                <a:cs typeface="Times New Roman"/>
              </a:rPr>
              <a:t>► </a:t>
            </a:r>
            <a:r>
              <a:rPr lang="en-US" sz="2000" dirty="0" err="1" smtClean="0">
                <a:latin typeface="Times New Roman"/>
                <a:cs typeface="Times New Roman"/>
              </a:rPr>
              <a:t>Simpanan</a:t>
            </a:r>
            <a:r>
              <a:rPr lang="en-US" sz="2000" dirty="0" smtClean="0">
                <a:latin typeface="Times New Roman"/>
                <a:cs typeface="Times New Roman"/>
              </a:rPr>
              <a:t> yang </a:t>
            </a:r>
            <a:r>
              <a:rPr lang="en-US" sz="2000" dirty="0" err="1" smtClean="0">
                <a:latin typeface="Times New Roman"/>
                <a:cs typeface="Times New Roman"/>
              </a:rPr>
              <a:t>penarikannya</a:t>
            </a:r>
            <a:r>
              <a:rPr lang="en-US" sz="2000" dirty="0" smtClean="0">
                <a:latin typeface="Times New Roman"/>
                <a:cs typeface="Times New Roman"/>
              </a:rPr>
              <a:t> </a:t>
            </a:r>
            <a:r>
              <a:rPr lang="en-US" sz="2000" dirty="0" err="1" smtClean="0">
                <a:latin typeface="Times New Roman"/>
                <a:cs typeface="Times New Roman"/>
              </a:rPr>
              <a:t>dapat</a:t>
            </a:r>
            <a:r>
              <a:rPr lang="en-US" sz="2000" dirty="0" smtClean="0">
                <a:latin typeface="Times New Roman"/>
                <a:cs typeface="Times New Roman"/>
              </a:rPr>
              <a:t> </a:t>
            </a:r>
            <a:r>
              <a:rPr lang="en-US" sz="2000" dirty="0" err="1" smtClean="0">
                <a:latin typeface="Times New Roman"/>
                <a:cs typeface="Times New Roman"/>
              </a:rPr>
              <a:t>dilakukan</a:t>
            </a:r>
            <a:r>
              <a:rPr lang="en-US" sz="2000" dirty="0" smtClean="0">
                <a:latin typeface="Times New Roman"/>
                <a:cs typeface="Times New Roman"/>
              </a:rPr>
              <a:t> </a:t>
            </a:r>
            <a:r>
              <a:rPr lang="en-US" sz="2000" dirty="0" err="1" smtClean="0">
                <a:latin typeface="Times New Roman"/>
                <a:cs typeface="Times New Roman"/>
              </a:rPr>
              <a:t>setiap</a:t>
            </a:r>
            <a:r>
              <a:rPr lang="en-US" sz="2000" dirty="0" smtClean="0">
                <a:latin typeface="Times New Roman"/>
                <a:cs typeface="Times New Roman"/>
              </a:rPr>
              <a:t> </a:t>
            </a:r>
            <a:r>
              <a:rPr lang="en-US" sz="2000" dirty="0" err="1" smtClean="0">
                <a:latin typeface="Times New Roman"/>
                <a:cs typeface="Times New Roman"/>
              </a:rPr>
              <a:t>saat</a:t>
            </a:r>
            <a:r>
              <a:rPr lang="en-US" sz="2000" dirty="0" smtClean="0">
                <a:latin typeface="Times New Roman"/>
                <a:cs typeface="Times New Roman"/>
              </a:rPr>
              <a:t> </a:t>
            </a:r>
            <a:r>
              <a:rPr lang="en-US" sz="2000" dirty="0" err="1" smtClean="0">
                <a:latin typeface="Times New Roman"/>
                <a:cs typeface="Times New Roman"/>
              </a:rPr>
              <a:t>dengan</a:t>
            </a:r>
            <a:r>
              <a:rPr lang="en-US" sz="2000" dirty="0" smtClean="0">
                <a:latin typeface="Times New Roman"/>
                <a:cs typeface="Times New Roman"/>
              </a:rPr>
              <a:t> </a:t>
            </a:r>
          </a:p>
          <a:p>
            <a:pPr>
              <a:buNone/>
            </a:pPr>
            <a:r>
              <a:rPr lang="en-US" sz="2000" dirty="0" smtClean="0">
                <a:latin typeface="Times New Roman"/>
                <a:cs typeface="Times New Roman"/>
              </a:rPr>
              <a:t>            </a:t>
            </a:r>
            <a:r>
              <a:rPr lang="en-US" sz="2000" dirty="0" err="1" smtClean="0">
                <a:latin typeface="Times New Roman"/>
                <a:cs typeface="Times New Roman"/>
              </a:rPr>
              <a:t>menggunakan</a:t>
            </a:r>
            <a:r>
              <a:rPr lang="en-US" sz="2000" dirty="0" smtClean="0">
                <a:latin typeface="Times New Roman"/>
                <a:cs typeface="Times New Roman"/>
              </a:rPr>
              <a:t> </a:t>
            </a:r>
            <a:r>
              <a:rPr lang="en-US" sz="2000" dirty="0" err="1" smtClean="0">
                <a:latin typeface="Times New Roman"/>
                <a:cs typeface="Times New Roman"/>
              </a:rPr>
              <a:t>cek,bilyet</a:t>
            </a:r>
            <a:r>
              <a:rPr lang="en-US" sz="2000" dirty="0" smtClean="0">
                <a:latin typeface="Times New Roman"/>
                <a:cs typeface="Times New Roman"/>
              </a:rPr>
              <a:t> </a:t>
            </a:r>
            <a:r>
              <a:rPr lang="en-US" sz="2000" dirty="0" err="1" smtClean="0">
                <a:latin typeface="Times New Roman"/>
                <a:cs typeface="Times New Roman"/>
              </a:rPr>
              <a:t>giro</a:t>
            </a:r>
            <a:r>
              <a:rPr lang="en-US" sz="2000" dirty="0" smtClean="0">
                <a:latin typeface="Times New Roman"/>
                <a:cs typeface="Times New Roman"/>
              </a:rPr>
              <a:t>, </a:t>
            </a:r>
            <a:r>
              <a:rPr lang="en-US" sz="2000" dirty="0" err="1" smtClean="0">
                <a:latin typeface="Times New Roman"/>
                <a:cs typeface="Times New Roman"/>
              </a:rPr>
              <a:t>surat</a:t>
            </a:r>
            <a:r>
              <a:rPr lang="en-US" sz="2000" dirty="0" smtClean="0">
                <a:latin typeface="Times New Roman"/>
                <a:cs typeface="Times New Roman"/>
              </a:rPr>
              <a:t> </a:t>
            </a:r>
            <a:r>
              <a:rPr lang="en-US" sz="2000" dirty="0" err="1" smtClean="0">
                <a:latin typeface="Times New Roman"/>
                <a:cs typeface="Times New Roman"/>
              </a:rPr>
              <a:t>perintah</a:t>
            </a:r>
            <a:r>
              <a:rPr lang="en-US" sz="2000" dirty="0" smtClean="0">
                <a:latin typeface="Times New Roman"/>
                <a:cs typeface="Times New Roman"/>
              </a:rPr>
              <a:t> </a:t>
            </a:r>
            <a:r>
              <a:rPr lang="en-US" sz="2000" dirty="0" err="1" smtClean="0">
                <a:latin typeface="Times New Roman"/>
                <a:cs typeface="Times New Roman"/>
              </a:rPr>
              <a:t>pembayaran</a:t>
            </a:r>
            <a:endParaRPr lang="en-US" sz="2000" dirty="0" smtClean="0">
              <a:latin typeface="Times New Roman"/>
              <a:cs typeface="Times New Roman"/>
            </a:endParaRPr>
          </a:p>
          <a:p>
            <a:pPr>
              <a:buNone/>
            </a:pPr>
            <a:endParaRPr lang="en-US" sz="2000" dirty="0" smtClean="0">
              <a:latin typeface="Times New Roman"/>
              <a:cs typeface="Times New Roman"/>
            </a:endParaRPr>
          </a:p>
          <a:p>
            <a:pPr>
              <a:buNone/>
            </a:pPr>
            <a:endParaRPr lang="en-US" sz="2000" dirty="0" smtClean="0">
              <a:latin typeface="Times New Roman"/>
              <a:cs typeface="Times New Roman"/>
            </a:endParaRPr>
          </a:p>
          <a:p>
            <a:pPr>
              <a:buNone/>
            </a:pPr>
            <a:r>
              <a:rPr lang="en-US" sz="2000" dirty="0" smtClean="0">
                <a:latin typeface="Times New Roman"/>
                <a:cs typeface="Times New Roman"/>
              </a:rPr>
              <a:t>    ● </a:t>
            </a:r>
            <a:r>
              <a:rPr lang="en-US" sz="2000" b="1" dirty="0" smtClean="0">
                <a:latin typeface="Times New Roman" pitchFamily="18" charset="0"/>
                <a:cs typeface="Times New Roman" pitchFamily="18" charset="0"/>
              </a:rPr>
              <a:t>TABUNGAN  (Saving deposit)  </a:t>
            </a:r>
          </a:p>
          <a:p>
            <a:pPr>
              <a:buNone/>
            </a:pPr>
            <a:r>
              <a:rPr lang="en-US" sz="2000" dirty="0" smtClean="0">
                <a:latin typeface="Times New Roman" pitchFamily="18" charset="0"/>
                <a:cs typeface="Times New Roman" pitchFamily="18" charset="0"/>
              </a:rPr>
              <a:t>        </a:t>
            </a:r>
            <a:r>
              <a:rPr lang="en-US" sz="2000" dirty="0" smtClean="0">
                <a:latin typeface="Times New Roman"/>
                <a:cs typeface="Times New Roman"/>
              </a:rPr>
              <a:t>► </a:t>
            </a:r>
            <a:r>
              <a:rPr lang="en-US" sz="2000" dirty="0" err="1" smtClean="0">
                <a:latin typeface="Times New Roman"/>
                <a:cs typeface="Times New Roman"/>
              </a:rPr>
              <a:t>Simpanan</a:t>
            </a:r>
            <a:r>
              <a:rPr lang="en-US" sz="2000" dirty="0" smtClean="0">
                <a:latin typeface="Times New Roman"/>
                <a:cs typeface="Times New Roman"/>
              </a:rPr>
              <a:t> </a:t>
            </a:r>
            <a:r>
              <a:rPr lang="en-US" sz="2000" dirty="0" err="1" smtClean="0">
                <a:latin typeface="Times New Roman"/>
                <a:cs typeface="Times New Roman"/>
              </a:rPr>
              <a:t>tanpa</a:t>
            </a:r>
            <a:r>
              <a:rPr lang="en-US" sz="2000" dirty="0" smtClean="0">
                <a:latin typeface="Times New Roman"/>
                <a:cs typeface="Times New Roman"/>
              </a:rPr>
              <a:t> </a:t>
            </a:r>
            <a:r>
              <a:rPr lang="en-US" sz="2000" dirty="0" err="1" smtClean="0">
                <a:latin typeface="Times New Roman"/>
                <a:cs typeface="Times New Roman"/>
              </a:rPr>
              <a:t>penetapan</a:t>
            </a:r>
            <a:r>
              <a:rPr lang="en-US" sz="2000" dirty="0" smtClean="0">
                <a:latin typeface="Times New Roman"/>
                <a:cs typeface="Times New Roman"/>
              </a:rPr>
              <a:t> </a:t>
            </a:r>
            <a:r>
              <a:rPr lang="en-US" sz="2000" dirty="0" err="1" smtClean="0">
                <a:latin typeface="Times New Roman"/>
                <a:cs typeface="Times New Roman"/>
              </a:rPr>
              <a:t>jangka</a:t>
            </a:r>
            <a:r>
              <a:rPr lang="en-US" sz="2000" dirty="0" smtClean="0">
                <a:latin typeface="Times New Roman"/>
                <a:cs typeface="Times New Roman"/>
              </a:rPr>
              <a:t> </a:t>
            </a:r>
            <a:r>
              <a:rPr lang="en-US" sz="2000" dirty="0" err="1" smtClean="0">
                <a:latin typeface="Times New Roman"/>
                <a:cs typeface="Times New Roman"/>
              </a:rPr>
              <a:t>waktu</a:t>
            </a:r>
            <a:r>
              <a:rPr lang="en-US" sz="2000" dirty="0" smtClean="0">
                <a:latin typeface="Times New Roman"/>
                <a:cs typeface="Times New Roman"/>
              </a:rPr>
              <a:t> </a:t>
            </a:r>
            <a:r>
              <a:rPr lang="en-US" sz="2000" dirty="0" err="1" smtClean="0">
                <a:latin typeface="Times New Roman"/>
                <a:cs typeface="Times New Roman"/>
              </a:rPr>
              <a:t>dan</a:t>
            </a:r>
            <a:r>
              <a:rPr lang="en-US" sz="2000" dirty="0" smtClean="0">
                <a:latin typeface="Times New Roman"/>
                <a:cs typeface="Times New Roman"/>
              </a:rPr>
              <a:t> </a:t>
            </a:r>
            <a:r>
              <a:rPr lang="en-US" sz="2000" dirty="0" err="1" smtClean="0">
                <a:latin typeface="Times New Roman"/>
                <a:cs typeface="Times New Roman"/>
              </a:rPr>
              <a:t>penarikannya</a:t>
            </a:r>
            <a:r>
              <a:rPr lang="en-US" sz="2000" dirty="0" smtClean="0">
                <a:latin typeface="Times New Roman"/>
                <a:cs typeface="Times New Roman"/>
              </a:rPr>
              <a:t> </a:t>
            </a:r>
          </a:p>
          <a:p>
            <a:pPr>
              <a:buNone/>
            </a:pPr>
            <a:r>
              <a:rPr lang="en-US" sz="2000" dirty="0" smtClean="0">
                <a:latin typeface="Times New Roman"/>
                <a:cs typeface="Times New Roman"/>
              </a:rPr>
              <a:t>             </a:t>
            </a:r>
            <a:r>
              <a:rPr lang="en-US" sz="2000" dirty="0" err="1" smtClean="0">
                <a:latin typeface="Times New Roman"/>
                <a:cs typeface="Times New Roman"/>
              </a:rPr>
              <a:t>menggunakan</a:t>
            </a:r>
            <a:r>
              <a:rPr lang="en-US" sz="2000" dirty="0" smtClean="0">
                <a:latin typeface="Times New Roman"/>
                <a:cs typeface="Times New Roman"/>
              </a:rPr>
              <a:t> </a:t>
            </a:r>
            <a:r>
              <a:rPr lang="en-US" sz="2000" dirty="0" err="1" smtClean="0">
                <a:latin typeface="Times New Roman"/>
                <a:cs typeface="Times New Roman"/>
              </a:rPr>
              <a:t>syarat</a:t>
            </a:r>
            <a:r>
              <a:rPr lang="en-US" sz="2000" dirty="0" smtClean="0">
                <a:latin typeface="Times New Roman"/>
                <a:cs typeface="Times New Roman"/>
              </a:rPr>
              <a:t> </a:t>
            </a:r>
            <a:r>
              <a:rPr lang="en-US" sz="2000" dirty="0" err="1" smtClean="0">
                <a:latin typeface="Times New Roman"/>
                <a:cs typeface="Times New Roman"/>
              </a:rPr>
              <a:t>tertentu</a:t>
            </a:r>
            <a:endParaRPr lang="en-US" sz="2000" dirty="0" smtClean="0">
              <a:latin typeface="Times New Roman"/>
              <a:cs typeface="Times New Roman"/>
            </a:endParaRPr>
          </a:p>
          <a:p>
            <a:pPr>
              <a:buNone/>
            </a:pPr>
            <a:endParaRPr lang="en-US" sz="2000" dirty="0" smtClean="0">
              <a:latin typeface="Times New Roman"/>
              <a:cs typeface="Times New Roman"/>
            </a:endParaRPr>
          </a:p>
          <a:p>
            <a:pPr>
              <a:buNone/>
            </a:pPr>
            <a:r>
              <a:rPr lang="en-US" sz="2000" b="1" dirty="0" smtClean="0">
                <a:latin typeface="Times New Roman" pitchFamily="18" charset="0"/>
                <a:cs typeface="Times New Roman" pitchFamily="18" charset="0"/>
              </a:rPr>
              <a:t>    </a:t>
            </a:r>
            <a:r>
              <a:rPr lang="en-US" sz="2000" b="1" dirty="0" smtClean="0">
                <a:latin typeface="Times New Roman"/>
                <a:cs typeface="Times New Roman"/>
              </a:rPr>
              <a:t>● </a:t>
            </a:r>
            <a:r>
              <a:rPr lang="en-US" sz="2000" b="1" dirty="0" smtClean="0">
                <a:latin typeface="Times New Roman" pitchFamily="18" charset="0"/>
                <a:cs typeface="Times New Roman" pitchFamily="18" charset="0"/>
              </a:rPr>
              <a:t>DEPOSITO (Time deposit)</a:t>
            </a:r>
          </a:p>
          <a:p>
            <a:pPr>
              <a:buNone/>
            </a:pPr>
            <a:r>
              <a:rPr lang="en-US" sz="2000" b="1" dirty="0" smtClean="0">
                <a:latin typeface="Times New Roman" pitchFamily="18" charset="0"/>
                <a:cs typeface="Times New Roman" pitchFamily="18" charset="0"/>
              </a:rPr>
              <a:t>        </a:t>
            </a:r>
            <a:r>
              <a:rPr lang="en-US" sz="2000" dirty="0" smtClean="0">
                <a:latin typeface="Times New Roman"/>
                <a:cs typeface="Times New Roman"/>
              </a:rPr>
              <a:t>► </a:t>
            </a:r>
            <a:r>
              <a:rPr lang="en-US" sz="2000" dirty="0" err="1" smtClean="0">
                <a:latin typeface="Times New Roman"/>
                <a:cs typeface="Times New Roman"/>
              </a:rPr>
              <a:t>Simpanan</a:t>
            </a:r>
            <a:r>
              <a:rPr lang="en-US" sz="2000" dirty="0" smtClean="0">
                <a:latin typeface="Times New Roman"/>
                <a:cs typeface="Times New Roman"/>
              </a:rPr>
              <a:t> yang </a:t>
            </a:r>
            <a:r>
              <a:rPr lang="en-US" sz="2000" dirty="0" err="1" smtClean="0">
                <a:latin typeface="Times New Roman"/>
                <a:cs typeface="Times New Roman"/>
              </a:rPr>
              <a:t>mempunyai</a:t>
            </a:r>
            <a:r>
              <a:rPr lang="en-US" sz="2000" dirty="0" smtClean="0">
                <a:latin typeface="Times New Roman"/>
                <a:cs typeface="Times New Roman"/>
              </a:rPr>
              <a:t> </a:t>
            </a:r>
            <a:r>
              <a:rPr lang="en-US" sz="2000" dirty="0" err="1" smtClean="0">
                <a:latin typeface="Times New Roman"/>
                <a:cs typeface="Times New Roman"/>
              </a:rPr>
              <a:t>jangka</a:t>
            </a:r>
            <a:r>
              <a:rPr lang="en-US" sz="2000" dirty="0" smtClean="0">
                <a:latin typeface="Times New Roman"/>
                <a:cs typeface="Times New Roman"/>
              </a:rPr>
              <a:t> </a:t>
            </a:r>
            <a:r>
              <a:rPr lang="en-US" sz="2000" dirty="0" err="1" smtClean="0">
                <a:latin typeface="Times New Roman"/>
                <a:cs typeface="Times New Roman"/>
              </a:rPr>
              <a:t>waktu</a:t>
            </a:r>
            <a:r>
              <a:rPr lang="en-US" sz="2000" dirty="0" smtClean="0">
                <a:latin typeface="Times New Roman"/>
                <a:cs typeface="Times New Roman"/>
              </a:rPr>
              <a:t> </a:t>
            </a:r>
            <a:r>
              <a:rPr lang="en-US" sz="2000" dirty="0" err="1" smtClean="0">
                <a:latin typeface="Times New Roman"/>
                <a:cs typeface="Times New Roman"/>
              </a:rPr>
              <a:t>tertentu</a:t>
            </a:r>
            <a:endParaRPr lang="en-US" sz="20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830" y="274639"/>
            <a:ext cx="7543822" cy="511155"/>
          </a:xfrm>
          <a:ln w="28575">
            <a:solidFill>
              <a:schemeClr val="tx1"/>
            </a:solidFill>
          </a:ln>
        </p:spPr>
        <p:txBody>
          <a:bodyPr>
            <a:normAutofit fontScale="90000"/>
          </a:bodyPr>
          <a:lstStyle/>
          <a:p>
            <a:pPr algn="l"/>
            <a:r>
              <a:rPr lang="en-US" sz="2400" b="1" dirty="0" err="1" smtClean="0">
                <a:latin typeface="Arial Black" pitchFamily="34" charset="0"/>
              </a:rPr>
              <a:t>Faktor-faktor</a:t>
            </a:r>
            <a:r>
              <a:rPr lang="en-US" sz="2400" b="1" dirty="0" smtClean="0">
                <a:latin typeface="Arial Black" pitchFamily="34" charset="0"/>
              </a:rPr>
              <a:t> yang </a:t>
            </a:r>
            <a:r>
              <a:rPr lang="en-US" sz="2400" b="1" dirty="0" err="1" smtClean="0">
                <a:latin typeface="Arial Black" pitchFamily="34" charset="0"/>
              </a:rPr>
              <a:t>mempengaruhi</a:t>
            </a:r>
            <a:r>
              <a:rPr lang="en-US" sz="2400" b="1" dirty="0" smtClean="0">
                <a:latin typeface="Arial Black" pitchFamily="34" charset="0"/>
              </a:rPr>
              <a:t> </a:t>
            </a:r>
            <a:r>
              <a:rPr lang="en-US" sz="2400" b="1" dirty="0" err="1" smtClean="0">
                <a:latin typeface="Arial Black" pitchFamily="34" charset="0"/>
              </a:rPr>
              <a:t>sumber</a:t>
            </a:r>
            <a:r>
              <a:rPr lang="en-US" sz="2400" b="1" dirty="0" smtClean="0">
                <a:latin typeface="Arial Black" pitchFamily="34" charset="0"/>
              </a:rPr>
              <a:t> </a:t>
            </a:r>
            <a:r>
              <a:rPr lang="en-US" sz="2400" b="1" dirty="0" err="1" smtClean="0">
                <a:latin typeface="Arial Black" pitchFamily="34" charset="0"/>
              </a:rPr>
              <a:t>dana</a:t>
            </a:r>
            <a:endParaRPr lang="en-US" sz="2400" b="1" dirty="0">
              <a:latin typeface="Arial Black" pitchFamily="34" charset="0"/>
            </a:endParaRPr>
          </a:p>
        </p:txBody>
      </p:sp>
      <p:sp>
        <p:nvSpPr>
          <p:cNvPr id="3" name="Content Placeholder 2"/>
          <p:cNvSpPr>
            <a:spLocks noGrp="1"/>
          </p:cNvSpPr>
          <p:nvPr>
            <p:ph idx="1"/>
          </p:nvPr>
        </p:nvSpPr>
        <p:spPr>
          <a:xfrm>
            <a:off x="457202" y="928671"/>
            <a:ext cx="8229600" cy="3786214"/>
          </a:xfrm>
          <a:ln w="28575">
            <a:solidFill>
              <a:schemeClr val="tx1"/>
            </a:solidFill>
          </a:ln>
        </p:spPr>
        <p:txBody>
          <a:bodyPr>
            <a:normAutofit/>
          </a:bodyPr>
          <a:lstStyle/>
          <a:p>
            <a:pPr>
              <a:buNone/>
            </a:pPr>
            <a:r>
              <a:rPr lang="en-US" sz="2400" dirty="0" smtClean="0"/>
              <a:t>1.Kepercayaan </a:t>
            </a:r>
            <a:r>
              <a:rPr lang="en-US" sz="2400" dirty="0" err="1" smtClean="0"/>
              <a:t>masyarakat</a:t>
            </a:r>
            <a:r>
              <a:rPr lang="en-US" sz="2400" dirty="0" smtClean="0"/>
              <a:t> </a:t>
            </a:r>
            <a:r>
              <a:rPr lang="en-US" sz="2400" dirty="0" err="1" smtClean="0"/>
              <a:t>pada</a:t>
            </a:r>
            <a:r>
              <a:rPr lang="en-US" sz="2400" dirty="0" smtClean="0"/>
              <a:t> </a:t>
            </a:r>
            <a:r>
              <a:rPr lang="en-US" sz="2400" dirty="0" err="1" smtClean="0"/>
              <a:t>suatu</a:t>
            </a:r>
            <a:r>
              <a:rPr lang="en-US" sz="2400" dirty="0" smtClean="0"/>
              <a:t> bank</a:t>
            </a:r>
          </a:p>
          <a:p>
            <a:pPr>
              <a:buNone/>
            </a:pPr>
            <a:r>
              <a:rPr lang="en-US" sz="2400" dirty="0" smtClean="0"/>
              <a:t>2.Ekspektasi </a:t>
            </a:r>
            <a:r>
              <a:rPr lang="en-US" sz="2400" dirty="0" err="1" smtClean="0"/>
              <a:t>pendapatan</a:t>
            </a:r>
            <a:r>
              <a:rPr lang="en-US" sz="2400" dirty="0" smtClean="0"/>
              <a:t> yang </a:t>
            </a:r>
            <a:r>
              <a:rPr lang="en-US" sz="2400" dirty="0" err="1" smtClean="0"/>
              <a:t>akan</a:t>
            </a:r>
            <a:r>
              <a:rPr lang="en-US" sz="2400" dirty="0" smtClean="0"/>
              <a:t> </a:t>
            </a:r>
            <a:r>
              <a:rPr lang="en-US" sz="2400" dirty="0" err="1" smtClean="0"/>
              <a:t>diterima</a:t>
            </a:r>
            <a:r>
              <a:rPr lang="en-US" sz="2400" dirty="0" smtClean="0"/>
              <a:t> </a:t>
            </a:r>
            <a:r>
              <a:rPr lang="en-US" sz="2400" dirty="0" err="1" smtClean="0"/>
              <a:t>oleh</a:t>
            </a:r>
            <a:r>
              <a:rPr lang="en-US" sz="2400" dirty="0" smtClean="0"/>
              <a:t> </a:t>
            </a:r>
            <a:r>
              <a:rPr lang="en-US" sz="2400" dirty="0" err="1" smtClean="0"/>
              <a:t>penabung</a:t>
            </a:r>
            <a:r>
              <a:rPr lang="en-US" sz="2400" dirty="0" smtClean="0"/>
              <a:t> </a:t>
            </a:r>
          </a:p>
          <a:p>
            <a:pPr>
              <a:buNone/>
            </a:pPr>
            <a:r>
              <a:rPr lang="en-US" sz="2400" dirty="0" smtClean="0"/>
              <a:t>    </a:t>
            </a:r>
            <a:r>
              <a:rPr lang="en-US" sz="2400" dirty="0" err="1" smtClean="0"/>
              <a:t>dibandingkan</a:t>
            </a:r>
            <a:r>
              <a:rPr lang="en-US" sz="2400" dirty="0" smtClean="0"/>
              <a:t> </a:t>
            </a:r>
            <a:r>
              <a:rPr lang="en-US" sz="2400" dirty="0" err="1" smtClean="0"/>
              <a:t>alternatif</a:t>
            </a:r>
            <a:r>
              <a:rPr lang="en-US" sz="2400" dirty="0" smtClean="0"/>
              <a:t> </a:t>
            </a:r>
            <a:r>
              <a:rPr lang="en-US" sz="2400" dirty="0" err="1" smtClean="0"/>
              <a:t>investasi</a:t>
            </a:r>
            <a:r>
              <a:rPr lang="en-US" sz="2400" dirty="0" smtClean="0"/>
              <a:t> </a:t>
            </a:r>
            <a:r>
              <a:rPr lang="en-US" sz="2400" dirty="0" err="1" smtClean="0"/>
              <a:t>lainnya</a:t>
            </a:r>
            <a:r>
              <a:rPr lang="en-US" sz="2400" dirty="0" smtClean="0"/>
              <a:t> </a:t>
            </a:r>
            <a:r>
              <a:rPr lang="en-US" sz="2400" dirty="0" err="1" smtClean="0"/>
              <a:t>dengan</a:t>
            </a:r>
            <a:r>
              <a:rPr lang="en-US" sz="2400" dirty="0" smtClean="0"/>
              <a:t> </a:t>
            </a:r>
            <a:r>
              <a:rPr lang="en-US" sz="2400" dirty="0" err="1" smtClean="0"/>
              <a:t>tingkat</a:t>
            </a:r>
            <a:r>
              <a:rPr lang="en-US" sz="2400" dirty="0" smtClean="0"/>
              <a:t> </a:t>
            </a:r>
            <a:r>
              <a:rPr lang="en-US" sz="2400" dirty="0" err="1" smtClean="0"/>
              <a:t>resiko</a:t>
            </a:r>
            <a:r>
              <a:rPr lang="en-US" sz="2400" dirty="0" smtClean="0"/>
              <a:t> yang </a:t>
            </a:r>
            <a:r>
              <a:rPr lang="en-US" sz="2400" dirty="0" err="1" smtClean="0"/>
              <a:t>sama</a:t>
            </a:r>
            <a:endParaRPr lang="en-US" sz="2400" dirty="0" smtClean="0"/>
          </a:p>
          <a:p>
            <a:pPr>
              <a:buNone/>
            </a:pPr>
            <a:r>
              <a:rPr lang="en-US" sz="2400" dirty="0" smtClean="0"/>
              <a:t>3.Keamanan </a:t>
            </a:r>
            <a:r>
              <a:rPr lang="en-US" sz="2400" dirty="0" err="1" smtClean="0"/>
              <a:t>dana</a:t>
            </a:r>
            <a:r>
              <a:rPr lang="en-US" sz="2400" dirty="0" smtClean="0"/>
              <a:t> </a:t>
            </a:r>
          </a:p>
          <a:p>
            <a:pPr>
              <a:buNone/>
            </a:pPr>
            <a:r>
              <a:rPr lang="en-US" sz="2400" dirty="0" smtClean="0"/>
              <a:t>4.Ketepatan </a:t>
            </a:r>
            <a:r>
              <a:rPr lang="en-US" sz="2400" dirty="0" err="1" smtClean="0"/>
              <a:t>waktu</a:t>
            </a:r>
            <a:r>
              <a:rPr lang="en-US" sz="2400" dirty="0" smtClean="0"/>
              <a:t> </a:t>
            </a:r>
            <a:r>
              <a:rPr lang="en-US" sz="2400" dirty="0" err="1" smtClean="0"/>
              <a:t>pengembalian</a:t>
            </a:r>
            <a:endParaRPr lang="en-US" sz="2400" dirty="0" smtClean="0"/>
          </a:p>
          <a:p>
            <a:pPr>
              <a:buNone/>
            </a:pPr>
            <a:r>
              <a:rPr lang="en-US" sz="2400" dirty="0" smtClean="0"/>
              <a:t>5.Pelayanan yang </a:t>
            </a:r>
            <a:r>
              <a:rPr lang="en-US" sz="2400" dirty="0" err="1" smtClean="0"/>
              <a:t>cepat</a:t>
            </a:r>
            <a:r>
              <a:rPr lang="en-US" sz="2400" dirty="0" smtClean="0"/>
              <a:t> </a:t>
            </a:r>
            <a:r>
              <a:rPr lang="en-US" sz="2400" dirty="0" err="1" smtClean="0"/>
              <a:t>dan</a:t>
            </a:r>
            <a:r>
              <a:rPr lang="en-US" sz="2400" dirty="0" smtClean="0"/>
              <a:t> </a:t>
            </a:r>
            <a:r>
              <a:rPr lang="en-US" sz="2400" dirty="0" err="1" smtClean="0"/>
              <a:t>fleksibel</a:t>
            </a:r>
            <a:endParaRPr lang="en-US" sz="2400" dirty="0" smtClean="0"/>
          </a:p>
          <a:p>
            <a:pPr>
              <a:buNone/>
            </a:pPr>
            <a:r>
              <a:rPr lang="en-US" sz="2400" dirty="0" smtClean="0"/>
              <a:t>6.Pengelolaan </a:t>
            </a:r>
            <a:r>
              <a:rPr lang="en-US" sz="2400" dirty="0" err="1" smtClean="0"/>
              <a:t>dana</a:t>
            </a:r>
            <a:r>
              <a:rPr lang="en-US" sz="2400" dirty="0" smtClean="0"/>
              <a:t> bank yang </a:t>
            </a:r>
            <a:r>
              <a:rPr lang="en-US" sz="2400" dirty="0" err="1" smtClean="0"/>
              <a:t>hati-hati</a:t>
            </a:r>
            <a:endParaRPr lang="en-US"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22" y="45359"/>
            <a:ext cx="3571866" cy="668997"/>
          </a:xfrm>
          <a:solidFill>
            <a:srgbClr val="00B0F0"/>
          </a:solidFill>
        </p:spPr>
        <p:txBody>
          <a:bodyPr>
            <a:noAutofit/>
          </a:bodyPr>
          <a:lstStyle/>
          <a:p>
            <a:pPr algn="l"/>
            <a:r>
              <a:rPr lang="en-US" sz="2800" b="1" dirty="0" smtClean="0">
                <a:latin typeface="Algerian" pitchFamily="82" charset="0"/>
              </a:rPr>
              <a:t>B . PRODUK BANK</a:t>
            </a:r>
            <a:endParaRPr lang="en-US" sz="2800" b="1" dirty="0">
              <a:latin typeface="Algerian" pitchFamily="82" charset="0"/>
            </a:endParaRPr>
          </a:p>
        </p:txBody>
      </p:sp>
      <p:sp>
        <p:nvSpPr>
          <p:cNvPr id="3" name="Content Placeholder 2"/>
          <p:cNvSpPr>
            <a:spLocks noGrp="1"/>
          </p:cNvSpPr>
          <p:nvPr>
            <p:ph idx="1"/>
          </p:nvPr>
        </p:nvSpPr>
        <p:spPr>
          <a:xfrm>
            <a:off x="1" y="928670"/>
            <a:ext cx="9143999" cy="5929330"/>
          </a:xfrm>
          <a:solidFill>
            <a:schemeClr val="bg1"/>
          </a:solidFill>
        </p:spPr>
        <p:txBody>
          <a:bodyPr>
            <a:normAutofit/>
          </a:bodyPr>
          <a:lstStyle/>
          <a:p>
            <a:pPr marL="457200" indent="-457200">
              <a:buNone/>
            </a:pPr>
            <a:r>
              <a:rPr lang="en-US" sz="1800" b="1" dirty="0" smtClean="0"/>
              <a:t>1.SAVINGS/TABUNGAN ,</a:t>
            </a:r>
            <a:r>
              <a:rPr lang="en-US" sz="1800" b="1" dirty="0" err="1" smtClean="0"/>
              <a:t>Simpanan</a:t>
            </a:r>
            <a:r>
              <a:rPr lang="en-US" sz="1800" b="1" dirty="0" smtClean="0"/>
              <a:t> </a:t>
            </a:r>
            <a:r>
              <a:rPr lang="en-US" sz="1800" b="1" dirty="0" err="1" smtClean="0"/>
              <a:t>masyarakat</a:t>
            </a:r>
            <a:r>
              <a:rPr lang="en-US" sz="1800" b="1" dirty="0" smtClean="0"/>
              <a:t> yang </a:t>
            </a:r>
            <a:r>
              <a:rPr lang="en-US" sz="1800" b="1" dirty="0" err="1" smtClean="0"/>
              <a:t>dapat</a:t>
            </a:r>
            <a:r>
              <a:rPr lang="en-US" sz="1800" b="1" dirty="0" smtClean="0"/>
              <a:t> </a:t>
            </a:r>
            <a:r>
              <a:rPr lang="en-US" sz="1800" b="1" dirty="0" err="1" smtClean="0"/>
              <a:t>ditarik</a:t>
            </a:r>
            <a:r>
              <a:rPr lang="en-US" sz="1800" b="1" dirty="0" smtClean="0"/>
              <a:t> </a:t>
            </a:r>
            <a:r>
              <a:rPr lang="en-US" sz="1800" b="1" dirty="0" err="1" smtClean="0"/>
              <a:t>sewaktu-waktu</a:t>
            </a:r>
            <a:r>
              <a:rPr lang="en-US" sz="1800" b="1" dirty="0" smtClean="0"/>
              <a:t> </a:t>
            </a:r>
            <a:r>
              <a:rPr lang="en-US" sz="1800" b="1" dirty="0" err="1" smtClean="0"/>
              <a:t>oleh</a:t>
            </a:r>
            <a:r>
              <a:rPr lang="en-US" sz="1800" b="1" dirty="0" smtClean="0"/>
              <a:t> </a:t>
            </a:r>
            <a:r>
              <a:rPr lang="en-US" sz="1800" b="1" dirty="0" err="1" smtClean="0"/>
              <a:t>penabung</a:t>
            </a:r>
            <a:r>
              <a:rPr lang="en-US" sz="1800" b="1" dirty="0" smtClean="0"/>
              <a:t>, </a:t>
            </a:r>
            <a:r>
              <a:rPr lang="en-US" sz="1800" b="1" dirty="0" err="1" smtClean="0"/>
              <a:t>apalagi</a:t>
            </a:r>
            <a:r>
              <a:rPr lang="en-US" sz="1800" b="1" dirty="0" smtClean="0"/>
              <a:t> </a:t>
            </a:r>
            <a:r>
              <a:rPr lang="en-US" sz="1800" b="1" dirty="0" err="1" smtClean="0"/>
              <a:t>dengan</a:t>
            </a:r>
            <a:r>
              <a:rPr lang="en-US" sz="1800" b="1" dirty="0" smtClean="0"/>
              <a:t>  </a:t>
            </a:r>
            <a:r>
              <a:rPr lang="en-US" sz="1800" b="1" dirty="0" err="1" smtClean="0"/>
              <a:t>adanya</a:t>
            </a:r>
            <a:r>
              <a:rPr lang="en-US" sz="1800" b="1" dirty="0" smtClean="0"/>
              <a:t>  ATM (automatic teller machines) </a:t>
            </a:r>
            <a:r>
              <a:rPr lang="en-US" sz="1800" b="1" dirty="0" err="1" smtClean="0"/>
              <a:t>penarikan</a:t>
            </a:r>
            <a:r>
              <a:rPr lang="en-US" sz="1800" b="1" dirty="0" smtClean="0"/>
              <a:t> </a:t>
            </a:r>
            <a:r>
              <a:rPr lang="en-US" sz="1800" b="1" dirty="0" err="1" smtClean="0"/>
              <a:t>dapat</a:t>
            </a:r>
            <a:r>
              <a:rPr lang="en-US" sz="1800" b="1" dirty="0" smtClean="0"/>
              <a:t> </a:t>
            </a:r>
            <a:r>
              <a:rPr lang="en-US" sz="1800" b="1" dirty="0" err="1" smtClean="0"/>
              <a:t>dilakukan</a:t>
            </a:r>
            <a:r>
              <a:rPr lang="en-US" sz="1800" b="1" dirty="0" smtClean="0"/>
              <a:t> </a:t>
            </a:r>
            <a:r>
              <a:rPr lang="en-US" sz="1800" b="1" dirty="0" err="1" smtClean="0"/>
              <a:t>kapan</a:t>
            </a:r>
            <a:r>
              <a:rPr lang="en-US" sz="1800" b="1" dirty="0" smtClean="0"/>
              <a:t> </a:t>
            </a:r>
            <a:r>
              <a:rPr lang="en-US" sz="1800" b="1" dirty="0" err="1" smtClean="0"/>
              <a:t>saja</a:t>
            </a:r>
            <a:r>
              <a:rPr lang="en-US" sz="1800" b="1" dirty="0" smtClean="0"/>
              <a:t>. </a:t>
            </a:r>
          </a:p>
          <a:p>
            <a:pPr marL="457200" indent="-457200">
              <a:buNone/>
            </a:pPr>
            <a:endParaRPr lang="en-US" sz="1800" dirty="0" smtClean="0"/>
          </a:p>
          <a:p>
            <a:pPr marL="457200" indent="-457200">
              <a:buNone/>
            </a:pPr>
            <a:r>
              <a:rPr lang="en-US" sz="1800" dirty="0" smtClean="0"/>
              <a:t>2. </a:t>
            </a:r>
            <a:r>
              <a:rPr lang="en-US" sz="1800" b="1" dirty="0" smtClean="0"/>
              <a:t>GIRO,  </a:t>
            </a:r>
            <a:r>
              <a:rPr lang="en-US" sz="1800" b="1" dirty="0" err="1" smtClean="0"/>
              <a:t>Giro</a:t>
            </a:r>
            <a:r>
              <a:rPr lang="en-US" sz="1800" b="1" dirty="0" smtClean="0"/>
              <a:t> </a:t>
            </a:r>
            <a:r>
              <a:rPr lang="en-US" sz="1800" b="1" dirty="0" err="1" smtClean="0"/>
              <a:t>merupakan</a:t>
            </a:r>
            <a:r>
              <a:rPr lang="en-US" sz="1800" b="1" dirty="0" smtClean="0"/>
              <a:t> </a:t>
            </a:r>
            <a:r>
              <a:rPr lang="en-US" sz="1800" b="1" dirty="0" err="1" smtClean="0"/>
              <a:t>tabungan</a:t>
            </a:r>
            <a:r>
              <a:rPr lang="en-US" sz="1800" b="1" dirty="0" smtClean="0"/>
              <a:t> yang </a:t>
            </a:r>
            <a:r>
              <a:rPr lang="en-US" sz="1800" b="1" dirty="0" err="1" smtClean="0"/>
              <a:t>digunakan</a:t>
            </a:r>
            <a:r>
              <a:rPr lang="en-US" sz="1800" b="1" dirty="0" smtClean="0"/>
              <a:t> </a:t>
            </a:r>
            <a:r>
              <a:rPr lang="en-US" sz="1800" b="1" dirty="0" err="1" smtClean="0"/>
              <a:t>dalam</a:t>
            </a:r>
            <a:r>
              <a:rPr lang="en-US" sz="1800" b="1" dirty="0" smtClean="0"/>
              <a:t> </a:t>
            </a:r>
            <a:r>
              <a:rPr lang="en-US" sz="1800" b="1" dirty="0" err="1" smtClean="0"/>
              <a:t>pembayaran</a:t>
            </a:r>
            <a:r>
              <a:rPr lang="en-US" sz="1800" b="1" dirty="0" smtClean="0"/>
              <a:t> </a:t>
            </a:r>
            <a:r>
              <a:rPr lang="en-US" sz="1800" b="1" dirty="0" err="1" smtClean="0"/>
              <a:t>transaksi</a:t>
            </a:r>
            <a:r>
              <a:rPr lang="en-US" sz="1800" b="1" dirty="0" smtClean="0"/>
              <a:t>. </a:t>
            </a:r>
            <a:r>
              <a:rPr lang="en-US" sz="1800" b="1" dirty="0" err="1" smtClean="0"/>
              <a:t>Giro</a:t>
            </a:r>
            <a:r>
              <a:rPr lang="en-US" sz="1800" b="1" dirty="0" smtClean="0"/>
              <a:t> </a:t>
            </a:r>
            <a:r>
              <a:rPr lang="en-US" sz="1800" b="1" dirty="0" err="1" smtClean="0"/>
              <a:t>dicairkan</a:t>
            </a:r>
            <a:r>
              <a:rPr lang="en-US" sz="1800" b="1" dirty="0" smtClean="0"/>
              <a:t> </a:t>
            </a:r>
            <a:r>
              <a:rPr lang="en-US" sz="1800" b="1" dirty="0" err="1" smtClean="0"/>
              <a:t>dengan</a:t>
            </a:r>
            <a:r>
              <a:rPr lang="en-US" sz="1800" b="1" dirty="0" smtClean="0"/>
              <a:t> </a:t>
            </a:r>
            <a:r>
              <a:rPr lang="en-US" sz="1800" b="1" u="sng" dirty="0" err="1" smtClean="0"/>
              <a:t>cek</a:t>
            </a:r>
            <a:r>
              <a:rPr lang="en-US" sz="1800" b="1" u="sng" dirty="0" smtClean="0"/>
              <a:t> </a:t>
            </a:r>
            <a:r>
              <a:rPr lang="en-US" sz="1800" b="1" dirty="0" err="1" smtClean="0"/>
              <a:t>dan</a:t>
            </a:r>
            <a:r>
              <a:rPr lang="en-US" sz="1800" b="1" dirty="0" smtClean="0"/>
              <a:t> </a:t>
            </a:r>
            <a:r>
              <a:rPr lang="en-US" sz="1800" b="1" u="sng" dirty="0" err="1" smtClean="0"/>
              <a:t>bilyet</a:t>
            </a:r>
            <a:r>
              <a:rPr lang="en-US" sz="1800" b="1" u="sng" dirty="0" smtClean="0"/>
              <a:t> </a:t>
            </a:r>
            <a:r>
              <a:rPr lang="en-US" sz="1800" b="1" u="sng" dirty="0" err="1" smtClean="0"/>
              <a:t>giro</a:t>
            </a:r>
            <a:r>
              <a:rPr lang="en-US" sz="1800" b="1" dirty="0" smtClean="0"/>
              <a:t>. </a:t>
            </a:r>
            <a:r>
              <a:rPr lang="en-US" sz="1800" b="1" dirty="0" err="1" smtClean="0"/>
              <a:t>Cek</a:t>
            </a:r>
            <a:r>
              <a:rPr lang="en-US" sz="1800" b="1" dirty="0" smtClean="0"/>
              <a:t> </a:t>
            </a:r>
            <a:r>
              <a:rPr lang="en-US" sz="1800" b="1" dirty="0" err="1" smtClean="0"/>
              <a:t>dan</a:t>
            </a:r>
            <a:r>
              <a:rPr lang="en-US" sz="1800" b="1" dirty="0" smtClean="0"/>
              <a:t> </a:t>
            </a:r>
            <a:r>
              <a:rPr lang="en-US" sz="1800" b="1" dirty="0" err="1" smtClean="0"/>
              <a:t>bilyet</a:t>
            </a:r>
            <a:r>
              <a:rPr lang="en-US" sz="1800" b="1" dirty="0" smtClean="0"/>
              <a:t> </a:t>
            </a:r>
            <a:r>
              <a:rPr lang="en-US" sz="1800" b="1" dirty="0" err="1" smtClean="0"/>
              <a:t>digunakan</a:t>
            </a:r>
            <a:r>
              <a:rPr lang="en-US" sz="1800" b="1" dirty="0" smtClean="0"/>
              <a:t> </a:t>
            </a:r>
            <a:r>
              <a:rPr lang="en-US" sz="1800" b="1" dirty="0" err="1" smtClean="0"/>
              <a:t>penabung</a:t>
            </a:r>
            <a:r>
              <a:rPr lang="en-US" sz="1800" b="1" dirty="0" smtClean="0"/>
              <a:t> </a:t>
            </a:r>
            <a:r>
              <a:rPr lang="en-US" sz="1800" b="1" dirty="0" err="1" smtClean="0"/>
              <a:t>untuk</a:t>
            </a:r>
            <a:r>
              <a:rPr lang="en-US" sz="1800" b="1" dirty="0" smtClean="0"/>
              <a:t> </a:t>
            </a:r>
            <a:r>
              <a:rPr lang="en-US" sz="1800" b="1" dirty="0" err="1" smtClean="0"/>
              <a:t>membayar</a:t>
            </a:r>
            <a:r>
              <a:rPr lang="en-US" sz="1800" b="1" dirty="0" smtClean="0"/>
              <a:t> </a:t>
            </a:r>
            <a:r>
              <a:rPr lang="en-US" sz="1800" b="1" dirty="0" err="1" smtClean="0"/>
              <a:t>kewajibannya</a:t>
            </a:r>
            <a:r>
              <a:rPr lang="en-US" sz="1800" b="1" dirty="0" smtClean="0"/>
              <a:t> </a:t>
            </a:r>
            <a:r>
              <a:rPr lang="en-US" sz="1800" b="1" dirty="0" err="1" smtClean="0"/>
              <a:t>pada</a:t>
            </a:r>
            <a:r>
              <a:rPr lang="en-US" sz="1800" b="1" dirty="0" smtClean="0"/>
              <a:t> </a:t>
            </a:r>
            <a:r>
              <a:rPr lang="en-US" sz="1800" b="1" dirty="0" err="1" smtClean="0"/>
              <a:t>pihak</a:t>
            </a:r>
            <a:r>
              <a:rPr lang="en-US" sz="1800" b="1" dirty="0" smtClean="0"/>
              <a:t> lain, </a:t>
            </a:r>
            <a:r>
              <a:rPr lang="en-US" sz="1800" b="1" dirty="0" err="1" smtClean="0"/>
              <a:t>bilyet</a:t>
            </a:r>
            <a:r>
              <a:rPr lang="en-US" sz="1800" b="1" dirty="0" smtClean="0"/>
              <a:t> </a:t>
            </a:r>
            <a:r>
              <a:rPr lang="en-US" sz="1800" b="1" dirty="0" err="1" smtClean="0"/>
              <a:t>dan</a:t>
            </a:r>
            <a:r>
              <a:rPr lang="en-US" sz="1800" b="1" dirty="0" smtClean="0"/>
              <a:t> </a:t>
            </a:r>
            <a:r>
              <a:rPr lang="en-US" sz="1800" b="1" dirty="0" err="1" smtClean="0"/>
              <a:t>cek</a:t>
            </a:r>
            <a:r>
              <a:rPr lang="en-US" sz="1800" b="1" dirty="0" smtClean="0"/>
              <a:t> </a:t>
            </a:r>
            <a:r>
              <a:rPr lang="en-US" sz="1800" b="1" dirty="0" err="1" smtClean="0"/>
              <a:t>tersebut</a:t>
            </a:r>
            <a:r>
              <a:rPr lang="en-US" sz="1800" b="1" dirty="0" smtClean="0"/>
              <a:t> </a:t>
            </a:r>
            <a:r>
              <a:rPr lang="en-US" sz="1800" b="1" dirty="0" err="1" smtClean="0"/>
              <a:t>dapat</a:t>
            </a:r>
            <a:r>
              <a:rPr lang="en-US" sz="1800" b="1" dirty="0" smtClean="0"/>
              <a:t> </a:t>
            </a:r>
            <a:r>
              <a:rPr lang="en-US" sz="1800" b="1" dirty="0" err="1" smtClean="0"/>
              <a:t>dicairkan</a:t>
            </a:r>
            <a:r>
              <a:rPr lang="en-US" sz="1800" b="1" dirty="0" smtClean="0"/>
              <a:t> </a:t>
            </a:r>
            <a:r>
              <a:rPr lang="en-US" sz="1800" b="1" dirty="0" err="1" smtClean="0"/>
              <a:t>oleh</a:t>
            </a:r>
            <a:r>
              <a:rPr lang="en-US" sz="1800" b="1" dirty="0" smtClean="0"/>
              <a:t> </a:t>
            </a:r>
            <a:r>
              <a:rPr lang="en-US" sz="1800" b="1" dirty="0" err="1" smtClean="0"/>
              <a:t>pihak</a:t>
            </a:r>
            <a:r>
              <a:rPr lang="en-US" sz="1800" b="1" dirty="0" smtClean="0"/>
              <a:t> yang </a:t>
            </a:r>
            <a:r>
              <a:rPr lang="en-US" sz="1800" b="1" dirty="0" err="1" smtClean="0"/>
              <a:t>bertransaksi</a:t>
            </a:r>
            <a:r>
              <a:rPr lang="en-US" sz="1800" b="1" dirty="0" smtClean="0"/>
              <a:t> </a:t>
            </a:r>
            <a:r>
              <a:rPr lang="en-US" sz="1800" b="1" dirty="0" err="1" smtClean="0"/>
              <a:t>pada</a:t>
            </a:r>
            <a:r>
              <a:rPr lang="en-US" sz="1800" b="1" dirty="0" smtClean="0"/>
              <a:t> </a:t>
            </a:r>
            <a:r>
              <a:rPr lang="en-US" sz="1800" b="1" dirty="0" err="1" smtClean="0"/>
              <a:t>penabung</a:t>
            </a:r>
            <a:r>
              <a:rPr lang="en-US" sz="1800" b="1" dirty="0" smtClean="0"/>
              <a:t> </a:t>
            </a:r>
            <a:r>
              <a:rPr lang="en-US" sz="1800" b="1" dirty="0" err="1" smtClean="0"/>
              <a:t>tersebut</a:t>
            </a:r>
            <a:r>
              <a:rPr lang="en-US" sz="1800" b="1" dirty="0" smtClean="0"/>
              <a:t>.</a:t>
            </a:r>
          </a:p>
          <a:p>
            <a:pPr marL="457200" indent="-457200">
              <a:buNone/>
            </a:pPr>
            <a:endParaRPr lang="en-US" sz="1800" dirty="0" smtClean="0"/>
          </a:p>
          <a:p>
            <a:pPr marL="457200" indent="-457200">
              <a:buNone/>
            </a:pPr>
            <a:r>
              <a:rPr lang="en-US" sz="1800" dirty="0" smtClean="0"/>
              <a:t>3. </a:t>
            </a:r>
            <a:r>
              <a:rPr lang="en-US" sz="1800" b="1" dirty="0" smtClean="0"/>
              <a:t>TIME DEPOSIT/DEPOSITO BERJANGKA (DEPOSITO), </a:t>
            </a:r>
            <a:r>
              <a:rPr lang="en-US" sz="1800" b="1" dirty="0" err="1" smtClean="0"/>
              <a:t>Deposito</a:t>
            </a:r>
            <a:r>
              <a:rPr lang="en-US" sz="1800" b="1" dirty="0" smtClean="0"/>
              <a:t> </a:t>
            </a:r>
            <a:r>
              <a:rPr lang="en-US" sz="1800" b="1" dirty="0" err="1" smtClean="0"/>
              <a:t>atau</a:t>
            </a:r>
            <a:r>
              <a:rPr lang="en-US" sz="1800" b="1" dirty="0" smtClean="0"/>
              <a:t> </a:t>
            </a:r>
            <a:r>
              <a:rPr lang="en-US" sz="1800" b="1" dirty="0" err="1" smtClean="0"/>
              <a:t>tabungan</a:t>
            </a:r>
            <a:r>
              <a:rPr lang="en-US" sz="1800" b="1" dirty="0" smtClean="0"/>
              <a:t> </a:t>
            </a:r>
            <a:r>
              <a:rPr lang="en-US" sz="1800" b="1" dirty="0" err="1" smtClean="0"/>
              <a:t>berjangka</a:t>
            </a:r>
            <a:r>
              <a:rPr lang="en-US" sz="1800" b="1" dirty="0" smtClean="0"/>
              <a:t> </a:t>
            </a:r>
            <a:r>
              <a:rPr lang="en-US" sz="1800" b="1" dirty="0" err="1" smtClean="0"/>
              <a:t>adalah</a:t>
            </a:r>
            <a:r>
              <a:rPr lang="en-US" sz="1800" b="1" dirty="0" smtClean="0"/>
              <a:t> </a:t>
            </a:r>
            <a:r>
              <a:rPr lang="en-US" sz="1800" b="1" dirty="0" err="1" smtClean="0"/>
              <a:t>tabungan</a:t>
            </a:r>
            <a:r>
              <a:rPr lang="en-US" sz="1800" b="1" dirty="0" smtClean="0"/>
              <a:t> yang  </a:t>
            </a:r>
            <a:r>
              <a:rPr lang="en-US" sz="1800" b="1" dirty="0" err="1" smtClean="0"/>
              <a:t>pencairannya</a:t>
            </a:r>
            <a:r>
              <a:rPr lang="en-US" sz="1800" b="1" dirty="0" smtClean="0"/>
              <a:t> </a:t>
            </a:r>
            <a:r>
              <a:rPr lang="en-US" sz="1800" b="1" dirty="0" err="1" smtClean="0"/>
              <a:t>tidak</a:t>
            </a:r>
            <a:r>
              <a:rPr lang="en-US" sz="1800" b="1" dirty="0" smtClean="0"/>
              <a:t> </a:t>
            </a:r>
            <a:r>
              <a:rPr lang="en-US" sz="1800" b="1" dirty="0" err="1" smtClean="0"/>
              <a:t>setiap</a:t>
            </a:r>
            <a:r>
              <a:rPr lang="en-US" sz="1800" b="1" dirty="0" smtClean="0"/>
              <a:t> </a:t>
            </a:r>
            <a:r>
              <a:rPr lang="en-US" sz="1800" b="1" dirty="0" err="1" smtClean="0"/>
              <a:t>saat</a:t>
            </a:r>
            <a:r>
              <a:rPr lang="en-US" sz="1800" b="1" dirty="0" smtClean="0"/>
              <a:t>, </a:t>
            </a:r>
            <a:r>
              <a:rPr lang="en-US" sz="1800" b="1" dirty="0" err="1" smtClean="0"/>
              <a:t>namun</a:t>
            </a:r>
            <a:r>
              <a:rPr lang="en-US" sz="1800" b="1" dirty="0" smtClean="0"/>
              <a:t> </a:t>
            </a:r>
            <a:r>
              <a:rPr lang="en-US" sz="1800" b="1" dirty="0" err="1" smtClean="0"/>
              <a:t>selama</a:t>
            </a:r>
            <a:r>
              <a:rPr lang="en-US" sz="1800" b="1" dirty="0" smtClean="0"/>
              <a:t> </a:t>
            </a:r>
            <a:r>
              <a:rPr lang="en-US" sz="1800" b="1" dirty="0" err="1" smtClean="0"/>
              <a:t>satu</a:t>
            </a:r>
            <a:r>
              <a:rPr lang="en-US" sz="1800" b="1" dirty="0" smtClean="0"/>
              <a:t> </a:t>
            </a:r>
            <a:r>
              <a:rPr lang="en-US" sz="1800" b="1" dirty="0" err="1" smtClean="0"/>
              <a:t>periode</a:t>
            </a:r>
            <a:r>
              <a:rPr lang="en-US" sz="1800" b="1" dirty="0" smtClean="0"/>
              <a:t> yang </a:t>
            </a:r>
            <a:r>
              <a:rPr lang="en-US" sz="1800" b="1" dirty="0" err="1" smtClean="0"/>
              <a:t>ditentukan</a:t>
            </a:r>
            <a:r>
              <a:rPr lang="en-US" sz="1800" b="1" dirty="0" smtClean="0"/>
              <a:t>, </a:t>
            </a:r>
            <a:r>
              <a:rPr lang="en-US" sz="1800" b="1" dirty="0" err="1" smtClean="0"/>
              <a:t>misalnya</a:t>
            </a:r>
            <a:r>
              <a:rPr lang="en-US" sz="1800" b="1" dirty="0" smtClean="0"/>
              <a:t> 2 </a:t>
            </a:r>
            <a:r>
              <a:rPr lang="en-US" sz="1800" b="1" dirty="0" err="1" smtClean="0"/>
              <a:t>tahun</a:t>
            </a:r>
            <a:r>
              <a:rPr lang="en-US" sz="1800" b="1" dirty="0" smtClean="0"/>
              <a:t>, 5 </a:t>
            </a:r>
            <a:r>
              <a:rPr lang="en-US" sz="1800" b="1" dirty="0" err="1" smtClean="0"/>
              <a:t>tahun</a:t>
            </a:r>
            <a:r>
              <a:rPr lang="en-US" sz="1800" b="1" dirty="0" smtClean="0"/>
              <a:t>, </a:t>
            </a:r>
            <a:r>
              <a:rPr lang="en-US" sz="1800" b="1" dirty="0" err="1" smtClean="0"/>
              <a:t>dan</a:t>
            </a:r>
            <a:r>
              <a:rPr lang="en-US" sz="1800" b="1" dirty="0" smtClean="0"/>
              <a:t> </a:t>
            </a:r>
            <a:r>
              <a:rPr lang="en-US" sz="1800" b="1" dirty="0" err="1" smtClean="0"/>
              <a:t>sebagainya</a:t>
            </a:r>
            <a:r>
              <a:rPr lang="en-US" sz="1800" b="1" dirty="0" smtClean="0"/>
              <a:t>.  </a:t>
            </a:r>
            <a:r>
              <a:rPr lang="en-US" sz="1800" b="1" dirty="0" err="1" smtClean="0"/>
              <a:t>Deposito</a:t>
            </a:r>
            <a:r>
              <a:rPr lang="en-US" sz="1800" b="1" dirty="0" smtClean="0"/>
              <a:t> </a:t>
            </a:r>
            <a:r>
              <a:rPr lang="en-US" sz="1800" b="1" dirty="0" err="1" smtClean="0"/>
              <a:t>memiliki</a:t>
            </a:r>
            <a:r>
              <a:rPr lang="en-US" sz="1800" b="1" dirty="0" smtClean="0"/>
              <a:t> </a:t>
            </a:r>
            <a:r>
              <a:rPr lang="en-US" sz="1800" b="1" dirty="0" err="1" smtClean="0"/>
              <a:t>bunga</a:t>
            </a:r>
            <a:r>
              <a:rPr lang="en-US" sz="1800" b="1" dirty="0" smtClean="0"/>
              <a:t> </a:t>
            </a:r>
            <a:r>
              <a:rPr lang="en-US" sz="1800" b="1" dirty="0" err="1" smtClean="0"/>
              <a:t>lebih</a:t>
            </a:r>
            <a:r>
              <a:rPr lang="en-US" sz="1800" b="1" dirty="0" smtClean="0"/>
              <a:t> </a:t>
            </a:r>
            <a:r>
              <a:rPr lang="en-US" sz="1800" b="1" dirty="0" err="1" smtClean="0"/>
              <a:t>tinggi</a:t>
            </a:r>
            <a:r>
              <a:rPr lang="en-US" sz="1800" b="1" dirty="0" smtClean="0"/>
              <a:t> </a:t>
            </a:r>
            <a:r>
              <a:rPr lang="en-US" sz="1800" b="1" dirty="0" err="1" smtClean="0"/>
              <a:t>dari</a:t>
            </a:r>
            <a:r>
              <a:rPr lang="en-US" sz="1800" b="1" dirty="0" smtClean="0"/>
              <a:t> </a:t>
            </a:r>
            <a:r>
              <a:rPr lang="en-US" sz="1800" b="1" dirty="0" err="1" smtClean="0"/>
              <a:t>tabungan</a:t>
            </a:r>
            <a:r>
              <a:rPr lang="en-US" sz="1800" b="1" dirty="0" smtClean="0"/>
              <a:t>.</a:t>
            </a:r>
          </a:p>
          <a:p>
            <a:pPr marL="457200" indent="-457200">
              <a:buNone/>
            </a:pPr>
            <a:endParaRPr lang="en-US" sz="1800" b="1" dirty="0" smtClean="0"/>
          </a:p>
          <a:p>
            <a:pPr marL="457200" indent="-457200">
              <a:buNone/>
            </a:pPr>
            <a:endParaRPr lang="en-US" sz="1800" b="1" dirty="0" smtClean="0"/>
          </a:p>
          <a:p>
            <a:pPr marL="457200" indent="-457200">
              <a:buNone/>
            </a:pPr>
            <a:r>
              <a:rPr lang="en-US" sz="1800" b="1" dirty="0" smtClean="0"/>
              <a:t>4.DEPOSIT ON CALL, Tabungan yang </a:t>
            </a:r>
            <a:r>
              <a:rPr lang="en-US" sz="1800" b="1" dirty="0" err="1" smtClean="0"/>
              <a:t>dapat</a:t>
            </a:r>
            <a:r>
              <a:rPr lang="en-US" sz="1800" b="1" dirty="0" smtClean="0"/>
              <a:t> </a:t>
            </a:r>
            <a:r>
              <a:rPr lang="en-US" sz="1800" b="1" dirty="0" err="1" smtClean="0"/>
              <a:t>diambil</a:t>
            </a:r>
            <a:r>
              <a:rPr lang="en-US" sz="1800" b="1" dirty="0" smtClean="0"/>
              <a:t> </a:t>
            </a:r>
            <a:r>
              <a:rPr lang="en-US" sz="1800" b="1" dirty="0" err="1" smtClean="0"/>
              <a:t>setelah</a:t>
            </a:r>
            <a:r>
              <a:rPr lang="en-US" sz="1800" b="1" dirty="0" smtClean="0"/>
              <a:t> </a:t>
            </a:r>
            <a:r>
              <a:rPr lang="en-US" sz="1800" b="1" dirty="0" err="1" smtClean="0"/>
              <a:t>pemberitahuan</a:t>
            </a:r>
            <a:r>
              <a:rPr lang="en-US" sz="1800" b="1" dirty="0" smtClean="0"/>
              <a:t> </a:t>
            </a:r>
            <a:r>
              <a:rPr lang="en-US" sz="1800" b="1" dirty="0" err="1" smtClean="0"/>
              <a:t>terlebih</a:t>
            </a:r>
            <a:r>
              <a:rPr lang="en-US" sz="1800" b="1" dirty="0" smtClean="0"/>
              <a:t> </a:t>
            </a:r>
            <a:r>
              <a:rPr lang="en-US" sz="1800" b="1" dirty="0" err="1" smtClean="0"/>
              <a:t>dahuluoleh</a:t>
            </a:r>
            <a:r>
              <a:rPr lang="en-US" sz="1800" b="1" dirty="0" smtClean="0"/>
              <a:t> </a:t>
            </a:r>
            <a:r>
              <a:rPr lang="en-US" sz="1800" b="1" dirty="0" err="1" smtClean="0"/>
              <a:t>pihak</a:t>
            </a:r>
            <a:r>
              <a:rPr lang="en-US" sz="1800" b="1" dirty="0" smtClean="0"/>
              <a:t> </a:t>
            </a:r>
            <a:r>
              <a:rPr lang="en-US" sz="1800" b="1" dirty="0" err="1" smtClean="0"/>
              <a:t>penabung</a:t>
            </a:r>
            <a:r>
              <a:rPr lang="en-US" sz="1800" b="1" dirty="0" smtClean="0"/>
              <a:t> </a:t>
            </a:r>
            <a:r>
              <a:rPr lang="en-US" sz="1800" b="1" dirty="0" err="1" smtClean="0"/>
              <a:t>kepada</a:t>
            </a:r>
            <a:r>
              <a:rPr lang="en-US" sz="1800" b="1" dirty="0" smtClean="0"/>
              <a:t> bank. </a:t>
            </a:r>
          </a:p>
          <a:p>
            <a:pPr marL="457200" indent="-457200">
              <a:buNone/>
            </a:pPr>
            <a:endParaRPr lang="en-US" sz="1800" b="1" dirty="0" smtClean="0"/>
          </a:p>
          <a:p>
            <a:pPr marL="457200" indent="-457200">
              <a:buNone/>
            </a:pPr>
            <a:r>
              <a:rPr lang="en-US" sz="1800" b="1" dirty="0" smtClean="0"/>
              <a:t> </a:t>
            </a:r>
            <a:endParaRPr lang="en-US" sz="1800" b="1" dirty="0"/>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1884352"/>
          </a:xfrm>
        </p:spPr>
        <p:txBody>
          <a:bodyPr>
            <a:normAutofit/>
          </a:bodyPr>
          <a:lstStyle/>
          <a:p>
            <a:pPr algn="l"/>
            <a:r>
              <a:rPr lang="en-US" sz="2800" b="1" dirty="0" smtClean="0"/>
              <a:t>5.SERTIFIKAT DEPOSITO (CERTIFICATE OF DEPOSIT),</a:t>
            </a:r>
            <a:br>
              <a:rPr lang="en-US" sz="2800" b="1" dirty="0" smtClean="0"/>
            </a:br>
            <a:r>
              <a:rPr lang="en-US" sz="2800" b="1" dirty="0" smtClean="0"/>
              <a:t>     </a:t>
            </a:r>
            <a:r>
              <a:rPr lang="en-US" sz="2800" b="1" dirty="0" err="1" smtClean="0"/>
              <a:t>Deposito</a:t>
            </a:r>
            <a:r>
              <a:rPr lang="en-US" sz="2800" b="1" dirty="0" smtClean="0"/>
              <a:t> </a:t>
            </a:r>
            <a:r>
              <a:rPr lang="en-US" sz="2800" b="1" dirty="0" err="1" smtClean="0"/>
              <a:t>berjangka</a:t>
            </a:r>
            <a:r>
              <a:rPr lang="en-US" sz="2800" b="1" dirty="0" smtClean="0"/>
              <a:t> yang </a:t>
            </a:r>
            <a:r>
              <a:rPr lang="en-US" sz="2800" b="1" dirty="0" err="1" smtClean="0"/>
              <a:t>bukti</a:t>
            </a:r>
            <a:r>
              <a:rPr lang="en-US" sz="2800" b="1" dirty="0" smtClean="0"/>
              <a:t> </a:t>
            </a:r>
            <a:r>
              <a:rPr lang="en-US" sz="2800" b="1" dirty="0" err="1" smtClean="0"/>
              <a:t>simpanannya</a:t>
            </a:r>
            <a:r>
              <a:rPr lang="en-US" sz="2800" b="1" dirty="0" smtClean="0"/>
              <a:t> </a:t>
            </a:r>
            <a:r>
              <a:rPr lang="en-US" sz="2800" b="1" dirty="0" err="1" smtClean="0"/>
              <a:t>dapat</a:t>
            </a:r>
            <a:r>
              <a:rPr lang="en-US" sz="2800" b="1" dirty="0" smtClean="0"/>
              <a:t> </a:t>
            </a:r>
            <a:br>
              <a:rPr lang="en-US" sz="2800" b="1" dirty="0" smtClean="0"/>
            </a:br>
            <a:r>
              <a:rPr lang="en-US" sz="2800" b="1" dirty="0" smtClean="0"/>
              <a:t>     </a:t>
            </a:r>
            <a:r>
              <a:rPr lang="en-US" sz="2800" b="1" dirty="0" err="1" smtClean="0"/>
              <a:t>diperjual</a:t>
            </a:r>
            <a:r>
              <a:rPr lang="en-US" sz="2800" b="1" dirty="0" smtClean="0"/>
              <a:t> </a:t>
            </a:r>
            <a:r>
              <a:rPr lang="en-US" sz="2800" b="1" dirty="0" err="1" smtClean="0"/>
              <a:t>belikan</a:t>
            </a:r>
            <a:r>
              <a:rPr lang="en-US" sz="2800" b="1" dirty="0" smtClean="0"/>
              <a:t>.</a:t>
            </a:r>
            <a:br>
              <a:rPr lang="en-US" sz="2800" b="1" dirty="0" smtClean="0"/>
            </a:br>
            <a:endParaRPr lang="en-US" sz="2800" b="1" dirty="0"/>
          </a:p>
        </p:txBody>
      </p:sp>
      <p:sp>
        <p:nvSpPr>
          <p:cNvPr id="3" name="Content Placeholder 2"/>
          <p:cNvSpPr>
            <a:spLocks noGrp="1"/>
          </p:cNvSpPr>
          <p:nvPr>
            <p:ph idx="1"/>
          </p:nvPr>
        </p:nvSpPr>
        <p:spPr>
          <a:xfrm>
            <a:off x="0" y="2431135"/>
            <a:ext cx="9144000" cy="4426865"/>
          </a:xfrm>
        </p:spPr>
        <p:txBody>
          <a:bodyPr>
            <a:normAutofit fontScale="92500" lnSpcReduction="10000"/>
          </a:bodyPr>
          <a:lstStyle/>
          <a:p>
            <a:pPr marL="457200" indent="-457200">
              <a:buNone/>
            </a:pPr>
            <a:r>
              <a:rPr lang="en-US" sz="4000" b="1" dirty="0" smtClean="0"/>
              <a:t>6.LETTER OF CREDIT (L/C), </a:t>
            </a:r>
            <a:r>
              <a:rPr lang="en-US" b="1" dirty="0" err="1" smtClean="0"/>
              <a:t>Jaminan</a:t>
            </a:r>
            <a:r>
              <a:rPr lang="en-US" b="1" dirty="0" smtClean="0"/>
              <a:t> bank </a:t>
            </a:r>
            <a:r>
              <a:rPr lang="en-US" b="1" dirty="0" err="1" smtClean="0"/>
              <a:t>untuk</a:t>
            </a:r>
            <a:r>
              <a:rPr lang="en-US" b="1" dirty="0" smtClean="0"/>
              <a:t> </a:t>
            </a:r>
            <a:r>
              <a:rPr lang="en-US" b="1" dirty="0" err="1" smtClean="0"/>
              <a:t>transaksi</a:t>
            </a:r>
            <a:r>
              <a:rPr lang="en-US" b="1" dirty="0" smtClean="0"/>
              <a:t> </a:t>
            </a:r>
            <a:r>
              <a:rPr lang="en-US" b="1" dirty="0" err="1" smtClean="0"/>
              <a:t>jual</a:t>
            </a:r>
            <a:r>
              <a:rPr lang="en-US" b="1" dirty="0" smtClean="0"/>
              <a:t> </a:t>
            </a:r>
            <a:r>
              <a:rPr lang="en-US" b="1" dirty="0" err="1" smtClean="0"/>
              <a:t>beli</a:t>
            </a:r>
            <a:r>
              <a:rPr lang="en-US" b="1" dirty="0" smtClean="0"/>
              <a:t>, </a:t>
            </a:r>
            <a:r>
              <a:rPr lang="en-US" b="1" dirty="0" err="1" smtClean="0"/>
              <a:t>guna</a:t>
            </a:r>
            <a:r>
              <a:rPr lang="en-US" b="1" dirty="0" smtClean="0"/>
              <a:t> </a:t>
            </a:r>
            <a:r>
              <a:rPr lang="en-US" b="1" dirty="0" err="1" smtClean="0"/>
              <a:t>memperlancar</a:t>
            </a:r>
            <a:r>
              <a:rPr lang="en-US" b="1" dirty="0" smtClean="0"/>
              <a:t>  </a:t>
            </a:r>
            <a:r>
              <a:rPr lang="en-US" b="1" dirty="0" err="1" smtClean="0"/>
              <a:t>arus</a:t>
            </a:r>
            <a:r>
              <a:rPr lang="en-US" b="1" dirty="0" smtClean="0"/>
              <a:t> </a:t>
            </a:r>
            <a:r>
              <a:rPr lang="en-US" b="1" dirty="0" err="1" smtClean="0"/>
              <a:t>pengadaan</a:t>
            </a:r>
            <a:r>
              <a:rPr lang="en-US" b="1" dirty="0" smtClean="0"/>
              <a:t> </a:t>
            </a:r>
            <a:r>
              <a:rPr lang="en-US" b="1" dirty="0" err="1" smtClean="0"/>
              <a:t>barang</a:t>
            </a:r>
            <a:r>
              <a:rPr lang="en-US" b="1" dirty="0" smtClean="0"/>
              <a:t> </a:t>
            </a:r>
            <a:r>
              <a:rPr lang="en-US" b="1" dirty="0" err="1" smtClean="0"/>
              <a:t>dari</a:t>
            </a:r>
            <a:r>
              <a:rPr lang="en-US" b="1" dirty="0" smtClean="0"/>
              <a:t> </a:t>
            </a:r>
            <a:r>
              <a:rPr lang="en-US" b="1" dirty="0" err="1" smtClean="0"/>
              <a:t>suatu</a:t>
            </a:r>
            <a:r>
              <a:rPr lang="en-US" b="1" dirty="0" smtClean="0"/>
              <a:t>  </a:t>
            </a:r>
            <a:r>
              <a:rPr lang="en-US" b="1" dirty="0" err="1" smtClean="0"/>
              <a:t>tempat</a:t>
            </a:r>
            <a:r>
              <a:rPr lang="en-US" b="1" dirty="0" smtClean="0"/>
              <a:t> </a:t>
            </a:r>
            <a:r>
              <a:rPr lang="en-US" b="1" dirty="0" err="1" smtClean="0"/>
              <a:t>ke</a:t>
            </a:r>
            <a:r>
              <a:rPr lang="en-US" b="1" dirty="0" smtClean="0"/>
              <a:t> </a:t>
            </a:r>
            <a:r>
              <a:rPr lang="en-US" b="1" dirty="0" err="1" smtClean="0"/>
              <a:t>tempat</a:t>
            </a:r>
            <a:r>
              <a:rPr lang="en-US" b="1" dirty="0" smtClean="0"/>
              <a:t> lain </a:t>
            </a:r>
            <a:r>
              <a:rPr lang="en-US" b="1" dirty="0" err="1" smtClean="0"/>
              <a:t>di</a:t>
            </a:r>
            <a:r>
              <a:rPr lang="en-US" b="1" dirty="0" smtClean="0"/>
              <a:t> </a:t>
            </a:r>
            <a:r>
              <a:rPr lang="en-US" b="1" dirty="0" err="1" smtClean="0"/>
              <a:t>dalam</a:t>
            </a:r>
            <a:r>
              <a:rPr lang="en-US" b="1" dirty="0" smtClean="0"/>
              <a:t> </a:t>
            </a:r>
            <a:r>
              <a:rPr lang="en-US" b="1" dirty="0" err="1" smtClean="0"/>
              <a:t>negeri</a:t>
            </a:r>
            <a:r>
              <a:rPr lang="en-US" b="1" dirty="0" smtClean="0"/>
              <a:t> </a:t>
            </a:r>
            <a:r>
              <a:rPr lang="en-US" b="1" dirty="0" err="1" smtClean="0"/>
              <a:t>atau</a:t>
            </a:r>
            <a:r>
              <a:rPr lang="en-US" b="1" dirty="0" smtClean="0"/>
              <a:t> </a:t>
            </a:r>
            <a:r>
              <a:rPr lang="en-US" b="1" dirty="0" err="1" smtClean="0"/>
              <a:t>di</a:t>
            </a:r>
            <a:r>
              <a:rPr lang="en-US" b="1" dirty="0" smtClean="0"/>
              <a:t> </a:t>
            </a:r>
            <a:r>
              <a:rPr lang="en-US" b="1" dirty="0" err="1" smtClean="0"/>
              <a:t>luar</a:t>
            </a:r>
            <a:r>
              <a:rPr lang="en-US" b="1" dirty="0" smtClean="0"/>
              <a:t> </a:t>
            </a:r>
            <a:r>
              <a:rPr lang="en-US" b="1" dirty="0" err="1" smtClean="0"/>
              <a:t>negeri</a:t>
            </a:r>
            <a:r>
              <a:rPr lang="en-US" b="1" dirty="0" smtClean="0"/>
              <a:t>.</a:t>
            </a:r>
          </a:p>
          <a:p>
            <a:pPr marL="457200" indent="-457200">
              <a:buNone/>
            </a:pPr>
            <a:r>
              <a:rPr lang="en-US" sz="4000" b="1" dirty="0" smtClean="0"/>
              <a:t>7.INKASO (COLLECTION), </a:t>
            </a:r>
            <a:r>
              <a:rPr lang="en-US" sz="3600" b="1" dirty="0" err="1" smtClean="0"/>
              <a:t>Pemberian</a:t>
            </a:r>
            <a:r>
              <a:rPr lang="en-US" sz="3600" b="1" dirty="0" smtClean="0"/>
              <a:t> </a:t>
            </a:r>
            <a:r>
              <a:rPr lang="en-US" sz="3600" b="1" dirty="0" err="1" smtClean="0"/>
              <a:t>kuasa</a:t>
            </a:r>
            <a:r>
              <a:rPr lang="en-US" sz="3600" b="1" dirty="0" smtClean="0"/>
              <a:t> </a:t>
            </a:r>
            <a:r>
              <a:rPr lang="en-US" sz="3600" b="1" dirty="0" err="1" smtClean="0"/>
              <a:t>kepada</a:t>
            </a:r>
            <a:r>
              <a:rPr lang="en-US" sz="3600" b="1" dirty="0" smtClean="0"/>
              <a:t> bank </a:t>
            </a:r>
            <a:r>
              <a:rPr lang="en-US" sz="3600" b="1" dirty="0" err="1" smtClean="0"/>
              <a:t>oleh</a:t>
            </a:r>
            <a:r>
              <a:rPr lang="en-US" sz="3600" b="1" dirty="0" smtClean="0"/>
              <a:t> </a:t>
            </a:r>
            <a:r>
              <a:rPr lang="en-US" sz="3600" b="1" dirty="0" err="1" smtClean="0"/>
              <a:t>perseorangan</a:t>
            </a:r>
            <a:r>
              <a:rPr lang="en-US" sz="3600" b="1" dirty="0" smtClean="0"/>
              <a:t> </a:t>
            </a:r>
            <a:r>
              <a:rPr lang="en-US" sz="3600" b="1" dirty="0" err="1" smtClean="0"/>
              <a:t>atau</a:t>
            </a:r>
            <a:r>
              <a:rPr lang="en-US" sz="3600" b="1" dirty="0" smtClean="0"/>
              <a:t> </a:t>
            </a:r>
            <a:r>
              <a:rPr lang="en-US" sz="3600" b="1" dirty="0" err="1" smtClean="0"/>
              <a:t>badan</a:t>
            </a:r>
            <a:r>
              <a:rPr lang="en-US" sz="3600" b="1" dirty="0" smtClean="0"/>
              <a:t> </a:t>
            </a:r>
            <a:r>
              <a:rPr lang="en-US" sz="3600" b="1" dirty="0" err="1" smtClean="0"/>
              <a:t>untuk</a:t>
            </a:r>
            <a:r>
              <a:rPr lang="en-US" sz="3600" b="1" dirty="0" smtClean="0"/>
              <a:t> </a:t>
            </a:r>
            <a:r>
              <a:rPr lang="en-US" sz="3600" b="1" dirty="0" err="1" smtClean="0"/>
              <a:t>menagih</a:t>
            </a:r>
            <a:r>
              <a:rPr lang="en-US" sz="3600" b="1" dirty="0" smtClean="0"/>
              <a:t> </a:t>
            </a:r>
            <a:r>
              <a:rPr lang="en-US" sz="3600" b="1" dirty="0" err="1" smtClean="0"/>
              <a:t>atau</a:t>
            </a:r>
            <a:r>
              <a:rPr lang="en-US" sz="3600" b="1" dirty="0" smtClean="0"/>
              <a:t> </a:t>
            </a:r>
            <a:r>
              <a:rPr lang="en-US" sz="3600" b="1" dirty="0" err="1" smtClean="0"/>
              <a:t>memintakan</a:t>
            </a:r>
            <a:r>
              <a:rPr lang="en-US" sz="3600" b="1" dirty="0" smtClean="0"/>
              <a:t> </a:t>
            </a:r>
            <a:r>
              <a:rPr lang="en-US" sz="3600" b="1" dirty="0" err="1" smtClean="0"/>
              <a:t>persetujuan</a:t>
            </a:r>
            <a:r>
              <a:rPr lang="en-US" sz="3600" b="1" dirty="0" smtClean="0"/>
              <a:t> </a:t>
            </a:r>
            <a:r>
              <a:rPr lang="en-US" sz="3600" b="1" dirty="0" err="1" smtClean="0"/>
              <a:t>pembayaran</a:t>
            </a:r>
            <a:r>
              <a:rPr lang="en-US" sz="3600" b="1" dirty="0" smtClean="0"/>
              <a:t> </a:t>
            </a:r>
            <a:r>
              <a:rPr lang="en-US" sz="3600" b="1" dirty="0" err="1" smtClean="0"/>
              <a:t>baik</a:t>
            </a:r>
            <a:r>
              <a:rPr lang="en-US" sz="3600" b="1" dirty="0" smtClean="0"/>
              <a:t> bank </a:t>
            </a:r>
            <a:r>
              <a:rPr lang="en-US" sz="3600" b="1" dirty="0" err="1" smtClean="0"/>
              <a:t>dalam</a:t>
            </a:r>
            <a:r>
              <a:rPr lang="en-US" sz="3600" b="1" dirty="0" smtClean="0"/>
              <a:t> </a:t>
            </a:r>
            <a:r>
              <a:rPr lang="en-US" sz="3600" b="1" dirty="0" err="1" smtClean="0"/>
              <a:t>negeri</a:t>
            </a:r>
            <a:r>
              <a:rPr lang="en-US" sz="3600" b="1" dirty="0" smtClean="0"/>
              <a:t> </a:t>
            </a:r>
            <a:r>
              <a:rPr lang="en-US" sz="3600" b="1" dirty="0" err="1" smtClean="0"/>
              <a:t>maupun</a:t>
            </a:r>
            <a:r>
              <a:rPr lang="en-US" sz="3600" b="1" dirty="0" smtClean="0"/>
              <a:t> </a:t>
            </a:r>
            <a:r>
              <a:rPr lang="en-US" sz="3600" b="1" dirty="0" err="1" smtClean="0"/>
              <a:t>luar</a:t>
            </a:r>
            <a:r>
              <a:rPr lang="en-US" sz="3600" b="1" dirty="0" smtClean="0"/>
              <a:t> </a:t>
            </a:r>
            <a:r>
              <a:rPr lang="en-US" sz="3600" b="1" dirty="0" err="1" smtClean="0"/>
              <a:t>negeri</a:t>
            </a:r>
            <a:r>
              <a:rPr lang="en-US" sz="3600" b="1" dirty="0" smtClean="0"/>
              <a:t>.</a:t>
            </a:r>
          </a:p>
        </p:txBody>
      </p:sp>
    </p:spTree>
  </p:cSld>
  <p:clrMapOvr>
    <a:masterClrMapping/>
  </p:clrMapOvr>
  <p:transition>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16837"/>
          </a:xfr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txBody>
          <a:bodyPr>
            <a:noAutofit/>
          </a:bodyPr>
          <a:lstStyle/>
          <a:p>
            <a:pPr algn="l"/>
            <a:r>
              <a:rPr lang="en-US" sz="2800" b="1" dirty="0" smtClean="0">
                <a:latin typeface="Algerian" pitchFamily="82" charset="0"/>
              </a:rPr>
              <a:t>3.LAPORAN KEUANGAN BANK</a:t>
            </a:r>
            <a:endParaRPr lang="en-US" sz="2800" b="1" dirty="0">
              <a:latin typeface="Algerian" pitchFamily="82" charset="0"/>
            </a:endParaRPr>
          </a:p>
        </p:txBody>
      </p:sp>
      <p:sp>
        <p:nvSpPr>
          <p:cNvPr id="3" name="Content Placeholder 2"/>
          <p:cNvSpPr>
            <a:spLocks noGrp="1"/>
          </p:cNvSpPr>
          <p:nvPr>
            <p:ph idx="1"/>
          </p:nvPr>
        </p:nvSpPr>
        <p:spPr>
          <a:xfrm>
            <a:off x="0" y="616837"/>
            <a:ext cx="9144000" cy="6241163"/>
          </a:xfrm>
          <a:solidFill>
            <a:schemeClr val="bg1"/>
          </a:solidFill>
        </p:spPr>
        <p:txBody>
          <a:bodyPr>
            <a:normAutofit/>
          </a:bodyPr>
          <a:lstStyle/>
          <a:p>
            <a:pPr>
              <a:buNone/>
            </a:pPr>
            <a:r>
              <a:rPr lang="en-US" sz="2400" b="1" dirty="0" smtClean="0"/>
              <a:t>A.PENGERTIAN  </a:t>
            </a:r>
          </a:p>
          <a:p>
            <a:pPr>
              <a:buNone/>
            </a:pPr>
            <a:r>
              <a:rPr lang="en-US" sz="2000" b="1" dirty="0" smtClean="0"/>
              <a:t>    LAPORAN KEUANGAN  BANK ADALAH LAPORAN YANG MENGGAMBARKAN POSISI</a:t>
            </a:r>
          </a:p>
          <a:p>
            <a:pPr>
              <a:buNone/>
            </a:pPr>
            <a:r>
              <a:rPr lang="en-US" sz="2000" b="1" dirty="0" smtClean="0"/>
              <a:t>    KEUANGAN BANK YANG TERDIRI DARI AKTIVA,KEWAJIBAN,MODAL BANK,</a:t>
            </a:r>
          </a:p>
          <a:p>
            <a:pPr>
              <a:buNone/>
            </a:pPr>
            <a:r>
              <a:rPr lang="en-US" sz="2000" b="1" dirty="0" smtClean="0"/>
              <a:t>    LAPORAN HASIL USAHA DAN PERUBAHAN-PERUBAHAN LAINNYA.</a:t>
            </a:r>
          </a:p>
          <a:p>
            <a:pPr>
              <a:buNone/>
            </a:pPr>
            <a:r>
              <a:rPr lang="en-US" sz="2000" b="1" dirty="0" smtClean="0"/>
              <a:t>     </a:t>
            </a:r>
          </a:p>
          <a:p>
            <a:pPr>
              <a:buNone/>
            </a:pPr>
            <a:r>
              <a:rPr lang="en-US" sz="2000" b="1" dirty="0" smtClean="0"/>
              <a:t>     LAPORAN KEUANGAN DISUSUN SEBAGAI BENTUK PERTANGGUNGJAWABAN </a:t>
            </a:r>
          </a:p>
          <a:p>
            <a:pPr>
              <a:buNone/>
            </a:pPr>
            <a:r>
              <a:rPr lang="en-US" sz="2000" b="1" dirty="0" smtClean="0"/>
              <a:t>     MANAJEMEN TERHADAP PIHAK-PIHAK YANG BERKEPENTINGAN DENGAN KINERJA    </a:t>
            </a:r>
          </a:p>
          <a:p>
            <a:pPr>
              <a:buNone/>
            </a:pPr>
            <a:r>
              <a:rPr lang="en-US" sz="2000" b="1" dirty="0" smtClean="0"/>
              <a:t>     BANK YANG DICAPAI SELAMA PERIODE TERTENTU.</a:t>
            </a:r>
          </a:p>
          <a:p>
            <a:pPr>
              <a:buNone/>
            </a:pPr>
            <a:endParaRPr lang="en-US" sz="2000" dirty="0" smtClean="0"/>
          </a:p>
          <a:p>
            <a:pPr>
              <a:buNone/>
            </a:pPr>
            <a:r>
              <a:rPr lang="en-US" sz="2000" b="1" dirty="0" err="1" smtClean="0"/>
              <a:t>Laporan</a:t>
            </a:r>
            <a:r>
              <a:rPr lang="en-US" sz="2000" b="1" dirty="0" smtClean="0"/>
              <a:t> </a:t>
            </a:r>
            <a:r>
              <a:rPr lang="en-US" sz="2000" b="1" dirty="0" err="1" smtClean="0"/>
              <a:t>keuangan</a:t>
            </a:r>
            <a:r>
              <a:rPr lang="en-US" sz="2000" b="1" dirty="0" smtClean="0"/>
              <a:t> </a:t>
            </a:r>
            <a:r>
              <a:rPr lang="en-US" sz="2000" b="1" dirty="0" err="1" smtClean="0"/>
              <a:t>mempunyai</a:t>
            </a:r>
            <a:r>
              <a:rPr lang="en-US" sz="2000" b="1" dirty="0" smtClean="0"/>
              <a:t> </a:t>
            </a:r>
            <a:r>
              <a:rPr lang="en-US" sz="2000" b="1" dirty="0" err="1" smtClean="0"/>
              <a:t>arti</a:t>
            </a:r>
            <a:r>
              <a:rPr lang="en-US" sz="2000" b="1" dirty="0" smtClean="0"/>
              <a:t> </a:t>
            </a:r>
            <a:r>
              <a:rPr lang="en-US" sz="2000" b="1" dirty="0" err="1" smtClean="0"/>
              <a:t>penting</a:t>
            </a:r>
            <a:r>
              <a:rPr lang="en-US" sz="2000" b="1" dirty="0" smtClean="0"/>
              <a:t> </a:t>
            </a:r>
            <a:r>
              <a:rPr lang="en-US" sz="2000" b="1" dirty="0" err="1" smtClean="0"/>
              <a:t>bagi</a:t>
            </a:r>
            <a:r>
              <a:rPr lang="en-US" sz="2000" b="1" dirty="0" smtClean="0"/>
              <a:t>:</a:t>
            </a:r>
          </a:p>
          <a:p>
            <a:pPr>
              <a:buNone/>
            </a:pPr>
            <a:r>
              <a:rPr lang="en-US" sz="2000" b="1" dirty="0" smtClean="0"/>
              <a:t>•</a:t>
            </a:r>
            <a:r>
              <a:rPr lang="en-US" sz="2000" b="1" dirty="0" err="1" smtClean="0"/>
              <a:t>Kepentingan</a:t>
            </a:r>
            <a:r>
              <a:rPr lang="en-US" sz="2000" b="1" dirty="0" smtClean="0"/>
              <a:t> </a:t>
            </a:r>
            <a:r>
              <a:rPr lang="en-US" sz="2000" b="1" dirty="0" err="1" smtClean="0"/>
              <a:t>masyarakat</a:t>
            </a:r>
            <a:r>
              <a:rPr lang="en-US" sz="2000" b="1" dirty="0" smtClean="0"/>
              <a:t>. 	•</a:t>
            </a:r>
            <a:r>
              <a:rPr lang="en-US" sz="2000" b="1" dirty="0" err="1" smtClean="0"/>
              <a:t>Kepentingan</a:t>
            </a:r>
            <a:r>
              <a:rPr lang="en-US" sz="2000" b="1" dirty="0" smtClean="0"/>
              <a:t> </a:t>
            </a:r>
            <a:r>
              <a:rPr lang="en-US" sz="2000" b="1" dirty="0" err="1" smtClean="0"/>
              <a:t>pemegang</a:t>
            </a:r>
            <a:r>
              <a:rPr lang="en-US" sz="2000" b="1" dirty="0" smtClean="0"/>
              <a:t> </a:t>
            </a:r>
            <a:r>
              <a:rPr lang="en-US" sz="2000" b="1" dirty="0" err="1" smtClean="0"/>
              <a:t>saham</a:t>
            </a:r>
            <a:r>
              <a:rPr lang="en-US" sz="2000" b="1" dirty="0" smtClean="0"/>
              <a:t>.</a:t>
            </a:r>
          </a:p>
          <a:p>
            <a:pPr>
              <a:buNone/>
            </a:pPr>
            <a:r>
              <a:rPr lang="en-US" sz="2000" b="1" dirty="0" smtClean="0"/>
              <a:t>•</a:t>
            </a:r>
            <a:r>
              <a:rPr lang="en-US" sz="2000" b="1" dirty="0" err="1" smtClean="0"/>
              <a:t>Kepentingan</a:t>
            </a:r>
            <a:r>
              <a:rPr lang="en-US" sz="2000" b="1" dirty="0" smtClean="0"/>
              <a:t> </a:t>
            </a:r>
            <a:r>
              <a:rPr lang="en-US" sz="2000" b="1" dirty="0" err="1" smtClean="0"/>
              <a:t>perpajakan</a:t>
            </a:r>
            <a:r>
              <a:rPr lang="en-US" sz="2000" b="1" dirty="0" smtClean="0"/>
              <a:t>		•</a:t>
            </a:r>
            <a:r>
              <a:rPr lang="en-US" sz="2000" b="1" dirty="0" err="1" smtClean="0"/>
              <a:t>Kepentingan</a:t>
            </a:r>
            <a:r>
              <a:rPr lang="en-US" sz="2000" b="1" dirty="0" smtClean="0"/>
              <a:t> </a:t>
            </a:r>
            <a:r>
              <a:rPr lang="en-US" sz="2000" b="1" dirty="0" err="1" smtClean="0"/>
              <a:t>pemerintah</a:t>
            </a:r>
            <a:endParaRPr lang="en-US" sz="2000" b="1" dirty="0" smtClean="0"/>
          </a:p>
          <a:p>
            <a:pPr>
              <a:buNone/>
            </a:pPr>
            <a:r>
              <a:rPr lang="en-US" sz="2000" b="1" dirty="0" smtClean="0"/>
              <a:t>•</a:t>
            </a:r>
            <a:r>
              <a:rPr lang="en-US" sz="2000" b="1" dirty="0" err="1" smtClean="0"/>
              <a:t>Karyawan</a:t>
            </a:r>
            <a:r>
              <a:rPr lang="en-US" sz="2000" b="1" dirty="0" smtClean="0"/>
              <a:t>			•</a:t>
            </a:r>
            <a:r>
              <a:rPr lang="en-US" sz="2000" b="1" dirty="0" err="1" smtClean="0"/>
              <a:t>Manajemen</a:t>
            </a:r>
            <a:r>
              <a:rPr lang="en-US" sz="2000" b="1" dirty="0" smtClean="0"/>
              <a:t> bank.</a:t>
            </a:r>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ransition>
    <p:wheel spokes="3"/>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428604"/>
            <a:ext cx="8229600" cy="5929354"/>
          </a:xfrm>
          <a:ln w="28575">
            <a:solidFill>
              <a:schemeClr val="tx1"/>
            </a:solidFill>
          </a:ln>
        </p:spPr>
        <p:txBody>
          <a:bodyPr>
            <a:normAutofit/>
          </a:bodyPr>
          <a:lstStyle/>
          <a:p>
            <a:pPr>
              <a:buNone/>
            </a:pPr>
            <a:r>
              <a:rPr lang="en-US" sz="2800" dirty="0" smtClean="0"/>
              <a:t>BANK KOMERSIAL  DIWAJIBKAN MEMBERIKAN </a:t>
            </a:r>
          </a:p>
          <a:p>
            <a:pPr>
              <a:buNone/>
            </a:pPr>
            <a:r>
              <a:rPr lang="en-US" sz="2800" dirty="0" smtClean="0"/>
              <a:t>LAPORAN KEUANGAN SETIAP PERIODE TERTENTU, </a:t>
            </a:r>
          </a:p>
          <a:p>
            <a:pPr>
              <a:buNone/>
            </a:pPr>
            <a:r>
              <a:rPr lang="en-US" sz="2800" dirty="0" smtClean="0"/>
              <a:t>YAITU :  1.LAPORAN KEUANGAN BULANAN</a:t>
            </a:r>
          </a:p>
          <a:p>
            <a:pPr>
              <a:buNone/>
            </a:pPr>
            <a:r>
              <a:rPr lang="en-US" sz="2800" dirty="0" smtClean="0"/>
              <a:t>	          2.LAPORAN KEUANGAN TRIWULANAN</a:t>
            </a:r>
          </a:p>
          <a:p>
            <a:pPr>
              <a:buNone/>
            </a:pPr>
            <a:r>
              <a:rPr lang="en-US" sz="2800" dirty="0" smtClean="0"/>
              <a:t>	          3.LAPORAN KEUANGAN TAHUNAN</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43999" cy="707550"/>
          </a:xfrm>
        </p:spPr>
        <p:txBody>
          <a:bodyPr>
            <a:normAutofit/>
          </a:bodyPr>
          <a:lstStyle/>
          <a:p>
            <a:pPr algn="l"/>
            <a:r>
              <a:rPr lang="en-US" sz="2400" b="1" dirty="0" smtClean="0"/>
              <a:t>C.PERSAMAAN DASAR AKUTANSI PERBANKAN</a:t>
            </a:r>
            <a:endParaRPr lang="en-US" sz="2400" b="1" dirty="0"/>
          </a:p>
        </p:txBody>
      </p:sp>
      <p:sp>
        <p:nvSpPr>
          <p:cNvPr id="3" name="Content Placeholder 2"/>
          <p:cNvSpPr>
            <a:spLocks noGrp="1"/>
          </p:cNvSpPr>
          <p:nvPr>
            <p:ph idx="1"/>
          </p:nvPr>
        </p:nvSpPr>
        <p:spPr>
          <a:xfrm>
            <a:off x="2" y="707552"/>
            <a:ext cx="9143999" cy="6150448"/>
          </a:xfrm>
        </p:spPr>
        <p:txBody>
          <a:bodyPr>
            <a:normAutofit/>
          </a:bodyPr>
          <a:lstStyle/>
          <a:p>
            <a:pPr>
              <a:buNone/>
            </a:pPr>
            <a:r>
              <a:rPr lang="en-US" sz="2400" b="1" dirty="0"/>
              <a:t>	</a:t>
            </a:r>
            <a:r>
              <a:rPr lang="en-US" sz="2400" b="1" dirty="0" smtClean="0"/>
              <a:t>	HARTA BANK = KEWAJIBAN BANK + MODAL BANK</a:t>
            </a:r>
          </a:p>
          <a:p>
            <a:pPr>
              <a:buNone/>
            </a:pPr>
            <a:endParaRPr lang="en-US" sz="2400" b="1" dirty="0"/>
          </a:p>
          <a:p>
            <a:pPr>
              <a:buNone/>
            </a:pPr>
            <a:r>
              <a:rPr lang="en-US" sz="2000" dirty="0" smtClean="0"/>
              <a:t>HARTA      SEGALA SESUATU YANG DIMILIKI OLEH BANK BAIK BERWUJUD MAUPUN   </a:t>
            </a:r>
          </a:p>
          <a:p>
            <a:pPr>
              <a:buNone/>
            </a:pPr>
            <a:r>
              <a:rPr lang="en-US" sz="2000" dirty="0" smtClean="0"/>
              <a:t>                  TIDAK  BERWUJUD, MIS:PENEMPATAN PADA BANK LAIN,PENYALURAN </a:t>
            </a:r>
          </a:p>
          <a:p>
            <a:pPr>
              <a:buNone/>
            </a:pPr>
            <a:r>
              <a:rPr lang="en-US" sz="2000" dirty="0" smtClean="0"/>
              <a:t>                   KREDIT,SURAT BERHARGA,AKTIVA TETAP.</a:t>
            </a:r>
          </a:p>
          <a:p>
            <a:pPr>
              <a:buNone/>
            </a:pPr>
            <a:endParaRPr lang="en-US" sz="2000" dirty="0"/>
          </a:p>
          <a:p>
            <a:pPr>
              <a:buNone/>
            </a:pPr>
            <a:r>
              <a:rPr lang="en-US" sz="2000" dirty="0" smtClean="0"/>
              <a:t>KEWAJIBAN      HAK KREDITUR ATAS KEKAYAAN PERUSAHAAN,MIS: PINJAMAN ANTAR </a:t>
            </a:r>
          </a:p>
          <a:p>
            <a:pPr>
              <a:buNone/>
            </a:pPr>
            <a:r>
              <a:rPr lang="en-US" sz="2000" dirty="0"/>
              <a:t> </a:t>
            </a:r>
            <a:r>
              <a:rPr lang="en-US" sz="2000" dirty="0" smtClean="0"/>
              <a:t>                          BANK,PINJAMAN NON BANK,DANA MASYARAKAT, DANA LAINNYA.</a:t>
            </a:r>
          </a:p>
          <a:p>
            <a:pPr>
              <a:buNone/>
            </a:pPr>
            <a:endParaRPr lang="en-US" sz="2000" dirty="0"/>
          </a:p>
          <a:p>
            <a:pPr>
              <a:buNone/>
            </a:pPr>
            <a:r>
              <a:rPr lang="en-US" sz="2000" dirty="0" smtClean="0"/>
              <a:t>MODAL      HAK PEMILIK ATAS KEKAYAAN PERUSAHAAN,MIS:SETORAN AWAL  </a:t>
            </a:r>
          </a:p>
          <a:p>
            <a:pPr>
              <a:buNone/>
            </a:pPr>
            <a:r>
              <a:rPr lang="en-US" sz="2000" dirty="0" smtClean="0"/>
              <a:t>                    PEMEGANG SAHAM,AGIO SAHAM,LABA DITAHAN,LABA TAHUN BERJALAN,  </a:t>
            </a:r>
          </a:p>
          <a:p>
            <a:pPr>
              <a:buNone/>
            </a:pPr>
            <a:r>
              <a:rPr lang="en-US" sz="2000" dirty="0" smtClean="0"/>
              <a:t>                    DLL.</a:t>
            </a:r>
            <a:endParaRPr lang="en-US" sz="2000" dirty="0"/>
          </a:p>
        </p:txBody>
      </p:sp>
      <p:cxnSp>
        <p:nvCxnSpPr>
          <p:cNvPr id="5" name="Straight Arrow Connector 4"/>
          <p:cNvCxnSpPr/>
          <p:nvPr/>
        </p:nvCxnSpPr>
        <p:spPr>
          <a:xfrm>
            <a:off x="857224" y="1785926"/>
            <a:ext cx="201576"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000100" y="4357694"/>
            <a:ext cx="201576"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357290" y="3214686"/>
            <a:ext cx="201576" cy="2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a:ln w="19050">
            <a:solidFill>
              <a:schemeClr val="tx1"/>
            </a:solidFill>
          </a:ln>
        </p:spPr>
        <p:txBody>
          <a:bodyPr>
            <a:noAutofit/>
          </a:bodyPr>
          <a:lstStyle/>
          <a:p>
            <a:pPr algn="l"/>
            <a:r>
              <a:rPr lang="en-US" sz="2400" b="1" dirty="0" smtClean="0"/>
              <a:t/>
            </a:r>
            <a:br>
              <a:rPr lang="en-US" sz="2400" b="1" dirty="0" smtClean="0"/>
            </a:br>
            <a:r>
              <a:rPr lang="en-US" sz="2400" b="1" dirty="0" smtClean="0"/>
              <a:t>B.TUJUAN PENYAJIAN LAPORAN KEUANGAN PERBANKAN</a:t>
            </a:r>
            <a:br>
              <a:rPr lang="en-US" sz="2400" b="1" dirty="0" smtClean="0"/>
            </a:br>
            <a:endParaRPr lang="en-US" sz="2400" dirty="0"/>
          </a:p>
        </p:txBody>
      </p:sp>
      <p:sp>
        <p:nvSpPr>
          <p:cNvPr id="3" name="Content Placeholder 2"/>
          <p:cNvSpPr>
            <a:spLocks noGrp="1"/>
          </p:cNvSpPr>
          <p:nvPr>
            <p:ph idx="1"/>
          </p:nvPr>
        </p:nvSpPr>
        <p:spPr>
          <a:xfrm>
            <a:off x="0" y="941143"/>
            <a:ext cx="9144000" cy="5774005"/>
          </a:xfrm>
          <a:ln w="19050">
            <a:solidFill>
              <a:schemeClr val="tx1"/>
            </a:solidFill>
          </a:ln>
        </p:spPr>
        <p:txBody>
          <a:bodyPr>
            <a:normAutofit/>
          </a:bodyPr>
          <a:lstStyle/>
          <a:p>
            <a:pPr>
              <a:buNone/>
            </a:pPr>
            <a:r>
              <a:rPr lang="en-US" sz="2400" dirty="0" smtClean="0"/>
              <a:t>1.MEMBERIKAN INFORMASI TENTANG POSISI KEUANGAN BANK </a:t>
            </a:r>
          </a:p>
          <a:p>
            <a:pPr>
              <a:buNone/>
            </a:pPr>
            <a:r>
              <a:rPr lang="en-US" sz="2400" dirty="0" smtClean="0"/>
              <a:t>   MENYANGKUT HARTA BANK,KEWAJIBAN BANK SERTA MODAL BANK </a:t>
            </a:r>
          </a:p>
          <a:p>
            <a:pPr>
              <a:buNone/>
            </a:pPr>
            <a:r>
              <a:rPr lang="en-US" sz="2400" dirty="0" smtClean="0"/>
              <a:t>   PADA PERIODE TERTENTU.</a:t>
            </a:r>
          </a:p>
          <a:p>
            <a:pPr>
              <a:buNone/>
            </a:pPr>
            <a:endParaRPr lang="en-US" sz="2400" dirty="0" smtClean="0"/>
          </a:p>
          <a:p>
            <a:pPr>
              <a:buNone/>
            </a:pPr>
            <a:r>
              <a:rPr lang="en-US" sz="2400" dirty="0" smtClean="0"/>
              <a:t>2.MEMBERIKAN INFORMASI MENYANGKUT LABA RUGI SUATU BANK </a:t>
            </a:r>
          </a:p>
          <a:p>
            <a:pPr>
              <a:buNone/>
            </a:pPr>
            <a:r>
              <a:rPr lang="en-US" sz="2400" dirty="0" smtClean="0"/>
              <a:t>    PADA PERIODE TERTENTU.</a:t>
            </a:r>
          </a:p>
          <a:p>
            <a:pPr>
              <a:buNone/>
            </a:pPr>
            <a:endParaRPr lang="en-US" sz="2400" dirty="0" smtClean="0"/>
          </a:p>
          <a:p>
            <a:pPr>
              <a:buNone/>
            </a:pPr>
            <a:r>
              <a:rPr lang="en-US" sz="2400" dirty="0" smtClean="0"/>
              <a:t>3.MEMBERIKAN INFORMASI BAGI PIHAK-PIHAK YANG BERKEPENTINGAN </a:t>
            </a:r>
          </a:p>
          <a:p>
            <a:pPr>
              <a:buNone/>
            </a:pPr>
            <a:r>
              <a:rPr lang="en-US" sz="2400" dirty="0" smtClean="0"/>
              <a:t>   DENGAN LAPORAN KEUANGAN YANG DISAJIKAN SUATU BANK.</a:t>
            </a:r>
          </a:p>
          <a:p>
            <a:pPr>
              <a:buNone/>
            </a:pPr>
            <a:endParaRPr lang="en-US" sz="2400" dirty="0" smtClean="0"/>
          </a:p>
          <a:p>
            <a:pPr>
              <a:buNone/>
            </a:pPr>
            <a:r>
              <a:rPr lang="en-US" sz="2400" dirty="0" smtClean="0"/>
              <a:t>4.MEMBERIKAN INFORMASI TENTANG PERFORMANCE SUATU BANK.</a:t>
            </a:r>
          </a:p>
          <a:p>
            <a:pPr>
              <a:buNone/>
            </a:pPr>
            <a:endParaRPr lang="en-U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16837"/>
          </a:xfrm>
          <a:solidFill>
            <a:schemeClr val="tx2">
              <a:lumMod val="40000"/>
              <a:lumOff val="60000"/>
            </a:schemeClr>
          </a:solidFill>
        </p:spPr>
        <p:txBody>
          <a:bodyPr>
            <a:normAutofit fontScale="90000"/>
          </a:bodyPr>
          <a:lstStyle/>
          <a:p>
            <a:pPr algn="l"/>
            <a:r>
              <a:rPr lang="en-US" sz="2400" b="1" dirty="0" smtClean="0"/>
              <a:t/>
            </a:r>
            <a:br>
              <a:rPr lang="en-US" sz="2400" b="1" dirty="0" smtClean="0"/>
            </a:br>
            <a:r>
              <a:rPr lang="en-US" sz="3100" b="1" dirty="0" smtClean="0"/>
              <a:t>C.SYARAT LAPORAN KEUANGAN DAPAT DITERIMA</a:t>
            </a:r>
            <a:br>
              <a:rPr lang="en-US" sz="3100" b="1" dirty="0" smtClean="0"/>
            </a:br>
            <a:endParaRPr lang="en-US" sz="3100" dirty="0"/>
          </a:p>
        </p:txBody>
      </p:sp>
      <p:sp>
        <p:nvSpPr>
          <p:cNvPr id="3" name="Content Placeholder 2"/>
          <p:cNvSpPr>
            <a:spLocks noGrp="1"/>
          </p:cNvSpPr>
          <p:nvPr>
            <p:ph idx="1"/>
          </p:nvPr>
        </p:nvSpPr>
        <p:spPr>
          <a:xfrm>
            <a:off x="0" y="831151"/>
            <a:ext cx="9144000" cy="4669551"/>
          </a:xfrm>
          <a:ln w="19050">
            <a:solidFill>
              <a:schemeClr val="tx1"/>
            </a:solidFill>
          </a:ln>
        </p:spPr>
        <p:txBody>
          <a:bodyPr>
            <a:normAutofit/>
          </a:bodyPr>
          <a:lstStyle/>
          <a:p>
            <a:pPr>
              <a:buNone/>
            </a:pPr>
            <a:r>
              <a:rPr lang="en-US" sz="2400" b="1" dirty="0" smtClean="0"/>
              <a:t>1. RELEVAN</a:t>
            </a:r>
            <a:r>
              <a:rPr lang="en-US" sz="2400" dirty="0" smtClean="0"/>
              <a:t>,DISAJIKAN HARUS SESUAI DENGAN DATA YANG ADA KAITANNYA DENGAN TRANSAKSI YANG DILAKUKAN.</a:t>
            </a:r>
          </a:p>
          <a:p>
            <a:pPr>
              <a:buNone/>
            </a:pPr>
            <a:endParaRPr lang="en-US" sz="2400" dirty="0" smtClean="0"/>
          </a:p>
          <a:p>
            <a:pPr>
              <a:buNone/>
            </a:pPr>
            <a:r>
              <a:rPr lang="en-US" sz="2400" dirty="0" smtClean="0"/>
              <a:t> </a:t>
            </a:r>
            <a:r>
              <a:rPr lang="en-US" sz="2400" b="1" dirty="0" smtClean="0"/>
              <a:t>2. JELAS DAN DAPAT DIMENGERTI</a:t>
            </a:r>
            <a:r>
              <a:rPr lang="en-US" sz="2400" dirty="0" smtClean="0"/>
              <a:t>, DISAJIKAN HARUS JELAS DAN DAPAT DIMENGERTI OLEH PEMAKAI LAPORAN KEUANGAN.</a:t>
            </a:r>
          </a:p>
          <a:p>
            <a:pPr>
              <a:buNone/>
            </a:pPr>
            <a:endParaRPr lang="en-US" sz="2400" dirty="0" smtClean="0"/>
          </a:p>
          <a:p>
            <a:pPr>
              <a:buNone/>
            </a:pPr>
            <a:r>
              <a:rPr lang="en-US" sz="2400" dirty="0" smtClean="0"/>
              <a:t> </a:t>
            </a:r>
            <a:r>
              <a:rPr lang="en-US" sz="2400" b="1" dirty="0" smtClean="0"/>
              <a:t>3. DAPAT DIUJI KEBENARANNYA</a:t>
            </a:r>
            <a:r>
              <a:rPr lang="en-US" sz="2400" dirty="0" smtClean="0"/>
              <a:t>,  DATANYA DAPAT DIUJI </a:t>
            </a:r>
          </a:p>
          <a:p>
            <a:pPr>
              <a:buNone/>
            </a:pPr>
            <a:r>
              <a:rPr lang="en-US" sz="2400" dirty="0" smtClean="0"/>
              <a:t>     KEBENARANNYA DAN DIPERTANGGUNGJAWABKAN.</a:t>
            </a:r>
          </a:p>
          <a:p>
            <a:pPr>
              <a:buNone/>
            </a:pPr>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4282" y="320457"/>
            <a:ext cx="8715436" cy="5109091"/>
          </a:xfrm>
          <a:prstGeom prst="rect">
            <a:avLst/>
          </a:prstGeom>
          <a:ln w="19050">
            <a:solidFill>
              <a:schemeClr val="tx1"/>
            </a:solidFill>
          </a:ln>
        </p:spPr>
        <p:txBody>
          <a:bodyPr wrap="square">
            <a:spAutoFit/>
          </a:bodyPr>
          <a:lstStyle/>
          <a:p>
            <a:pPr algn="just">
              <a:buNone/>
            </a:pPr>
            <a:r>
              <a:rPr lang="en-US" b="1" dirty="0" smtClean="0"/>
              <a:t>4. NETRAL</a:t>
            </a:r>
            <a:r>
              <a:rPr lang="en-US" dirty="0" smtClean="0"/>
              <a:t>, DISAJIKAN HARUS BERSIFAT NETRAL ARTINYA DAPAT </a:t>
            </a:r>
          </a:p>
          <a:p>
            <a:pPr algn="just">
              <a:buNone/>
            </a:pPr>
            <a:r>
              <a:rPr lang="en-US" dirty="0" smtClean="0"/>
              <a:t>                     DIPERGUNAKAN        OLEH SEMUA PIHAK.</a:t>
            </a:r>
          </a:p>
          <a:p>
            <a:pPr algn="just">
              <a:buNone/>
            </a:pPr>
            <a:endParaRPr lang="en-US" dirty="0" smtClean="0"/>
          </a:p>
          <a:p>
            <a:pPr algn="just">
              <a:buNone/>
            </a:pPr>
            <a:r>
              <a:rPr lang="en-US" b="1" dirty="0" smtClean="0"/>
              <a:t>5. TEPAT WAKTU</a:t>
            </a:r>
            <a:r>
              <a:rPr lang="en-US" dirty="0" smtClean="0"/>
              <a:t>, DISAJIKAN HARUS MEMILIKI WAKTU PELAPORAN ATAU</a:t>
            </a:r>
          </a:p>
          <a:p>
            <a:pPr algn="just">
              <a:buNone/>
            </a:pPr>
            <a:r>
              <a:rPr lang="en-US" dirty="0" smtClean="0"/>
              <a:t>                                PERIODE PELAPORAN YANG JELAS.</a:t>
            </a:r>
          </a:p>
          <a:p>
            <a:pPr algn="just">
              <a:buNone/>
            </a:pPr>
            <a:endParaRPr lang="en-US" dirty="0" smtClean="0"/>
          </a:p>
          <a:p>
            <a:pPr algn="just">
              <a:buNone/>
            </a:pPr>
            <a:r>
              <a:rPr lang="en-US" b="1" dirty="0" smtClean="0"/>
              <a:t>6.DAPAT DIPERBANDINGKAN</a:t>
            </a:r>
            <a:r>
              <a:rPr lang="en-US" dirty="0" smtClean="0"/>
              <a:t>, DISAJIKAN DAPAT  DIPERBANDINGKAN DENGAN</a:t>
            </a:r>
          </a:p>
          <a:p>
            <a:pPr algn="just">
              <a:buNone/>
            </a:pPr>
            <a:r>
              <a:rPr lang="en-US" dirty="0" smtClean="0"/>
              <a:t>   LAPORAN-LAPORAN SEBELUMNYA, SEBAGI LANDASAN UNTUK MENIKUTI</a:t>
            </a:r>
          </a:p>
          <a:p>
            <a:pPr algn="just">
              <a:buNone/>
            </a:pPr>
            <a:r>
              <a:rPr lang="en-US" dirty="0" smtClean="0"/>
              <a:t>   PERKEMBANGAN DARI HASIL YANG DICAPAI.</a:t>
            </a:r>
          </a:p>
          <a:p>
            <a:pPr algn="just">
              <a:buNone/>
            </a:pPr>
            <a:endParaRPr lang="en-US" dirty="0" smtClean="0"/>
          </a:p>
          <a:p>
            <a:pPr algn="just">
              <a:buNone/>
            </a:pPr>
            <a:r>
              <a:rPr lang="en-US" b="1" dirty="0" smtClean="0"/>
              <a:t>7. LENGKAP</a:t>
            </a:r>
            <a:r>
              <a:rPr lang="en-US" dirty="0" smtClean="0"/>
              <a:t>, DISAJIKAN HARUS LENGKAP, YANG SESUAI DENGAN ATURAN</a:t>
            </a:r>
          </a:p>
          <a:p>
            <a:pPr algn="just">
              <a:buNone/>
            </a:pPr>
            <a:r>
              <a:rPr lang="en-US" dirty="0" smtClean="0"/>
              <a:t>    YANG BERLAKU AGAR TIDAK TERJADI KEKELIRUAN DALAM MENERIMA </a:t>
            </a:r>
          </a:p>
          <a:p>
            <a:pPr algn="just">
              <a:buNone/>
            </a:pPr>
            <a:r>
              <a:rPr lang="en-US" dirty="0" smtClean="0"/>
              <a:t>    INFORMASI KEUANGAN.</a:t>
            </a:r>
          </a:p>
          <a:p>
            <a:pPr algn="just">
              <a:buNone/>
            </a:pPr>
            <a:endParaRPr lang="en-US" dirty="0" smtClean="0"/>
          </a:p>
          <a:p>
            <a:pPr algn="just">
              <a:buNone/>
            </a:pPr>
            <a:endParaRPr lang="en-US" dirty="0" smtClean="0"/>
          </a:p>
          <a:p>
            <a:pPr algn="just">
              <a:buNone/>
            </a:pPr>
            <a:endParaRPr lang="en-US" dirty="0" smtClean="0"/>
          </a:p>
          <a:p>
            <a:pPr algn="just">
              <a:buNone/>
            </a:pPr>
            <a:endParaRPr lang="en-US" dirty="0" smtClean="0"/>
          </a:p>
          <a:p>
            <a:pPr algn="just">
              <a:buNone/>
            </a:pPr>
            <a:endParaRPr lang="en-US" sz="20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614343"/>
          </a:xfrm>
          <a:ln w="12700">
            <a:solidFill>
              <a:schemeClr val="tx1"/>
            </a:solidFill>
          </a:ln>
        </p:spPr>
        <p:txBody>
          <a:bodyPr>
            <a:normAutofit/>
          </a:bodyPr>
          <a:lstStyle/>
          <a:p>
            <a:pPr algn="l"/>
            <a:r>
              <a:rPr lang="en-US" sz="2400" dirty="0" smtClean="0"/>
              <a:t>D.ELEMEN-ELEMEN LAPORAN KEUANGAN</a:t>
            </a:r>
            <a:endParaRPr lang="en-US" sz="2400" dirty="0"/>
          </a:p>
        </p:txBody>
      </p:sp>
      <p:sp>
        <p:nvSpPr>
          <p:cNvPr id="3" name="Content Placeholder 2"/>
          <p:cNvSpPr>
            <a:spLocks noGrp="1"/>
          </p:cNvSpPr>
          <p:nvPr>
            <p:ph idx="1"/>
          </p:nvPr>
        </p:nvSpPr>
        <p:spPr>
          <a:xfrm>
            <a:off x="0" y="888982"/>
            <a:ext cx="9144000" cy="5969018"/>
          </a:xfrm>
          <a:ln w="19050">
            <a:solidFill>
              <a:schemeClr val="tx1"/>
            </a:solidFill>
          </a:ln>
        </p:spPr>
        <p:txBody>
          <a:bodyPr>
            <a:normAutofit/>
          </a:bodyPr>
          <a:lstStyle/>
          <a:p>
            <a:pPr>
              <a:buNone/>
            </a:pPr>
            <a:r>
              <a:rPr lang="en-US" sz="1800" b="1" dirty="0" smtClean="0"/>
              <a:t>1.AKTIVA</a:t>
            </a:r>
            <a:r>
              <a:rPr lang="en-US" sz="1800" dirty="0" smtClean="0"/>
              <a:t> ADALAH BARANG DAN HAK-HAK YANG MEMBERIKAN MANFAAT DI MASA YANG AKAN </a:t>
            </a:r>
          </a:p>
          <a:p>
            <a:pPr>
              <a:buNone/>
            </a:pPr>
            <a:r>
              <a:rPr lang="en-US" sz="1800" dirty="0" smtClean="0"/>
              <a:t>   DATANG DAN DIDAPAT DARI TRANSAKSI –TRANSAKSI ATAU PERISTIWA YANG TERJADI DI MASA  </a:t>
            </a:r>
          </a:p>
          <a:p>
            <a:pPr>
              <a:buNone/>
            </a:pPr>
            <a:r>
              <a:rPr lang="en-US" sz="1800" dirty="0" smtClean="0"/>
              <a:t>   LALU.</a:t>
            </a:r>
          </a:p>
          <a:p>
            <a:pPr>
              <a:buNone/>
            </a:pPr>
            <a:r>
              <a:rPr lang="en-US" sz="1800" b="1" dirty="0" smtClean="0"/>
              <a:t>2.HUTANG ATAU KEWAJIBAN </a:t>
            </a:r>
            <a:r>
              <a:rPr lang="en-US" sz="1800" dirty="0" smtClean="0"/>
              <a:t>ADALAH PENGORBANAN SUMBER EKONOMIS YANG TIMBUL DARI</a:t>
            </a:r>
          </a:p>
          <a:p>
            <a:pPr>
              <a:buNone/>
            </a:pPr>
            <a:r>
              <a:rPr lang="en-US" sz="1800" dirty="0" smtClean="0"/>
              <a:t>    KEWAJIBAN SAAT INI DAN MEMBERIKAN JASA/MANFAAT DIMASA YANG AKAN DATANG.</a:t>
            </a:r>
          </a:p>
          <a:p>
            <a:pPr>
              <a:buNone/>
            </a:pPr>
            <a:r>
              <a:rPr lang="en-US" sz="1800" b="1" dirty="0" smtClean="0"/>
              <a:t>3.MODAL</a:t>
            </a:r>
            <a:r>
              <a:rPr lang="en-US" sz="1800" dirty="0" smtClean="0"/>
              <a:t> ADALAH HAK ATAS AKTIVA PERUSAHAAN YANG MELEKAT PADA PEMILIKNYA.</a:t>
            </a:r>
          </a:p>
          <a:p>
            <a:pPr>
              <a:buNone/>
            </a:pPr>
            <a:r>
              <a:rPr lang="en-US" sz="1800" b="1" dirty="0" smtClean="0"/>
              <a:t>4.PENDAPATAN</a:t>
            </a:r>
            <a:r>
              <a:rPr lang="en-US" sz="1800" dirty="0" smtClean="0"/>
              <a:t> ADALAH JUMLAH KOTOR DARI KENAIKAN AKTIVA  ATAU PENURUNAN KEWAJIBAN, YANG TIMBUL DARI AKTIVITAS PENJUALAN BARANG ATAU JASA ATAU PENYERAHAN JASA DAN AKTIVITAS LAINNYA.</a:t>
            </a:r>
          </a:p>
          <a:p>
            <a:pPr>
              <a:buNone/>
            </a:pPr>
            <a:r>
              <a:rPr lang="en-US" sz="1800" b="1" dirty="0" smtClean="0"/>
              <a:t>5.BIAYA</a:t>
            </a:r>
            <a:r>
              <a:rPr lang="en-US" sz="1800" dirty="0" smtClean="0"/>
              <a:t> ADALAH JUMLAH KOTOR DARI PENURUNAN AKTIVA ATAU KENAIKAN KEWAJIBAN , YANG</a:t>
            </a:r>
          </a:p>
          <a:p>
            <a:pPr>
              <a:buNone/>
            </a:pPr>
            <a:r>
              <a:rPr lang="en-US" sz="1800" dirty="0" smtClean="0"/>
              <a:t>   TIMBUL DARI KEGIATAN –KEGIATAN PEMBUATAN ATAU PENGADAAN BARANG DAN JASA ,DAN </a:t>
            </a:r>
          </a:p>
          <a:p>
            <a:pPr>
              <a:buNone/>
            </a:pPr>
            <a:r>
              <a:rPr lang="en-US" sz="1800" dirty="0" smtClean="0"/>
              <a:t>   LAINNYA YANG BERTUJUAN UNTUK MEMPEROLEH PENDAPATAN DALAM SUATU PERIODE.</a:t>
            </a:r>
          </a:p>
          <a:p>
            <a:pPr>
              <a:buNone/>
            </a:pPr>
            <a:r>
              <a:rPr lang="en-US" sz="1800" b="1" dirty="0" smtClean="0"/>
              <a:t>6.LABA</a:t>
            </a:r>
            <a:r>
              <a:rPr lang="en-US" sz="1800" dirty="0" smtClean="0"/>
              <a:t> ADALAH SELISIH LEBIH ANTARA PENDAPATAN DI ATAS BIAYA  </a:t>
            </a:r>
          </a:p>
          <a:p>
            <a:pPr>
              <a:buNone/>
            </a:pPr>
            <a:r>
              <a:rPr lang="en-US" sz="1800" dirty="0" smtClean="0"/>
              <a:t>   </a:t>
            </a:r>
            <a:r>
              <a:rPr lang="en-US" sz="1800" b="1" dirty="0" smtClean="0"/>
              <a:t>RUGI</a:t>
            </a:r>
            <a:r>
              <a:rPr lang="en-US" sz="1800" dirty="0" smtClean="0"/>
              <a:t> APABILA TERJADI SEBALIKNYA.</a:t>
            </a:r>
            <a:endParaRPr lang="en-US" sz="1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16837"/>
          </a:xfrm>
          <a:gradFill>
            <a:gsLst>
              <a:gs pos="0">
                <a:srgbClr val="5E9EFF"/>
              </a:gs>
              <a:gs pos="39999">
                <a:srgbClr val="85C2FF"/>
              </a:gs>
              <a:gs pos="70000">
                <a:srgbClr val="C4D6EB"/>
              </a:gs>
              <a:gs pos="100000">
                <a:srgbClr val="FFEBFA"/>
              </a:gs>
            </a:gsLst>
            <a:lin ang="5400000" scaled="0"/>
          </a:gradFill>
        </p:spPr>
        <p:txBody>
          <a:bodyPr>
            <a:noAutofit/>
          </a:bodyPr>
          <a:lstStyle/>
          <a:p>
            <a:pPr algn="l"/>
            <a:r>
              <a:rPr lang="en-US" sz="2800" b="1" dirty="0" smtClean="0">
                <a:latin typeface="Algerian" pitchFamily="82" charset="0"/>
              </a:rPr>
              <a:t>E.JENIS-JENIS LAPORAN KEUANGAN</a:t>
            </a:r>
            <a:endParaRPr lang="en-US" sz="2800" b="1" dirty="0">
              <a:latin typeface="Algerian" pitchFamily="82" charset="0"/>
            </a:endParaRPr>
          </a:p>
        </p:txBody>
      </p:sp>
      <p:sp>
        <p:nvSpPr>
          <p:cNvPr id="3" name="Content Placeholder 2"/>
          <p:cNvSpPr>
            <a:spLocks noGrp="1"/>
          </p:cNvSpPr>
          <p:nvPr>
            <p:ph idx="1"/>
          </p:nvPr>
        </p:nvSpPr>
        <p:spPr>
          <a:xfrm>
            <a:off x="0" y="616837"/>
            <a:ext cx="9144000" cy="6241163"/>
          </a:xfrm>
          <a:solidFill>
            <a:schemeClr val="bg1"/>
          </a:solidFill>
        </p:spPr>
        <p:txBody>
          <a:bodyPr>
            <a:normAutofit/>
          </a:bodyPr>
          <a:lstStyle/>
          <a:p>
            <a:pPr>
              <a:buNone/>
            </a:pPr>
            <a:r>
              <a:rPr lang="en-US" sz="2800" b="1" dirty="0" smtClean="0"/>
              <a:t>1.N E R A C A (LAPORAN POSISI KEUANGAN)</a:t>
            </a:r>
          </a:p>
          <a:p>
            <a:pPr>
              <a:buNone/>
            </a:pPr>
            <a:r>
              <a:rPr lang="en-US" sz="2400" b="1" dirty="0" smtClean="0"/>
              <a:t>    </a:t>
            </a:r>
            <a:r>
              <a:rPr lang="en-US" sz="2400" dirty="0" smtClean="0"/>
              <a:t>LAPORAN KEUANGAN BANK YANG MENGGAMBARKAN KEADAAN HARTA BANK, KEWAJIBAN ATAU HUTANG BANK SERTA MODAL BANK PADA AKHIR PERIODE  TERTENTU.</a:t>
            </a:r>
          </a:p>
          <a:p>
            <a:pPr>
              <a:buNone/>
            </a:pPr>
            <a:r>
              <a:rPr lang="en-US" sz="2800" b="1" dirty="0" smtClean="0"/>
              <a:t>2.LABA – RUGI</a:t>
            </a:r>
          </a:p>
          <a:p>
            <a:pPr>
              <a:buNone/>
            </a:pPr>
            <a:r>
              <a:rPr lang="en-US" sz="2400" b="1" dirty="0" smtClean="0"/>
              <a:t>    </a:t>
            </a:r>
            <a:r>
              <a:rPr lang="en-US" sz="2400" dirty="0" smtClean="0"/>
              <a:t>LAPORAN YANG MENGGAMBARKAN POSISI HASIL USAHA SUATU BANK, BERUPA PENDAPATAN YANG DITERIMA SERTA PENGELUARAN – </a:t>
            </a:r>
          </a:p>
          <a:p>
            <a:pPr>
              <a:buNone/>
            </a:pPr>
            <a:r>
              <a:rPr lang="en-US" sz="2400" dirty="0" smtClean="0"/>
              <a:t>    PENGELUARAN PADA PERIODE TERTENTU.</a:t>
            </a:r>
          </a:p>
          <a:p>
            <a:pPr>
              <a:buNone/>
            </a:pPr>
            <a:endParaRPr lang="en-US" sz="2400" dirty="0" smtClean="0"/>
          </a:p>
          <a:p>
            <a:pPr>
              <a:buNone/>
            </a:pPr>
            <a:r>
              <a:rPr lang="en-US" sz="1200" b="1" dirty="0" smtClean="0"/>
              <a:t>IFRS  MENGGANTI NERACA JADI LAP.POSISI KEUANGAN (MULAI 1 JANUARI 2012)</a:t>
            </a:r>
            <a:endParaRPr lang="en-US" sz="1200" b="1" dirty="0"/>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614343"/>
          </a:xfr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txBody>
          <a:bodyPr>
            <a:noAutofit/>
          </a:bodyPr>
          <a:lstStyle/>
          <a:p>
            <a:pPr algn="l"/>
            <a:r>
              <a:rPr lang="en-US" sz="2800" b="1" dirty="0" smtClean="0"/>
              <a:t>3.LAPORAN PERUBAHAN MODAL (EQUITAS)</a:t>
            </a:r>
            <a:endParaRPr lang="en-US" sz="2800" b="1" dirty="0"/>
          </a:p>
        </p:txBody>
      </p:sp>
      <p:sp>
        <p:nvSpPr>
          <p:cNvPr id="3" name="Content Placeholder 2"/>
          <p:cNvSpPr>
            <a:spLocks noGrp="1"/>
          </p:cNvSpPr>
          <p:nvPr>
            <p:ph idx="1"/>
          </p:nvPr>
        </p:nvSpPr>
        <p:spPr>
          <a:xfrm>
            <a:off x="0" y="888982"/>
            <a:ext cx="9144000" cy="5969018"/>
          </a:xfrm>
          <a:blipFill>
            <a:blip r:embed="rId2"/>
            <a:tile tx="0" ty="0" sx="100000" sy="100000" flip="none" algn="tl"/>
          </a:blipFill>
        </p:spPr>
        <p:txBody>
          <a:bodyPr>
            <a:normAutofit/>
          </a:bodyPr>
          <a:lstStyle/>
          <a:p>
            <a:pPr>
              <a:buFont typeface="Wingdings" pitchFamily="2" charset="2"/>
              <a:buChar char="Ø"/>
            </a:pPr>
            <a:r>
              <a:rPr lang="en-US" sz="2400" dirty="0" smtClean="0"/>
              <a:t> LAPORAN YANG MENUNJUKKAN PERUBAHAN EKUITAS BANK YANG</a:t>
            </a:r>
          </a:p>
          <a:p>
            <a:pPr>
              <a:buNone/>
            </a:pPr>
            <a:r>
              <a:rPr lang="en-US" sz="2400" dirty="0" smtClean="0"/>
              <a:t>    MENGGAMBARKAN PENINGKATAN ATAU PENURUNAN AKTIVA BERSIH</a:t>
            </a:r>
          </a:p>
          <a:p>
            <a:pPr>
              <a:buNone/>
            </a:pPr>
            <a:r>
              <a:rPr lang="en-US" sz="2400" dirty="0" smtClean="0"/>
              <a:t>    ATAU KEKAYAAN BANK SELAMA PERIODE LAPORAN.</a:t>
            </a:r>
          </a:p>
          <a:p>
            <a:pPr>
              <a:buNone/>
            </a:pPr>
            <a:endParaRPr lang="en-US" sz="2400" dirty="0" smtClean="0"/>
          </a:p>
          <a:p>
            <a:pPr>
              <a:buNone/>
            </a:pPr>
            <a:r>
              <a:rPr lang="en-US" sz="2400" b="1" dirty="0" smtClean="0"/>
              <a:t>4.LAPORAN ARUS KAS</a:t>
            </a:r>
          </a:p>
          <a:p>
            <a:pPr>
              <a:buFont typeface="Wingdings" pitchFamily="2" charset="2"/>
              <a:buChar char="Ø"/>
            </a:pPr>
            <a:r>
              <a:rPr lang="en-US" sz="2400" b="1" dirty="0" smtClean="0"/>
              <a:t>   </a:t>
            </a:r>
            <a:r>
              <a:rPr lang="en-US" sz="2400" dirty="0" smtClean="0"/>
              <a:t>LAPORAN YANG MENUNJUKKAN PENERIMAAN DAN PENGELUARAN</a:t>
            </a:r>
          </a:p>
          <a:p>
            <a:pPr>
              <a:buNone/>
            </a:pPr>
            <a:r>
              <a:rPr lang="en-US" sz="2400" dirty="0" smtClean="0"/>
              <a:t>      SELAMA PERIODE TERTENTU YANG DIKELOMPOKKAN DALAM AKTIVITAS OPERASI, AKTIVITAS INVESTASI DAN AKTIVITAS PENDANAAN.</a:t>
            </a:r>
          </a:p>
          <a:p>
            <a:pPr>
              <a:buNone/>
            </a:pPr>
            <a:r>
              <a:rPr lang="en-US" sz="2400" b="1" dirty="0" smtClean="0"/>
              <a:t> </a:t>
            </a:r>
            <a:endParaRPr lang="en-US" sz="2400" b="1" dirty="0"/>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16837"/>
          </a:xfrm>
        </p:spPr>
        <p:txBody>
          <a:bodyPr>
            <a:noAutofit/>
          </a:bodyPr>
          <a:lstStyle/>
          <a:p>
            <a:pPr algn="l"/>
            <a:r>
              <a:rPr lang="en-US" sz="2800" b="1" dirty="0" smtClean="0"/>
              <a:t>B.LAPORAN KONTIJENSI</a:t>
            </a:r>
            <a:endParaRPr lang="en-US" sz="2800" b="1" dirty="0"/>
          </a:p>
        </p:txBody>
      </p:sp>
      <p:sp>
        <p:nvSpPr>
          <p:cNvPr id="3" name="Content Placeholder 2"/>
          <p:cNvSpPr>
            <a:spLocks noGrp="1"/>
          </p:cNvSpPr>
          <p:nvPr>
            <p:ph idx="1"/>
          </p:nvPr>
        </p:nvSpPr>
        <p:spPr>
          <a:xfrm>
            <a:off x="0" y="616837"/>
            <a:ext cx="9144000" cy="6241163"/>
          </a:xfrm>
        </p:spPr>
        <p:txBody>
          <a:bodyPr>
            <a:normAutofit/>
          </a:bodyPr>
          <a:lstStyle/>
          <a:p>
            <a:pPr>
              <a:buNone/>
            </a:pPr>
            <a:r>
              <a:rPr lang="en-US" sz="2400" dirty="0" smtClean="0"/>
              <a:t>	</a:t>
            </a:r>
            <a:r>
              <a:rPr lang="en-US" sz="2400" b="1" dirty="0" smtClean="0"/>
              <a:t>KONTIJENSI </a:t>
            </a:r>
            <a:r>
              <a:rPr lang="en-US" sz="2400" dirty="0" smtClean="0"/>
              <a:t>ADALAH SUATU KEADAAN YANG MASIH DILIPUTI KETIDAK PASTIAN MENGENAI KEMUNGKINAN DIPEROLEHNYA LABA</a:t>
            </a:r>
            <a:r>
              <a:rPr lang="id-ID" sz="2400" dirty="0" smtClean="0"/>
              <a:t> / </a:t>
            </a:r>
            <a:r>
              <a:rPr lang="en-US" sz="2400" dirty="0" smtClean="0"/>
              <a:t>RUGI OLEH SUATU PERUSAHAAN/BANK,KARENA TRANSAKSI YANG DILAKUKANNYA  TERJADI ATAU TIDAK TERJADI DI MASA YANG AKAN DATANG. </a:t>
            </a:r>
            <a:r>
              <a:rPr lang="en-US" sz="1200" dirty="0" smtClean="0"/>
              <a:t>(DIHAPUS)</a:t>
            </a:r>
          </a:p>
          <a:p>
            <a:pPr>
              <a:buNone/>
            </a:pPr>
            <a:endParaRPr lang="en-US" sz="2400" dirty="0" smtClean="0"/>
          </a:p>
          <a:p>
            <a:pPr>
              <a:buNone/>
            </a:pPr>
            <a:r>
              <a:rPr lang="en-US" sz="2400" dirty="0" smtClean="0"/>
              <a:t>	</a:t>
            </a:r>
            <a:r>
              <a:rPr lang="en-US" sz="2400" b="1" dirty="0" smtClean="0"/>
              <a:t>LAPORAN KONTIJENSI </a:t>
            </a:r>
            <a:r>
              <a:rPr lang="en-US" sz="2400" dirty="0" smtClean="0"/>
              <a:t>ADALAH LAPORAN BERISIKAN TRANSAKSI YANG MENGANDUNG  PERSYARATAN YANG MENIMBULKAN TAGIHAN ATAU KEWAJIBAN KONTIJENSI. </a:t>
            </a:r>
          </a:p>
          <a:p>
            <a:pPr>
              <a:buNone/>
            </a:pPr>
            <a:endParaRPr lang="en-US"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614343"/>
          </a:xfrm>
          <a:gradFill>
            <a:gsLst>
              <a:gs pos="0">
                <a:srgbClr val="DDEBCF"/>
              </a:gs>
              <a:gs pos="50000">
                <a:srgbClr val="9CB86E"/>
              </a:gs>
              <a:gs pos="100000">
                <a:srgbClr val="156B13"/>
              </a:gs>
            </a:gsLst>
            <a:lin ang="5400000" scaled="0"/>
          </a:gradFill>
        </p:spPr>
        <p:txBody>
          <a:bodyPr>
            <a:noAutofit/>
          </a:bodyPr>
          <a:lstStyle/>
          <a:p>
            <a:pPr algn="l"/>
            <a:r>
              <a:rPr lang="en-US" sz="2800" b="1" dirty="0" smtClean="0"/>
              <a:t>6.CATATAN ATAS LAPORAN KEUANGAN</a:t>
            </a:r>
            <a:endParaRPr lang="en-US" sz="2800" b="1" dirty="0"/>
          </a:p>
        </p:txBody>
      </p:sp>
      <p:sp>
        <p:nvSpPr>
          <p:cNvPr id="3" name="Content Placeholder 2"/>
          <p:cNvSpPr>
            <a:spLocks noGrp="1"/>
          </p:cNvSpPr>
          <p:nvPr>
            <p:ph idx="1"/>
          </p:nvPr>
        </p:nvSpPr>
        <p:spPr>
          <a:xfrm>
            <a:off x="0" y="888982"/>
            <a:ext cx="9144000" cy="5969018"/>
          </a:xfrm>
          <a:solidFill>
            <a:schemeClr val="tx2">
              <a:lumMod val="20000"/>
              <a:lumOff val="80000"/>
            </a:schemeClr>
          </a:solidFill>
        </p:spPr>
        <p:txBody>
          <a:bodyPr>
            <a:normAutofit/>
          </a:bodyPr>
          <a:lstStyle/>
          <a:p>
            <a:pPr>
              <a:buNone/>
            </a:pPr>
            <a:r>
              <a:rPr lang="en-US" sz="2400" dirty="0" smtClean="0"/>
              <a:t>    </a:t>
            </a:r>
            <a:r>
              <a:rPr lang="en-US" dirty="0" smtClean="0"/>
              <a:t>LAPORAN </a:t>
            </a:r>
            <a:r>
              <a:rPr lang="en-US" smtClean="0"/>
              <a:t>INI BERKAITAN </a:t>
            </a:r>
            <a:r>
              <a:rPr lang="en-US" dirty="0" smtClean="0"/>
              <a:t>DENGAN POS-POS DALAM</a:t>
            </a:r>
          </a:p>
          <a:p>
            <a:pPr>
              <a:buNone/>
            </a:pPr>
            <a:r>
              <a:rPr lang="en-US" dirty="0" smtClean="0"/>
              <a:t>   NERACA, LAPORAN LABA – RUGI DAN LAPORAN ARUS KAS YANG SIFATNYA MEMBERIKAN PENJELASAN BAIK YANG BERSIFAT KUALITAS MAUPUN KUANTITAS, TERMASUK KOMITMEN DAN KONTIJENSI SERTA TRANSAKSI LAINNYA.</a:t>
            </a:r>
            <a:endParaRPr lang="en-US" dirty="0"/>
          </a:p>
        </p:txBody>
      </p:sp>
    </p:spTree>
  </p:cSld>
  <p:clrMapOvr>
    <a:masterClrMapping/>
  </p:clrMapOvr>
  <p:transition>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26122"/>
          </a:xfrm>
        </p:spPr>
        <p:txBody>
          <a:bodyPr>
            <a:noAutofit/>
          </a:bodyPr>
          <a:lstStyle/>
          <a:p>
            <a:pPr algn="l"/>
            <a:r>
              <a:rPr lang="en-US" sz="2400" b="1" dirty="0" smtClean="0"/>
              <a:t>E.CARA PENYAJIAN LAPORAN KEUANGAN</a:t>
            </a:r>
            <a:endParaRPr lang="en-US" sz="2400" b="1" dirty="0"/>
          </a:p>
        </p:txBody>
      </p:sp>
      <p:sp>
        <p:nvSpPr>
          <p:cNvPr id="3" name="Content Placeholder 2"/>
          <p:cNvSpPr>
            <a:spLocks noGrp="1"/>
          </p:cNvSpPr>
          <p:nvPr>
            <p:ph idx="1"/>
          </p:nvPr>
        </p:nvSpPr>
        <p:spPr>
          <a:xfrm>
            <a:off x="0" y="526122"/>
            <a:ext cx="9144000" cy="6331878"/>
          </a:xfrm>
        </p:spPr>
        <p:txBody>
          <a:bodyPr>
            <a:normAutofit/>
          </a:bodyPr>
          <a:lstStyle/>
          <a:p>
            <a:pPr>
              <a:buNone/>
            </a:pPr>
            <a:r>
              <a:rPr lang="en-US" sz="2800" dirty="0" smtClean="0"/>
              <a:t>LAPORAN KEUANGAN YANG DISAJIKAN BIASANYA TERDIRI</a:t>
            </a:r>
          </a:p>
          <a:p>
            <a:pPr>
              <a:buNone/>
            </a:pPr>
            <a:r>
              <a:rPr lang="en-US" sz="2800" dirty="0" smtClean="0"/>
              <a:t>DARI:</a:t>
            </a:r>
          </a:p>
          <a:p>
            <a:pPr>
              <a:buNone/>
            </a:pPr>
            <a:r>
              <a:rPr lang="en-US" sz="2800" dirty="0" smtClean="0"/>
              <a:t>		1.NERACA</a:t>
            </a:r>
          </a:p>
          <a:p>
            <a:pPr>
              <a:buNone/>
            </a:pPr>
            <a:r>
              <a:rPr lang="en-US" sz="2800" dirty="0" smtClean="0"/>
              <a:t>		2.LAPORAN LABA/RUGI</a:t>
            </a:r>
          </a:p>
          <a:p>
            <a:pPr>
              <a:buNone/>
            </a:pPr>
            <a:r>
              <a:rPr lang="en-US" sz="2800" dirty="0" smtClean="0"/>
              <a:t>		3.LAPORAN PERUBAHAN MODAL</a:t>
            </a:r>
          </a:p>
          <a:p>
            <a:pPr>
              <a:buNone/>
            </a:pPr>
            <a:r>
              <a:rPr lang="en-US" sz="2800" dirty="0" smtClean="0"/>
              <a:t>		4.LAPORAN KOMITMEN DAN KONTIJENSI.</a:t>
            </a:r>
          </a:p>
          <a:p>
            <a:pPr>
              <a:buNone/>
            </a:pPr>
            <a:r>
              <a:rPr lang="en-US" sz="2800" dirty="0" smtClean="0"/>
              <a:t>		5.LAPORAN ARUS KAS</a:t>
            </a:r>
          </a:p>
          <a:p>
            <a:pPr>
              <a:buNone/>
            </a:pPr>
            <a:endParaRPr lang="en-US" sz="28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26122"/>
          </a:xfrm>
        </p:spPr>
        <p:txBody>
          <a:bodyPr>
            <a:noAutofit/>
          </a:bodyPr>
          <a:lstStyle/>
          <a:p>
            <a:pPr algn="l"/>
            <a:r>
              <a:rPr lang="en-US" sz="2400" b="1" dirty="0" smtClean="0"/>
              <a:t>1.CONTOH NERACA (LAPORAN POSISI KEUANGAN) </a:t>
            </a:r>
            <a:endParaRPr lang="en-US" sz="2400" b="1" dirty="0"/>
          </a:p>
        </p:txBody>
      </p:sp>
      <p:sp>
        <p:nvSpPr>
          <p:cNvPr id="3" name="Content Placeholder 2"/>
          <p:cNvSpPr>
            <a:spLocks noGrp="1"/>
          </p:cNvSpPr>
          <p:nvPr>
            <p:ph idx="1"/>
          </p:nvPr>
        </p:nvSpPr>
        <p:spPr>
          <a:xfrm>
            <a:off x="0" y="526122"/>
            <a:ext cx="9144000" cy="6331878"/>
          </a:xfrm>
        </p:spPr>
        <p:txBody>
          <a:bodyPr>
            <a:normAutofit/>
          </a:bodyPr>
          <a:lstStyle/>
          <a:p>
            <a:pPr algn="ctr">
              <a:buNone/>
            </a:pPr>
            <a:r>
              <a:rPr lang="en-US" sz="1800" b="1" dirty="0" smtClean="0"/>
              <a:t>BANK ASIA</a:t>
            </a:r>
          </a:p>
          <a:p>
            <a:pPr algn="ctr">
              <a:buNone/>
            </a:pPr>
            <a:r>
              <a:rPr lang="en-US" sz="1800" b="1" dirty="0" smtClean="0"/>
              <a:t>NERACA </a:t>
            </a:r>
          </a:p>
          <a:p>
            <a:pPr algn="ctr">
              <a:buNone/>
            </a:pPr>
            <a:r>
              <a:rPr lang="en-US" sz="1800" b="1" dirty="0" smtClean="0"/>
              <a:t>PER 31 DESEMBER 2004</a:t>
            </a:r>
          </a:p>
          <a:p>
            <a:pPr>
              <a:buNone/>
            </a:pPr>
            <a:endParaRPr lang="en-US" sz="1800" dirty="0"/>
          </a:p>
        </p:txBody>
      </p:sp>
      <p:graphicFrame>
        <p:nvGraphicFramePr>
          <p:cNvPr id="4" name="Table 3"/>
          <p:cNvGraphicFramePr>
            <a:graphicFrameLocks noGrp="1"/>
          </p:cNvGraphicFramePr>
          <p:nvPr/>
        </p:nvGraphicFramePr>
        <p:xfrm>
          <a:off x="540489" y="1886846"/>
          <a:ext cx="8063022" cy="4194628"/>
        </p:xfrm>
        <a:graphic>
          <a:graphicData uri="http://schemas.openxmlformats.org/drawingml/2006/table">
            <a:tbl>
              <a:tblPr firstRow="1" bandRow="1">
                <a:tableStyleId>{5C22544A-7EE6-4342-B048-85BDC9FD1C3A}</a:tableStyleId>
              </a:tblPr>
              <a:tblGrid>
                <a:gridCol w="4031511"/>
                <a:gridCol w="4031511"/>
              </a:tblGrid>
              <a:tr h="391232">
                <a:tc>
                  <a:txBody>
                    <a:bodyPr/>
                    <a:lstStyle/>
                    <a:p>
                      <a:r>
                        <a:rPr lang="en-US" sz="2000" dirty="0" smtClean="0">
                          <a:solidFill>
                            <a:schemeClr val="tx1"/>
                          </a:solidFill>
                        </a:rPr>
                        <a:t>AKTIVA</a:t>
                      </a:r>
                      <a:endParaRPr lang="en-US" sz="2000" dirty="0">
                        <a:solidFill>
                          <a:schemeClr val="tx1"/>
                        </a:solidFill>
                      </a:endParaRPr>
                    </a:p>
                  </a:txBody>
                  <a:tcPr marL="86005" marR="86005" marT="58057" marB="58057"/>
                </a:tc>
                <a:tc>
                  <a:txBody>
                    <a:bodyPr/>
                    <a:lstStyle/>
                    <a:p>
                      <a:r>
                        <a:rPr lang="en-US" sz="2000" dirty="0" smtClean="0">
                          <a:solidFill>
                            <a:schemeClr val="tx1"/>
                          </a:solidFill>
                        </a:rPr>
                        <a:t>                                               PASIVA</a:t>
                      </a:r>
                      <a:endParaRPr lang="en-US" sz="2000" dirty="0">
                        <a:solidFill>
                          <a:schemeClr val="tx1"/>
                        </a:solidFill>
                      </a:endParaRPr>
                    </a:p>
                  </a:txBody>
                  <a:tcPr marL="86005" marR="86005" marT="58057" marB="58057"/>
                </a:tc>
              </a:tr>
              <a:tr h="3579814">
                <a:tc>
                  <a:txBody>
                    <a:bodyPr/>
                    <a:lstStyle/>
                    <a:p>
                      <a:r>
                        <a:rPr lang="en-US" sz="2000" b="1" dirty="0" smtClean="0"/>
                        <a:t>AKTIVA LANCAR</a:t>
                      </a:r>
                    </a:p>
                    <a:p>
                      <a:r>
                        <a:rPr lang="en-US" sz="2000" dirty="0" smtClean="0"/>
                        <a:t>KAS                                              </a:t>
                      </a:r>
                      <a:r>
                        <a:rPr lang="en-US" sz="2000" dirty="0" err="1" smtClean="0"/>
                        <a:t>Rp</a:t>
                      </a:r>
                      <a:r>
                        <a:rPr lang="en-US" sz="2000" baseline="0" dirty="0" smtClean="0"/>
                        <a:t> xxx</a:t>
                      </a:r>
                      <a:endParaRPr lang="en-US" sz="2000" dirty="0" smtClean="0"/>
                    </a:p>
                    <a:p>
                      <a:r>
                        <a:rPr lang="en-US" sz="2000" dirty="0" smtClean="0"/>
                        <a:t>BI-GIRO</a:t>
                      </a:r>
                      <a:r>
                        <a:rPr lang="en-US" sz="2000" baseline="0" dirty="0" smtClean="0"/>
                        <a:t>                                       </a:t>
                      </a:r>
                      <a:r>
                        <a:rPr lang="en-US" sz="2000" baseline="0" dirty="0" err="1" smtClean="0"/>
                        <a:t>Rpxxx</a:t>
                      </a:r>
                      <a:r>
                        <a:rPr lang="en-US" sz="2000" baseline="0" dirty="0" smtClean="0"/>
                        <a:t> </a:t>
                      </a:r>
                      <a:endParaRPr lang="en-US" sz="2000" dirty="0" smtClean="0"/>
                    </a:p>
                    <a:p>
                      <a:r>
                        <a:rPr lang="en-US" sz="2000" dirty="0" smtClean="0"/>
                        <a:t>ANTAR BANK AKTIVA                </a:t>
                      </a:r>
                      <a:r>
                        <a:rPr lang="en-US" sz="2000" dirty="0" err="1" smtClean="0"/>
                        <a:t>Rpxxx</a:t>
                      </a:r>
                      <a:endParaRPr lang="en-US" sz="2000" dirty="0" smtClean="0"/>
                    </a:p>
                    <a:p>
                      <a:r>
                        <a:rPr lang="en-US" sz="2000" dirty="0" smtClean="0"/>
                        <a:t>SURAT BERHARGA                    </a:t>
                      </a:r>
                      <a:r>
                        <a:rPr lang="en-US" sz="2000" dirty="0" err="1" smtClean="0"/>
                        <a:t>Rpxxx</a:t>
                      </a:r>
                      <a:endParaRPr lang="en-US" sz="2000" dirty="0" smtClean="0"/>
                    </a:p>
                    <a:p>
                      <a:r>
                        <a:rPr lang="en-US" sz="2000" dirty="0" smtClean="0"/>
                        <a:t>PINJAMAN</a:t>
                      </a:r>
                      <a:r>
                        <a:rPr lang="en-US" sz="2000" baseline="0" dirty="0" smtClean="0"/>
                        <a:t> YANG DIBERIKAN  </a:t>
                      </a:r>
                      <a:r>
                        <a:rPr lang="en-US" sz="2000" baseline="0" dirty="0" err="1" smtClean="0"/>
                        <a:t>Rpxxx</a:t>
                      </a:r>
                      <a:endParaRPr lang="en-US" sz="2000" baseline="0" dirty="0" smtClean="0"/>
                    </a:p>
                    <a:p>
                      <a:r>
                        <a:rPr lang="en-US" sz="2000" baseline="0" dirty="0" smtClean="0"/>
                        <a:t>PENYERTAAN                             </a:t>
                      </a:r>
                      <a:r>
                        <a:rPr lang="en-US" sz="2000" baseline="0" dirty="0" err="1" smtClean="0"/>
                        <a:t>Rpxxx</a:t>
                      </a:r>
                      <a:endParaRPr lang="en-US" sz="2000" baseline="0" dirty="0" smtClean="0"/>
                    </a:p>
                    <a:p>
                      <a:r>
                        <a:rPr lang="en-US" sz="2000" b="1" baseline="0" dirty="0" smtClean="0"/>
                        <a:t>AKTIVA TETAP </a:t>
                      </a:r>
                      <a:r>
                        <a:rPr lang="en-US" sz="2000" baseline="0" dirty="0" smtClean="0"/>
                        <a:t>                          </a:t>
                      </a:r>
                      <a:r>
                        <a:rPr lang="en-US" sz="2000" baseline="0" dirty="0" err="1" smtClean="0"/>
                        <a:t>Rpxxx</a:t>
                      </a:r>
                      <a:endParaRPr lang="en-US" sz="2000" baseline="0" dirty="0" smtClean="0"/>
                    </a:p>
                    <a:p>
                      <a:r>
                        <a:rPr lang="en-US" sz="2000" baseline="0" dirty="0" smtClean="0"/>
                        <a:t>RUPA-RUPA AKTIVA                  </a:t>
                      </a:r>
                      <a:r>
                        <a:rPr lang="en-US" sz="2000" u="sng" baseline="0" dirty="0" err="1" smtClean="0"/>
                        <a:t>Rpxxx</a:t>
                      </a:r>
                      <a:endParaRPr lang="en-US" sz="2000" u="sng" baseline="0" dirty="0" smtClean="0"/>
                    </a:p>
                    <a:p>
                      <a:endParaRPr lang="en-US" sz="2000" u="sng" baseline="0" dirty="0" smtClean="0"/>
                    </a:p>
                    <a:p>
                      <a:r>
                        <a:rPr lang="en-US" sz="2000" u="none" baseline="0" dirty="0" smtClean="0"/>
                        <a:t>TOTAL AKTIVA                           </a:t>
                      </a:r>
                      <a:r>
                        <a:rPr lang="en-US" sz="2000" u="sng" baseline="0" dirty="0" err="1" smtClean="0"/>
                        <a:t>Rpxxx</a:t>
                      </a:r>
                      <a:endParaRPr lang="en-US" sz="2000" u="sng" baseline="0" dirty="0" smtClean="0"/>
                    </a:p>
                    <a:p>
                      <a:r>
                        <a:rPr lang="en-US" sz="2000" baseline="0" dirty="0" smtClean="0"/>
                        <a:t>                </a:t>
                      </a:r>
                      <a:endParaRPr lang="en-US" sz="2000" dirty="0"/>
                    </a:p>
                  </a:txBody>
                  <a:tcPr marL="86005" marR="86005" marT="58057" marB="58057"/>
                </a:tc>
                <a:tc>
                  <a:txBody>
                    <a:bodyPr/>
                    <a:lstStyle/>
                    <a:p>
                      <a:r>
                        <a:rPr lang="en-US" sz="2000" b="1" dirty="0" smtClean="0"/>
                        <a:t>PASIVA LANCAR</a:t>
                      </a:r>
                    </a:p>
                    <a:p>
                      <a:r>
                        <a:rPr lang="en-US" sz="2000" dirty="0" smtClean="0"/>
                        <a:t>REKENING</a:t>
                      </a:r>
                      <a:r>
                        <a:rPr lang="en-US" sz="2000" baseline="0" dirty="0" smtClean="0"/>
                        <a:t> GIRO                          </a:t>
                      </a:r>
                      <a:r>
                        <a:rPr lang="en-US" sz="2000" baseline="0" dirty="0" err="1" smtClean="0"/>
                        <a:t>Rpxxx</a:t>
                      </a:r>
                      <a:endParaRPr lang="en-US" sz="2000" baseline="0" dirty="0" smtClean="0"/>
                    </a:p>
                    <a:p>
                      <a:r>
                        <a:rPr lang="en-US" sz="2000" baseline="0" dirty="0" smtClean="0"/>
                        <a:t>KEWAJIBAN SEGERA LAIN          </a:t>
                      </a:r>
                      <a:r>
                        <a:rPr lang="en-US" sz="2000" baseline="0" dirty="0" err="1" smtClean="0"/>
                        <a:t>Rpxxx</a:t>
                      </a:r>
                      <a:endParaRPr lang="en-US" sz="2000" baseline="0" dirty="0" smtClean="0"/>
                    </a:p>
                    <a:p>
                      <a:r>
                        <a:rPr lang="en-US" sz="2000" baseline="0" dirty="0" smtClean="0"/>
                        <a:t>TABUNGAN                                  </a:t>
                      </a:r>
                      <a:r>
                        <a:rPr lang="en-US" sz="2000" baseline="0" dirty="0" err="1" smtClean="0"/>
                        <a:t>Rpxxx</a:t>
                      </a:r>
                      <a:endParaRPr lang="en-US" sz="2000" baseline="0" dirty="0" smtClean="0"/>
                    </a:p>
                    <a:p>
                      <a:r>
                        <a:rPr lang="en-US" sz="2000" baseline="0" dirty="0" smtClean="0"/>
                        <a:t>DEPOSITO                                    </a:t>
                      </a:r>
                      <a:r>
                        <a:rPr lang="en-US" sz="2000" baseline="0" dirty="0" err="1" smtClean="0"/>
                        <a:t>Rpxxx</a:t>
                      </a:r>
                      <a:endParaRPr lang="en-US" sz="2000" baseline="0" dirty="0" smtClean="0"/>
                    </a:p>
                    <a:p>
                      <a:r>
                        <a:rPr lang="en-US" sz="2000" baseline="0" dirty="0" smtClean="0"/>
                        <a:t>SERTIFIKAT DEPOSITO                </a:t>
                      </a:r>
                      <a:r>
                        <a:rPr lang="en-US" sz="2000" baseline="0" dirty="0" err="1" smtClean="0"/>
                        <a:t>Rpxxx</a:t>
                      </a:r>
                      <a:endParaRPr lang="en-US" sz="2000" baseline="0" dirty="0" smtClean="0"/>
                    </a:p>
                    <a:p>
                      <a:r>
                        <a:rPr lang="en-US" sz="2000" baseline="0" dirty="0" smtClean="0"/>
                        <a:t>PINJAMAN YANG DITERIMA     </a:t>
                      </a:r>
                      <a:r>
                        <a:rPr lang="en-US" sz="2000" baseline="0" dirty="0" err="1" smtClean="0"/>
                        <a:t>Rpxxx</a:t>
                      </a:r>
                      <a:endParaRPr lang="en-US" sz="2000" baseline="0" dirty="0" smtClean="0"/>
                    </a:p>
                    <a:p>
                      <a:r>
                        <a:rPr lang="en-US" sz="2000" baseline="0" dirty="0" smtClean="0"/>
                        <a:t>RUPA-RUPA PASIVA LAIN           </a:t>
                      </a:r>
                      <a:r>
                        <a:rPr lang="en-US" sz="2000" baseline="0" dirty="0" err="1" smtClean="0"/>
                        <a:t>Rpxxx</a:t>
                      </a:r>
                      <a:endParaRPr lang="en-US" sz="2000" baseline="0" dirty="0" smtClean="0"/>
                    </a:p>
                    <a:p>
                      <a:r>
                        <a:rPr lang="en-US" sz="2000" baseline="0" dirty="0" smtClean="0"/>
                        <a:t>EQUITAS                                       </a:t>
                      </a:r>
                      <a:r>
                        <a:rPr lang="en-US" sz="2000" baseline="0" dirty="0" err="1" smtClean="0"/>
                        <a:t>Rpxxx</a:t>
                      </a:r>
                      <a:endParaRPr lang="en-US" sz="2000" baseline="0" dirty="0" smtClean="0"/>
                    </a:p>
                    <a:p>
                      <a:r>
                        <a:rPr lang="en-US" sz="2000" baseline="0" dirty="0" smtClean="0"/>
                        <a:t>LABA DITAHAN                            </a:t>
                      </a:r>
                      <a:r>
                        <a:rPr lang="en-US" sz="2000" u="sng" baseline="0" dirty="0" err="1" smtClean="0"/>
                        <a:t>Rpxxx</a:t>
                      </a:r>
                      <a:endParaRPr lang="en-US" sz="2000" u="sng" baseline="0" dirty="0" smtClean="0"/>
                    </a:p>
                    <a:p>
                      <a:r>
                        <a:rPr lang="en-US" sz="2000" u="none" baseline="0" dirty="0" smtClean="0"/>
                        <a:t>TOTAL PASIVA                              </a:t>
                      </a:r>
                      <a:r>
                        <a:rPr lang="en-US" sz="2000" u="sng" baseline="0" dirty="0" err="1" smtClean="0"/>
                        <a:t>Rpxxx</a:t>
                      </a:r>
                      <a:endParaRPr lang="en-US" sz="2000" u="sng" dirty="0"/>
                    </a:p>
                  </a:txBody>
                  <a:tcPr marL="86005" marR="86005" marT="58057" marB="58057"/>
                </a:tc>
              </a:tr>
            </a:tbl>
          </a:graphicData>
        </a:graphic>
      </p:graphicFrame>
      <p:cxnSp>
        <p:nvCxnSpPr>
          <p:cNvPr id="8" name="Straight Connector 7"/>
          <p:cNvCxnSpPr/>
          <p:nvPr/>
        </p:nvCxnSpPr>
        <p:spPr>
          <a:xfrm>
            <a:off x="3602362" y="5715016"/>
            <a:ext cx="57150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773062" y="5715016"/>
            <a:ext cx="57150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14744" y="1423934"/>
            <a:ext cx="1857388" cy="2954655"/>
          </a:xfrm>
          <a:prstGeom prst="rect">
            <a:avLst/>
          </a:prstGeom>
          <a:noFill/>
          <a:ln w="9525">
            <a:solidFill>
              <a:schemeClr val="tx1"/>
            </a:solidFill>
          </a:ln>
        </p:spPr>
        <p:txBody>
          <a:bodyPr wrap="square" rtlCol="0">
            <a:spAutoFit/>
          </a:bodyPr>
          <a:lstStyle/>
          <a:p>
            <a:pPr algn="ctr"/>
            <a:r>
              <a:rPr lang="en-US" sz="2400" b="1" dirty="0" smtClean="0"/>
              <a:t>HUTANG</a:t>
            </a:r>
          </a:p>
          <a:p>
            <a:endParaRPr lang="en-US" b="1" dirty="0" smtClean="0"/>
          </a:p>
          <a:p>
            <a:r>
              <a:rPr lang="en-US" dirty="0" smtClean="0"/>
              <a:t>Dana </a:t>
            </a:r>
            <a:r>
              <a:rPr lang="en-US" dirty="0" err="1" smtClean="0"/>
              <a:t>Masyarakat</a:t>
            </a:r>
            <a:endParaRPr lang="en-US" dirty="0" smtClean="0"/>
          </a:p>
          <a:p>
            <a:endParaRPr lang="en-US" dirty="0" smtClean="0"/>
          </a:p>
          <a:p>
            <a:r>
              <a:rPr lang="en-US" dirty="0" smtClean="0"/>
              <a:t>Dana </a:t>
            </a:r>
            <a:r>
              <a:rPr lang="en-US" dirty="0" err="1" smtClean="0"/>
              <a:t>Pinjaman</a:t>
            </a:r>
            <a:endParaRPr lang="en-US" dirty="0" smtClean="0"/>
          </a:p>
          <a:p>
            <a:endParaRPr lang="en-US" dirty="0" smtClean="0"/>
          </a:p>
          <a:p>
            <a:r>
              <a:rPr lang="en-US" dirty="0" smtClean="0"/>
              <a:t>Dana </a:t>
            </a:r>
            <a:r>
              <a:rPr lang="en-US" dirty="0" err="1" smtClean="0"/>
              <a:t>Lainnya</a:t>
            </a:r>
            <a:endParaRPr lang="en-US" dirty="0" smtClean="0"/>
          </a:p>
          <a:p>
            <a:endParaRPr lang="en-US" dirty="0" smtClean="0"/>
          </a:p>
          <a:p>
            <a:endParaRPr lang="en-US" dirty="0" smtClean="0"/>
          </a:p>
          <a:p>
            <a:endParaRPr lang="en-US" dirty="0"/>
          </a:p>
        </p:txBody>
      </p:sp>
      <p:sp>
        <p:nvSpPr>
          <p:cNvPr id="5" name="TextBox 4"/>
          <p:cNvSpPr txBox="1"/>
          <p:nvPr/>
        </p:nvSpPr>
        <p:spPr>
          <a:xfrm>
            <a:off x="652434" y="1438260"/>
            <a:ext cx="1857388" cy="2954655"/>
          </a:xfrm>
          <a:prstGeom prst="rect">
            <a:avLst/>
          </a:prstGeom>
          <a:noFill/>
          <a:ln w="9525">
            <a:solidFill>
              <a:schemeClr val="tx1"/>
            </a:solidFill>
          </a:ln>
        </p:spPr>
        <p:txBody>
          <a:bodyPr wrap="square" rtlCol="0">
            <a:spAutoFit/>
          </a:bodyPr>
          <a:lstStyle/>
          <a:p>
            <a:pPr algn="ctr"/>
            <a:r>
              <a:rPr lang="en-US" sz="2400" b="1" dirty="0" smtClean="0"/>
              <a:t>HARTA</a:t>
            </a:r>
          </a:p>
          <a:p>
            <a:endParaRPr lang="en-US" b="1" dirty="0" smtClean="0"/>
          </a:p>
          <a:p>
            <a:r>
              <a:rPr lang="en-US" dirty="0" err="1" smtClean="0"/>
              <a:t>Penempatan</a:t>
            </a:r>
            <a:r>
              <a:rPr lang="en-US" dirty="0" smtClean="0"/>
              <a:t> </a:t>
            </a:r>
          </a:p>
          <a:p>
            <a:r>
              <a:rPr lang="en-US" dirty="0" smtClean="0"/>
              <a:t>   Dana</a:t>
            </a:r>
          </a:p>
          <a:p>
            <a:r>
              <a:rPr lang="en-US" dirty="0" err="1" smtClean="0"/>
              <a:t>Penyaluran</a:t>
            </a:r>
            <a:r>
              <a:rPr lang="en-US" dirty="0" smtClean="0"/>
              <a:t> Dana </a:t>
            </a:r>
          </a:p>
          <a:p>
            <a:r>
              <a:rPr lang="en-US" dirty="0" smtClean="0"/>
              <a:t>   </a:t>
            </a:r>
            <a:r>
              <a:rPr lang="en-US" dirty="0" err="1" smtClean="0"/>
              <a:t>Dalam</a:t>
            </a:r>
            <a:r>
              <a:rPr lang="en-US" dirty="0" smtClean="0"/>
              <a:t> </a:t>
            </a:r>
            <a:r>
              <a:rPr lang="en-US" dirty="0" err="1" smtClean="0"/>
              <a:t>Kredit</a:t>
            </a:r>
            <a:endParaRPr lang="en-US" dirty="0" smtClean="0"/>
          </a:p>
          <a:p>
            <a:r>
              <a:rPr lang="en-US" dirty="0" err="1" smtClean="0"/>
              <a:t>Penanaman</a:t>
            </a:r>
            <a:r>
              <a:rPr lang="en-US" dirty="0" smtClean="0"/>
              <a:t> Dana </a:t>
            </a:r>
          </a:p>
          <a:p>
            <a:r>
              <a:rPr lang="en-US" dirty="0" smtClean="0"/>
              <a:t>   </a:t>
            </a:r>
            <a:r>
              <a:rPr lang="en-US" dirty="0" err="1" smtClean="0"/>
              <a:t>Dalam</a:t>
            </a:r>
            <a:r>
              <a:rPr lang="en-US" dirty="0" smtClean="0"/>
              <a:t> </a:t>
            </a:r>
            <a:r>
              <a:rPr lang="en-US" dirty="0" err="1" smtClean="0"/>
              <a:t>Aktiva</a:t>
            </a:r>
            <a:endParaRPr lang="en-US" dirty="0" smtClean="0"/>
          </a:p>
          <a:p>
            <a:r>
              <a:rPr lang="en-US" dirty="0" smtClean="0"/>
              <a:t>   </a:t>
            </a:r>
            <a:r>
              <a:rPr lang="en-US" dirty="0" err="1" smtClean="0"/>
              <a:t>Tetap</a:t>
            </a:r>
            <a:endParaRPr lang="en-US" dirty="0" smtClean="0"/>
          </a:p>
          <a:p>
            <a:r>
              <a:rPr lang="en-US" dirty="0" err="1" smtClean="0"/>
              <a:t>Penanaman</a:t>
            </a:r>
            <a:r>
              <a:rPr lang="en-US" dirty="0" smtClean="0"/>
              <a:t> Lain  </a:t>
            </a:r>
            <a:endParaRPr lang="en-US" dirty="0"/>
          </a:p>
        </p:txBody>
      </p:sp>
      <p:sp>
        <p:nvSpPr>
          <p:cNvPr id="6" name="TextBox 5"/>
          <p:cNvSpPr txBox="1"/>
          <p:nvPr/>
        </p:nvSpPr>
        <p:spPr>
          <a:xfrm>
            <a:off x="6500826" y="1423934"/>
            <a:ext cx="1857388" cy="2954655"/>
          </a:xfrm>
          <a:prstGeom prst="rect">
            <a:avLst/>
          </a:prstGeom>
          <a:noFill/>
          <a:ln w="9525">
            <a:solidFill>
              <a:schemeClr val="tx1"/>
            </a:solidFill>
          </a:ln>
        </p:spPr>
        <p:txBody>
          <a:bodyPr wrap="square" rtlCol="0">
            <a:spAutoFit/>
          </a:bodyPr>
          <a:lstStyle/>
          <a:p>
            <a:pPr algn="ctr"/>
            <a:r>
              <a:rPr lang="en-US" sz="2400" b="1" dirty="0" smtClean="0"/>
              <a:t>MODAL</a:t>
            </a:r>
          </a:p>
          <a:p>
            <a:endParaRPr lang="en-US" b="1" dirty="0" smtClean="0"/>
          </a:p>
          <a:p>
            <a:r>
              <a:rPr lang="en-US" dirty="0" smtClean="0"/>
              <a:t>Modal </a:t>
            </a:r>
            <a:r>
              <a:rPr lang="en-US" dirty="0" err="1" smtClean="0"/>
              <a:t>Saham</a:t>
            </a:r>
            <a:endParaRPr lang="en-US" dirty="0" smtClean="0"/>
          </a:p>
          <a:p>
            <a:r>
              <a:rPr lang="en-US" dirty="0" smtClean="0"/>
              <a:t>Premium </a:t>
            </a:r>
            <a:r>
              <a:rPr lang="en-US" dirty="0" err="1" smtClean="0"/>
              <a:t>Saham</a:t>
            </a:r>
            <a:r>
              <a:rPr lang="en-US" dirty="0" smtClean="0"/>
              <a:t> </a:t>
            </a:r>
          </a:p>
          <a:p>
            <a:r>
              <a:rPr lang="en-US" dirty="0" err="1" smtClean="0"/>
              <a:t>Laba</a:t>
            </a:r>
            <a:r>
              <a:rPr lang="en-US" dirty="0" smtClean="0"/>
              <a:t> </a:t>
            </a:r>
            <a:r>
              <a:rPr lang="en-US" dirty="0" err="1" smtClean="0"/>
              <a:t>Ditahan</a:t>
            </a:r>
            <a:endParaRPr lang="en-US" dirty="0" smtClean="0"/>
          </a:p>
          <a:p>
            <a:r>
              <a:rPr lang="en-US" dirty="0" err="1" smtClean="0"/>
              <a:t>Laba</a:t>
            </a:r>
            <a:r>
              <a:rPr lang="en-US" dirty="0" smtClean="0"/>
              <a:t> </a:t>
            </a:r>
            <a:r>
              <a:rPr lang="en-US" dirty="0" err="1" smtClean="0"/>
              <a:t>Tahun</a:t>
            </a:r>
            <a:r>
              <a:rPr lang="en-US" dirty="0" smtClean="0"/>
              <a:t> </a:t>
            </a:r>
          </a:p>
          <a:p>
            <a:r>
              <a:rPr lang="en-US" dirty="0" smtClean="0"/>
              <a:t>   </a:t>
            </a:r>
            <a:r>
              <a:rPr lang="en-US" dirty="0" err="1" smtClean="0"/>
              <a:t>Berjalan</a:t>
            </a:r>
            <a:endParaRPr lang="en-US" dirty="0" smtClean="0"/>
          </a:p>
          <a:p>
            <a:endParaRPr lang="en-US" dirty="0" smtClean="0"/>
          </a:p>
          <a:p>
            <a:endParaRPr lang="en-US" dirty="0" smtClean="0"/>
          </a:p>
          <a:p>
            <a:r>
              <a:rPr lang="en-US" dirty="0" smtClean="0"/>
              <a:t>  </a:t>
            </a:r>
            <a:endParaRPr lang="en-US" dirty="0"/>
          </a:p>
        </p:txBody>
      </p:sp>
      <p:sp>
        <p:nvSpPr>
          <p:cNvPr id="8" name="TextBox 7"/>
          <p:cNvSpPr txBox="1"/>
          <p:nvPr/>
        </p:nvSpPr>
        <p:spPr>
          <a:xfrm>
            <a:off x="2786050" y="2643182"/>
            <a:ext cx="642942" cy="584775"/>
          </a:xfrm>
          <a:prstGeom prst="rect">
            <a:avLst/>
          </a:prstGeom>
          <a:noFill/>
        </p:spPr>
        <p:txBody>
          <a:bodyPr wrap="square" rtlCol="0">
            <a:spAutoFit/>
          </a:bodyPr>
          <a:lstStyle/>
          <a:p>
            <a:r>
              <a:rPr lang="en-US" sz="3200" b="1" dirty="0" smtClean="0"/>
              <a:t>=</a:t>
            </a:r>
            <a:endParaRPr lang="en-US" sz="3200" b="1" dirty="0"/>
          </a:p>
        </p:txBody>
      </p:sp>
      <p:sp>
        <p:nvSpPr>
          <p:cNvPr id="9" name="TextBox 8"/>
          <p:cNvSpPr txBox="1"/>
          <p:nvPr/>
        </p:nvSpPr>
        <p:spPr>
          <a:xfrm>
            <a:off x="5786446" y="2714620"/>
            <a:ext cx="428628" cy="523220"/>
          </a:xfrm>
          <a:prstGeom prst="rect">
            <a:avLst/>
          </a:prstGeom>
          <a:noFill/>
        </p:spPr>
        <p:txBody>
          <a:bodyPr wrap="square" rtlCol="0">
            <a:spAutoFit/>
          </a:bodyPr>
          <a:lstStyle/>
          <a:p>
            <a:r>
              <a:rPr lang="en-US" sz="2800" b="1" dirty="0" smtClean="0"/>
              <a:t>+</a:t>
            </a:r>
            <a:endParaRPr lang="en-US" sz="2800"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26122"/>
          </a:xfrm>
        </p:spPr>
        <p:txBody>
          <a:bodyPr>
            <a:noAutofit/>
          </a:bodyPr>
          <a:lstStyle/>
          <a:p>
            <a:pPr algn="l"/>
            <a:r>
              <a:rPr lang="en-US" sz="2800" b="1" dirty="0" smtClean="0"/>
              <a:t>LATIHAN</a:t>
            </a:r>
            <a:endParaRPr lang="en-US" sz="2800" b="1" dirty="0"/>
          </a:p>
        </p:txBody>
      </p:sp>
      <p:sp>
        <p:nvSpPr>
          <p:cNvPr id="3" name="Content Placeholder 2"/>
          <p:cNvSpPr>
            <a:spLocks noGrp="1"/>
          </p:cNvSpPr>
          <p:nvPr>
            <p:ph idx="1"/>
          </p:nvPr>
        </p:nvSpPr>
        <p:spPr>
          <a:xfrm>
            <a:off x="0" y="526122"/>
            <a:ext cx="9144000" cy="6331878"/>
          </a:xfrm>
        </p:spPr>
        <p:txBody>
          <a:bodyPr>
            <a:normAutofit/>
          </a:bodyPr>
          <a:lstStyle/>
          <a:p>
            <a:pPr>
              <a:buNone/>
            </a:pPr>
            <a:r>
              <a:rPr lang="en-US" sz="2000" dirty="0" smtClean="0"/>
              <a:t>DATA PERKIRAAN NERACA BANK ARTHA 31 DESEMBER 2008 (DALAM JUTAAN RUPIAH):</a:t>
            </a:r>
          </a:p>
          <a:p>
            <a:pPr>
              <a:buNone/>
            </a:pPr>
            <a:r>
              <a:rPr lang="en-US" sz="2000" dirty="0" smtClean="0"/>
              <a:t>KAS			</a:t>
            </a:r>
            <a:r>
              <a:rPr lang="en-US" sz="2000" dirty="0" err="1" smtClean="0"/>
              <a:t>Rp</a:t>
            </a:r>
            <a:r>
              <a:rPr lang="en-US" sz="2000" dirty="0" smtClean="0"/>
              <a:t> 60.120	PENYERTAAN		</a:t>
            </a:r>
            <a:r>
              <a:rPr lang="en-US" sz="2000" dirty="0" err="1" smtClean="0"/>
              <a:t>Rp</a:t>
            </a:r>
            <a:r>
              <a:rPr lang="en-US" sz="2000" dirty="0" smtClean="0"/>
              <a:t> 43.250</a:t>
            </a:r>
          </a:p>
          <a:p>
            <a:pPr>
              <a:buNone/>
            </a:pPr>
            <a:r>
              <a:rPr lang="en-US" sz="2000" dirty="0" smtClean="0"/>
              <a:t>REKENING GIRO		</a:t>
            </a:r>
            <a:r>
              <a:rPr lang="en-US" sz="2000" dirty="0" err="1" smtClean="0"/>
              <a:t>Rp</a:t>
            </a:r>
            <a:r>
              <a:rPr lang="en-US" sz="2000" dirty="0" smtClean="0"/>
              <a:t> 54.983	AK.PENY.AKTIVA TETAP	</a:t>
            </a:r>
            <a:r>
              <a:rPr lang="en-US" sz="2000" dirty="0" err="1" smtClean="0"/>
              <a:t>Rp</a:t>
            </a:r>
            <a:r>
              <a:rPr lang="en-US" sz="2000" dirty="0" smtClean="0"/>
              <a:t>   1.025</a:t>
            </a:r>
          </a:p>
          <a:p>
            <a:pPr>
              <a:buNone/>
            </a:pPr>
            <a:r>
              <a:rPr lang="en-US" sz="2000" dirty="0" smtClean="0"/>
              <a:t>LABA DITAHAN		</a:t>
            </a:r>
            <a:r>
              <a:rPr lang="en-US" sz="2000" dirty="0" err="1" smtClean="0"/>
              <a:t>Rp</a:t>
            </a:r>
            <a:r>
              <a:rPr lang="en-US" sz="2000" dirty="0" smtClean="0"/>
              <a:t>   8.580	DEPOSITO		</a:t>
            </a:r>
            <a:r>
              <a:rPr lang="en-US" sz="2000" dirty="0" err="1" smtClean="0"/>
              <a:t>Rp</a:t>
            </a:r>
            <a:r>
              <a:rPr lang="en-US" sz="2000" dirty="0" smtClean="0"/>
              <a:t> 71.125</a:t>
            </a:r>
          </a:p>
          <a:p>
            <a:pPr>
              <a:buNone/>
            </a:pPr>
            <a:r>
              <a:rPr lang="en-US" sz="2000" dirty="0" smtClean="0"/>
              <a:t>AKTIVA LAIN-LAIN	</a:t>
            </a:r>
            <a:r>
              <a:rPr lang="en-US" sz="2000" dirty="0" err="1" smtClean="0"/>
              <a:t>Rp</a:t>
            </a:r>
            <a:r>
              <a:rPr lang="en-US" sz="2000" dirty="0" smtClean="0"/>
              <a:t> 15.400	PINJAMAN YG. DIBERIKAN	</a:t>
            </a:r>
            <a:r>
              <a:rPr lang="en-US" sz="2000" dirty="0" err="1" smtClean="0"/>
              <a:t>Rp</a:t>
            </a:r>
            <a:r>
              <a:rPr lang="en-US" sz="2000" dirty="0" smtClean="0"/>
              <a:t> 31.818</a:t>
            </a:r>
          </a:p>
          <a:p>
            <a:pPr>
              <a:buNone/>
            </a:pPr>
            <a:r>
              <a:rPr lang="en-US" sz="2000" dirty="0" smtClean="0"/>
              <a:t>KEWAJIBAN SEGERA	</a:t>
            </a:r>
            <a:r>
              <a:rPr lang="en-US" sz="2000" dirty="0" err="1" smtClean="0"/>
              <a:t>Rp</a:t>
            </a:r>
            <a:r>
              <a:rPr lang="en-US" sz="2000" dirty="0" smtClean="0"/>
              <a:t>   5.802	RUPA-RUPA PASIVA	</a:t>
            </a:r>
            <a:r>
              <a:rPr lang="en-US" sz="2000" dirty="0" err="1" smtClean="0"/>
              <a:t>Rp</a:t>
            </a:r>
            <a:r>
              <a:rPr lang="en-US" sz="2000" dirty="0" smtClean="0"/>
              <a:t> 10.450</a:t>
            </a:r>
          </a:p>
          <a:p>
            <a:pPr>
              <a:buNone/>
            </a:pPr>
            <a:r>
              <a:rPr lang="en-US" sz="2000" dirty="0" smtClean="0"/>
              <a:t>BI-GIRO			</a:t>
            </a:r>
            <a:r>
              <a:rPr lang="en-US" sz="2000" dirty="0" err="1" smtClean="0"/>
              <a:t>Rp</a:t>
            </a:r>
            <a:r>
              <a:rPr lang="en-US" sz="2000" dirty="0" smtClean="0"/>
              <a:t> 89.385	PINJAMAN YG.DITERIMA	</a:t>
            </a:r>
            <a:r>
              <a:rPr lang="en-US" sz="2000" dirty="0" err="1" smtClean="0"/>
              <a:t>Rp</a:t>
            </a:r>
            <a:r>
              <a:rPr lang="en-US" sz="2000" dirty="0" smtClean="0"/>
              <a:t> 21.500</a:t>
            </a:r>
          </a:p>
          <a:p>
            <a:pPr>
              <a:buNone/>
            </a:pPr>
            <a:r>
              <a:rPr lang="en-US" sz="2000" dirty="0" smtClean="0"/>
              <a:t>TABUNGAN		</a:t>
            </a:r>
            <a:r>
              <a:rPr lang="en-US" sz="2000" dirty="0" err="1" smtClean="0"/>
              <a:t>Rp</a:t>
            </a:r>
            <a:r>
              <a:rPr lang="en-US" sz="2000" dirty="0" smtClean="0"/>
              <a:t> 64.025	</a:t>
            </a:r>
          </a:p>
          <a:p>
            <a:pPr>
              <a:buNone/>
            </a:pPr>
            <a:r>
              <a:rPr lang="en-US" sz="2000" dirty="0" smtClean="0"/>
              <a:t>ANTAR BANK AKTIVA	</a:t>
            </a:r>
            <a:r>
              <a:rPr lang="en-US" sz="2000" dirty="0" err="1" smtClean="0"/>
              <a:t>Rp</a:t>
            </a:r>
            <a:r>
              <a:rPr lang="en-US" sz="2000" dirty="0" smtClean="0"/>
              <a:t> 46.445           </a:t>
            </a:r>
            <a:r>
              <a:rPr lang="en-US" sz="2000" b="1" dirty="0" smtClean="0"/>
              <a:t>BERDASARKAN DATA TERSEBUT,</a:t>
            </a:r>
          </a:p>
          <a:p>
            <a:pPr>
              <a:buNone/>
            </a:pPr>
            <a:r>
              <a:rPr lang="en-US" sz="2000" dirty="0" smtClean="0"/>
              <a:t>EQUITAS			</a:t>
            </a:r>
            <a:r>
              <a:rPr lang="en-US" sz="2000" dirty="0" err="1" smtClean="0"/>
              <a:t>Rp</a:t>
            </a:r>
            <a:r>
              <a:rPr lang="en-US" sz="2000" dirty="0" smtClean="0"/>
              <a:t> 64.500           </a:t>
            </a:r>
            <a:r>
              <a:rPr lang="en-US" sz="2000" b="1" dirty="0" smtClean="0"/>
              <a:t>SUSUNLAH NERACA UNTUK BANK ARTHA.</a:t>
            </a:r>
          </a:p>
          <a:p>
            <a:pPr>
              <a:buNone/>
            </a:pPr>
            <a:r>
              <a:rPr lang="en-US" sz="2000" dirty="0" smtClean="0"/>
              <a:t>AKTIVA TETAP		</a:t>
            </a:r>
            <a:r>
              <a:rPr lang="en-US" sz="2000" dirty="0" err="1" smtClean="0"/>
              <a:t>Rp</a:t>
            </a:r>
            <a:r>
              <a:rPr lang="en-US" sz="2000" dirty="0" smtClean="0"/>
              <a:t> 28.600</a:t>
            </a:r>
          </a:p>
          <a:p>
            <a:pPr>
              <a:buNone/>
            </a:pPr>
            <a:r>
              <a:rPr lang="en-US" sz="2000" dirty="0" smtClean="0"/>
              <a:t>SURAT BERHARGA	</a:t>
            </a:r>
            <a:r>
              <a:rPr lang="en-US" sz="2000" dirty="0" err="1" smtClean="0"/>
              <a:t>Rp</a:t>
            </a:r>
            <a:r>
              <a:rPr lang="en-US" sz="2000" dirty="0" smtClean="0"/>
              <a:t> 42.440</a:t>
            </a:r>
          </a:p>
          <a:p>
            <a:pPr>
              <a:buNone/>
            </a:pPr>
            <a:r>
              <a:rPr lang="en-US" sz="2000" dirty="0" smtClean="0"/>
              <a:t>SERTIFIKAT DEPOSITO	</a:t>
            </a:r>
            <a:r>
              <a:rPr lang="en-US" sz="2000" dirty="0" err="1" smtClean="0"/>
              <a:t>Rp</a:t>
            </a:r>
            <a:r>
              <a:rPr lang="en-US" sz="2000" dirty="0" smtClean="0"/>
              <a:t> 55.468</a:t>
            </a:r>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CONTOH LAPORAN LABA/RUGI</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lgn="ctr">
              <a:buNone/>
            </a:pPr>
            <a:r>
              <a:rPr lang="en-US" sz="1800" b="1" dirty="0" smtClean="0"/>
              <a:t>BANK ASIA</a:t>
            </a:r>
          </a:p>
          <a:p>
            <a:pPr algn="ctr">
              <a:buNone/>
            </a:pPr>
            <a:r>
              <a:rPr lang="en-US" sz="1800" b="1" dirty="0" smtClean="0"/>
              <a:t>LAPORAN LABA/RUGI</a:t>
            </a:r>
          </a:p>
          <a:p>
            <a:pPr algn="ctr">
              <a:buNone/>
            </a:pPr>
            <a:r>
              <a:rPr lang="en-US" sz="1800" b="1" dirty="0" smtClean="0"/>
              <a:t>PER 31 DESEMBER 2004</a:t>
            </a:r>
          </a:p>
          <a:p>
            <a:pPr>
              <a:buNone/>
            </a:pPr>
            <a:endParaRPr lang="en-US" sz="1600" b="1" dirty="0" smtClean="0"/>
          </a:p>
          <a:p>
            <a:pPr>
              <a:buNone/>
            </a:pPr>
            <a:r>
              <a:rPr lang="en-US" sz="1600" b="1" dirty="0" smtClean="0"/>
              <a:t>		</a:t>
            </a:r>
            <a:r>
              <a:rPr lang="en-US" sz="2000" dirty="0" smtClean="0"/>
              <a:t>PENDAPATAN OPERASIONAL ………………………………………………….</a:t>
            </a:r>
            <a:r>
              <a:rPr lang="en-US" sz="2000" dirty="0" err="1" smtClean="0"/>
              <a:t>Rp</a:t>
            </a:r>
            <a:r>
              <a:rPr lang="en-US" sz="2000" dirty="0" smtClean="0"/>
              <a:t> xxx</a:t>
            </a:r>
          </a:p>
          <a:p>
            <a:pPr>
              <a:buNone/>
            </a:pPr>
            <a:r>
              <a:rPr lang="en-US" sz="2000" b="1" dirty="0" smtClean="0"/>
              <a:t>		</a:t>
            </a:r>
            <a:r>
              <a:rPr lang="en-US" sz="2000" dirty="0" smtClean="0"/>
              <a:t>BEBAN OPERASIONAL	    ………………………………………………….</a:t>
            </a:r>
            <a:r>
              <a:rPr lang="en-US" sz="2000" u="sng" dirty="0" err="1" smtClean="0"/>
              <a:t>Rp</a:t>
            </a:r>
            <a:r>
              <a:rPr lang="en-US" sz="2000" u="sng" dirty="0" smtClean="0"/>
              <a:t> xxx</a:t>
            </a:r>
          </a:p>
          <a:p>
            <a:pPr>
              <a:buNone/>
            </a:pPr>
            <a:r>
              <a:rPr lang="en-US" sz="2000" dirty="0" smtClean="0"/>
              <a:t>		LABA/RUGI OPERASIONAL	    ………………………………………………….</a:t>
            </a:r>
            <a:r>
              <a:rPr lang="en-US" sz="2000" dirty="0" err="1" smtClean="0"/>
              <a:t>Rp</a:t>
            </a:r>
            <a:r>
              <a:rPr lang="en-US" sz="2000" dirty="0" smtClean="0"/>
              <a:t> xxx</a:t>
            </a:r>
          </a:p>
          <a:p>
            <a:pPr>
              <a:buNone/>
            </a:pPr>
            <a:r>
              <a:rPr lang="en-US" sz="2000" b="1" dirty="0" smtClean="0"/>
              <a:t>		</a:t>
            </a:r>
            <a:r>
              <a:rPr lang="en-US" sz="2000" dirty="0" smtClean="0"/>
              <a:t>PENDAPATAN DAN BEBAN NON OPERASIONAL ……………………..</a:t>
            </a:r>
            <a:r>
              <a:rPr lang="en-US" sz="2000" u="sng" dirty="0" err="1" smtClean="0"/>
              <a:t>Rp</a:t>
            </a:r>
            <a:r>
              <a:rPr lang="en-US" sz="2000" u="sng" dirty="0" smtClean="0"/>
              <a:t> xxx</a:t>
            </a:r>
          </a:p>
          <a:p>
            <a:pPr>
              <a:buNone/>
            </a:pPr>
            <a:r>
              <a:rPr lang="en-US" sz="2000" dirty="0" smtClean="0"/>
              <a:t>		LABA SEBELUM PAJAK  …………………………………………………………  </a:t>
            </a:r>
            <a:r>
              <a:rPr lang="en-US" sz="2000" dirty="0" err="1" smtClean="0"/>
              <a:t>Rp</a:t>
            </a:r>
            <a:r>
              <a:rPr lang="en-US" sz="2000" dirty="0" smtClean="0"/>
              <a:t> xxx</a:t>
            </a:r>
          </a:p>
          <a:p>
            <a:pPr>
              <a:buNone/>
            </a:pPr>
            <a:r>
              <a:rPr lang="en-US" sz="2000" b="1" dirty="0" smtClean="0"/>
              <a:t>		</a:t>
            </a:r>
            <a:r>
              <a:rPr lang="en-US" sz="2000" dirty="0" smtClean="0"/>
              <a:t>PAJAK		      ………………………………………………………………</a:t>
            </a:r>
            <a:r>
              <a:rPr lang="en-US" sz="2000" u="sng" dirty="0" err="1" smtClean="0"/>
              <a:t>Rp</a:t>
            </a:r>
            <a:r>
              <a:rPr lang="en-US" sz="2000" u="sng" dirty="0" smtClean="0"/>
              <a:t> xxx</a:t>
            </a:r>
          </a:p>
          <a:p>
            <a:pPr>
              <a:buNone/>
            </a:pPr>
            <a:r>
              <a:rPr lang="en-US" sz="2000" dirty="0" smtClean="0"/>
              <a:t>		LABA SETELAH PAJAK ……………………………………………………………..</a:t>
            </a:r>
            <a:r>
              <a:rPr lang="en-US" sz="2000" u="sng" dirty="0" err="1" smtClean="0"/>
              <a:t>Rp</a:t>
            </a:r>
            <a:r>
              <a:rPr lang="en-US" sz="2000" u="sng" dirty="0" smtClean="0"/>
              <a:t> xxx</a:t>
            </a:r>
            <a:endParaRPr lang="en-US" sz="2000" u="sng"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614343"/>
          </a:xfrm>
        </p:spPr>
        <p:txBody>
          <a:bodyPr>
            <a:noAutofit/>
          </a:bodyPr>
          <a:lstStyle/>
          <a:p>
            <a:pPr algn="l"/>
            <a:r>
              <a:rPr lang="en-US" sz="2800" b="1" dirty="0" smtClean="0"/>
              <a:t>LATIHAN</a:t>
            </a:r>
            <a:endParaRPr lang="en-US" sz="2800" b="1" dirty="0"/>
          </a:p>
        </p:txBody>
      </p:sp>
      <p:sp>
        <p:nvSpPr>
          <p:cNvPr id="3" name="Content Placeholder 2"/>
          <p:cNvSpPr>
            <a:spLocks noGrp="1"/>
          </p:cNvSpPr>
          <p:nvPr>
            <p:ph idx="1"/>
          </p:nvPr>
        </p:nvSpPr>
        <p:spPr>
          <a:xfrm>
            <a:off x="0" y="888982"/>
            <a:ext cx="9144000" cy="5969018"/>
          </a:xfrm>
        </p:spPr>
        <p:txBody>
          <a:bodyPr>
            <a:normAutofit/>
          </a:bodyPr>
          <a:lstStyle/>
          <a:p>
            <a:pPr>
              <a:buNone/>
            </a:pPr>
            <a:r>
              <a:rPr lang="en-US" sz="2400" dirty="0" smtClean="0"/>
              <a:t>PERKIRAAN LABA/RUGI BANK ARTHA TANGGAL 31 DESEMBER 2008</a:t>
            </a:r>
          </a:p>
          <a:p>
            <a:pPr>
              <a:buNone/>
            </a:pPr>
            <a:r>
              <a:rPr lang="en-US" sz="2400" dirty="0" smtClean="0"/>
              <a:t>ADALAH SBB:</a:t>
            </a:r>
          </a:p>
          <a:p>
            <a:pPr>
              <a:buNone/>
            </a:pPr>
            <a:r>
              <a:rPr lang="en-US" sz="2400" dirty="0" smtClean="0"/>
              <a:t>PENDAPATAN OPERASIONAL			</a:t>
            </a:r>
            <a:r>
              <a:rPr lang="en-US" sz="2400" dirty="0" err="1" smtClean="0"/>
              <a:t>Rp</a:t>
            </a:r>
            <a:r>
              <a:rPr lang="en-US" sz="2400" dirty="0" smtClean="0"/>
              <a:t> 31.917.482.000</a:t>
            </a:r>
          </a:p>
          <a:p>
            <a:pPr>
              <a:buNone/>
            </a:pPr>
            <a:r>
              <a:rPr lang="en-US" sz="2400" dirty="0" smtClean="0"/>
              <a:t>PENDAPATAN NON OPERASIONAL		</a:t>
            </a:r>
            <a:r>
              <a:rPr lang="en-US" sz="2400" dirty="0" err="1" smtClean="0"/>
              <a:t>Rp</a:t>
            </a:r>
            <a:r>
              <a:rPr lang="en-US" sz="2400" dirty="0" smtClean="0"/>
              <a:t>   6. 055.000.000</a:t>
            </a:r>
          </a:p>
          <a:p>
            <a:pPr>
              <a:buNone/>
            </a:pPr>
            <a:r>
              <a:rPr lang="en-US" sz="2400" dirty="0" smtClean="0"/>
              <a:t>BEBAN OPERASIONAL				</a:t>
            </a:r>
            <a:r>
              <a:rPr lang="en-US" sz="2400" dirty="0" err="1" smtClean="0"/>
              <a:t>Rp</a:t>
            </a:r>
            <a:r>
              <a:rPr lang="en-US" sz="2400" dirty="0" smtClean="0"/>
              <a:t> 17.201.500.000</a:t>
            </a:r>
          </a:p>
          <a:p>
            <a:pPr>
              <a:buNone/>
            </a:pPr>
            <a:r>
              <a:rPr lang="en-US" sz="2400" dirty="0" smtClean="0"/>
              <a:t>BEBAN NON OPERASIONAL			</a:t>
            </a:r>
            <a:r>
              <a:rPr lang="en-US" sz="2400" dirty="0" err="1" smtClean="0"/>
              <a:t>Rp</a:t>
            </a:r>
            <a:r>
              <a:rPr lang="en-US" sz="2400" dirty="0" smtClean="0"/>
              <a:t>   1.212.000.000</a:t>
            </a:r>
          </a:p>
          <a:p>
            <a:pPr>
              <a:buNone/>
            </a:pPr>
            <a:r>
              <a:rPr lang="en-US" sz="2400" dirty="0" smtClean="0"/>
              <a:t>PAJAK PENGHASILAN				</a:t>
            </a:r>
            <a:r>
              <a:rPr lang="en-US" sz="2400" dirty="0" err="1" smtClean="0"/>
              <a:t>Rp</a:t>
            </a:r>
            <a:r>
              <a:rPr lang="en-US" sz="2400" dirty="0" smtClean="0"/>
              <a:t>   3.677.355.000</a:t>
            </a:r>
          </a:p>
          <a:p>
            <a:pPr>
              <a:buNone/>
            </a:pPr>
            <a:r>
              <a:rPr lang="en-US" sz="2000" b="1" dirty="0" smtClean="0"/>
              <a:t>BERDASARKAN DATA DI ATAS, SUSUNLAH LAPORAN LABA/RUGI</a:t>
            </a:r>
            <a:r>
              <a:rPr lang="en-US" sz="2400" b="1" dirty="0" smtClean="0"/>
              <a:t> </a:t>
            </a:r>
            <a:r>
              <a:rPr lang="en-US" sz="2000" b="1" dirty="0" smtClean="0"/>
              <a:t>BANK ARTHA.</a:t>
            </a:r>
            <a:endParaRPr lang="en-US" sz="2000"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714356"/>
            <a:ext cx="8215370" cy="4786346"/>
          </a:xfrm>
          <a:ln w="28575">
            <a:solidFill>
              <a:schemeClr val="tx1"/>
            </a:solidFill>
          </a:ln>
        </p:spPr>
        <p:txBody>
          <a:bodyPr>
            <a:normAutofit fontScale="92500" lnSpcReduction="10000"/>
          </a:bodyPr>
          <a:lstStyle/>
          <a:p>
            <a:pPr>
              <a:buNone/>
            </a:pPr>
            <a:r>
              <a:rPr lang="en-US" sz="2400" b="1" dirty="0" smtClean="0"/>
              <a:t>SOAL : 1</a:t>
            </a:r>
          </a:p>
          <a:p>
            <a:pPr>
              <a:buNone/>
            </a:pPr>
            <a:r>
              <a:rPr lang="en-US" sz="2400" dirty="0" err="1" smtClean="0"/>
              <a:t>Dalam</a:t>
            </a:r>
            <a:r>
              <a:rPr lang="en-US" sz="2400" dirty="0" smtClean="0"/>
              <a:t> </a:t>
            </a:r>
            <a:r>
              <a:rPr lang="en-US" sz="2400" dirty="0" err="1" smtClean="0"/>
              <a:t>laporan</a:t>
            </a:r>
            <a:r>
              <a:rPr lang="en-US" sz="2400" dirty="0" smtClean="0"/>
              <a:t> </a:t>
            </a:r>
            <a:r>
              <a:rPr lang="en-US" sz="2400" dirty="0" err="1" smtClean="0"/>
              <a:t>laba-rugi</a:t>
            </a:r>
            <a:r>
              <a:rPr lang="en-US" sz="2400" dirty="0" smtClean="0"/>
              <a:t> Bank Asia </a:t>
            </a:r>
            <a:r>
              <a:rPr lang="en-US" sz="2400" dirty="0" err="1" smtClean="0"/>
              <a:t>pada</a:t>
            </a:r>
            <a:r>
              <a:rPr lang="en-US" sz="2400" dirty="0" smtClean="0"/>
              <a:t> </a:t>
            </a:r>
            <a:r>
              <a:rPr lang="en-US" sz="2400" dirty="0" err="1" smtClean="0"/>
              <a:t>tanggal</a:t>
            </a:r>
            <a:r>
              <a:rPr lang="en-US" sz="2400" dirty="0" smtClean="0"/>
              <a:t> 31 </a:t>
            </a:r>
            <a:r>
              <a:rPr lang="en-US" sz="2400" dirty="0" err="1" smtClean="0"/>
              <a:t>Desember</a:t>
            </a:r>
            <a:r>
              <a:rPr lang="en-US" sz="2400" dirty="0" smtClean="0"/>
              <a:t> 2005</a:t>
            </a:r>
          </a:p>
          <a:p>
            <a:pPr>
              <a:buNone/>
            </a:pPr>
            <a:r>
              <a:rPr lang="en-US" sz="2400" dirty="0" err="1" smtClean="0"/>
              <a:t>diperoleh</a:t>
            </a:r>
            <a:r>
              <a:rPr lang="en-US" sz="2400" dirty="0" smtClean="0"/>
              <a:t> data </a:t>
            </a:r>
            <a:r>
              <a:rPr lang="en-US" sz="2400" dirty="0" err="1" smtClean="0"/>
              <a:t>sbb</a:t>
            </a:r>
            <a:r>
              <a:rPr lang="en-US" sz="2400" dirty="0" smtClean="0"/>
              <a:t>:(</a:t>
            </a:r>
            <a:r>
              <a:rPr lang="en-US" sz="2400" dirty="0" err="1" smtClean="0"/>
              <a:t>dalam</a:t>
            </a:r>
            <a:r>
              <a:rPr lang="en-US" sz="2400" dirty="0" smtClean="0"/>
              <a:t> </a:t>
            </a:r>
            <a:r>
              <a:rPr lang="en-US" sz="2400" dirty="0" err="1" smtClean="0"/>
              <a:t>ribuan</a:t>
            </a:r>
            <a:r>
              <a:rPr lang="en-US" sz="2400" dirty="0" smtClean="0"/>
              <a:t> rupiah)</a:t>
            </a:r>
          </a:p>
          <a:p>
            <a:pPr>
              <a:buNone/>
            </a:pPr>
            <a:r>
              <a:rPr lang="en-US" sz="2400" dirty="0" err="1" smtClean="0"/>
              <a:t>Laba</a:t>
            </a:r>
            <a:r>
              <a:rPr lang="en-US" sz="2400" dirty="0" smtClean="0"/>
              <a:t> </a:t>
            </a:r>
            <a:r>
              <a:rPr lang="en-US" sz="2400" dirty="0" err="1" smtClean="0"/>
              <a:t>bersih</a:t>
            </a:r>
            <a:r>
              <a:rPr lang="en-US" sz="2400" dirty="0" smtClean="0"/>
              <a:t>	</a:t>
            </a:r>
            <a:r>
              <a:rPr lang="en-US" sz="2400" dirty="0" err="1" smtClean="0"/>
              <a:t>Rp</a:t>
            </a:r>
            <a:r>
              <a:rPr lang="en-US" sz="2400" dirty="0" smtClean="0"/>
              <a:t> 100.000</a:t>
            </a:r>
          </a:p>
          <a:p>
            <a:pPr>
              <a:buNone/>
            </a:pPr>
            <a:r>
              <a:rPr lang="en-US" sz="2400" dirty="0" err="1" smtClean="0"/>
              <a:t>Biaya</a:t>
            </a:r>
            <a:r>
              <a:rPr lang="en-US" sz="2400" dirty="0" smtClean="0"/>
              <a:t> </a:t>
            </a:r>
            <a:r>
              <a:rPr lang="en-US" sz="2400" dirty="0" err="1" smtClean="0"/>
              <a:t>operasional</a:t>
            </a:r>
            <a:r>
              <a:rPr lang="en-US" sz="2400" dirty="0" smtClean="0"/>
              <a:t> 60% </a:t>
            </a:r>
            <a:r>
              <a:rPr lang="en-US" sz="2400" dirty="0" err="1" smtClean="0"/>
              <a:t>dari</a:t>
            </a:r>
            <a:r>
              <a:rPr lang="en-US" sz="2400" dirty="0" smtClean="0"/>
              <a:t> </a:t>
            </a:r>
            <a:r>
              <a:rPr lang="en-US" sz="2400" dirty="0" err="1" smtClean="0"/>
              <a:t>Pendapatan</a:t>
            </a:r>
            <a:r>
              <a:rPr lang="en-US" sz="2400" dirty="0" smtClean="0"/>
              <a:t> </a:t>
            </a:r>
            <a:r>
              <a:rPr lang="en-US" sz="2400" dirty="0" err="1" smtClean="0"/>
              <a:t>operasional</a:t>
            </a:r>
            <a:endParaRPr lang="en-US" sz="2400" dirty="0" smtClean="0"/>
          </a:p>
          <a:p>
            <a:pPr>
              <a:buNone/>
            </a:pPr>
            <a:r>
              <a:rPr lang="en-US" sz="2400" dirty="0" err="1" smtClean="0"/>
              <a:t>Biaya</a:t>
            </a:r>
            <a:r>
              <a:rPr lang="en-US" sz="2400" dirty="0" smtClean="0"/>
              <a:t> non </a:t>
            </a:r>
            <a:r>
              <a:rPr lang="en-US" sz="2400" dirty="0" err="1" smtClean="0"/>
              <a:t>operasional</a:t>
            </a:r>
            <a:r>
              <a:rPr lang="en-US" sz="2400" dirty="0" smtClean="0"/>
              <a:t> 20 % </a:t>
            </a:r>
            <a:r>
              <a:rPr lang="en-US" sz="2400" dirty="0" err="1" smtClean="0"/>
              <a:t>dari</a:t>
            </a:r>
            <a:r>
              <a:rPr lang="en-US" sz="2400" dirty="0" smtClean="0"/>
              <a:t> </a:t>
            </a:r>
            <a:r>
              <a:rPr lang="en-US" sz="2400" dirty="0" err="1" smtClean="0"/>
              <a:t>biaya</a:t>
            </a:r>
            <a:r>
              <a:rPr lang="en-US" sz="2400" dirty="0" smtClean="0"/>
              <a:t> </a:t>
            </a:r>
            <a:r>
              <a:rPr lang="en-US" sz="2400" dirty="0" err="1" smtClean="0"/>
              <a:t>operasional</a:t>
            </a:r>
            <a:endParaRPr lang="en-US" sz="2400" dirty="0" smtClean="0"/>
          </a:p>
          <a:p>
            <a:pPr>
              <a:buNone/>
            </a:pPr>
            <a:r>
              <a:rPr lang="en-US" sz="2400" dirty="0" err="1" smtClean="0"/>
              <a:t>Biaya</a:t>
            </a:r>
            <a:r>
              <a:rPr lang="en-US" sz="2400" smtClean="0"/>
              <a:t>  </a:t>
            </a:r>
            <a:r>
              <a:rPr lang="en-US" sz="2400" dirty="0" err="1" smtClean="0"/>
              <a:t>lainnya</a:t>
            </a:r>
            <a:r>
              <a:rPr lang="en-US" sz="2400" dirty="0" smtClean="0"/>
              <a:t> 25 % </a:t>
            </a:r>
            <a:r>
              <a:rPr lang="en-US" sz="2400" dirty="0" err="1" smtClean="0"/>
              <a:t>dari</a:t>
            </a:r>
            <a:r>
              <a:rPr lang="en-US" sz="2400" dirty="0" smtClean="0"/>
              <a:t> </a:t>
            </a:r>
            <a:r>
              <a:rPr lang="en-US" sz="2400" dirty="0" err="1" smtClean="0"/>
              <a:t>biaya</a:t>
            </a:r>
            <a:r>
              <a:rPr lang="en-US" sz="2400" dirty="0" smtClean="0"/>
              <a:t> non </a:t>
            </a:r>
            <a:r>
              <a:rPr lang="en-US" sz="2400" dirty="0" err="1" smtClean="0"/>
              <a:t>operasional</a:t>
            </a:r>
            <a:endParaRPr lang="en-US" sz="2400" dirty="0" smtClean="0"/>
          </a:p>
          <a:p>
            <a:pPr>
              <a:buNone/>
            </a:pPr>
            <a:r>
              <a:rPr lang="en-US" sz="2400" dirty="0" err="1" smtClean="0"/>
              <a:t>Diminta</a:t>
            </a:r>
            <a:r>
              <a:rPr lang="en-US" sz="2400" dirty="0" smtClean="0"/>
              <a:t> :</a:t>
            </a:r>
          </a:p>
          <a:p>
            <a:pPr>
              <a:buNone/>
            </a:pPr>
            <a:r>
              <a:rPr lang="en-US" sz="2400" dirty="0" smtClean="0"/>
              <a:t>	1.Hitunglah </a:t>
            </a:r>
            <a:r>
              <a:rPr lang="en-US" sz="2400" dirty="0" err="1" smtClean="0"/>
              <a:t>besarnya</a:t>
            </a:r>
            <a:r>
              <a:rPr lang="en-US" sz="2400" dirty="0" smtClean="0"/>
              <a:t> </a:t>
            </a:r>
            <a:r>
              <a:rPr lang="en-US" sz="2400" dirty="0" err="1" smtClean="0"/>
              <a:t>pendapatan</a:t>
            </a:r>
            <a:r>
              <a:rPr lang="en-US" sz="2400" dirty="0" smtClean="0"/>
              <a:t> </a:t>
            </a:r>
            <a:r>
              <a:rPr lang="en-US" sz="2400" dirty="0" err="1" smtClean="0"/>
              <a:t>operasional</a:t>
            </a:r>
            <a:r>
              <a:rPr lang="en-US" sz="2400" dirty="0" smtClean="0"/>
              <a:t> !</a:t>
            </a:r>
          </a:p>
          <a:p>
            <a:pPr>
              <a:buNone/>
            </a:pPr>
            <a:r>
              <a:rPr lang="en-US" sz="2400" dirty="0" smtClean="0"/>
              <a:t>	2.Susunlah </a:t>
            </a:r>
            <a:r>
              <a:rPr lang="en-US" sz="2400" dirty="0" err="1" smtClean="0"/>
              <a:t>kembali</a:t>
            </a:r>
            <a:r>
              <a:rPr lang="en-US" sz="2400" dirty="0" smtClean="0"/>
              <a:t> </a:t>
            </a:r>
            <a:r>
              <a:rPr lang="en-US" sz="2400" dirty="0" err="1" smtClean="0"/>
              <a:t>laporan</a:t>
            </a:r>
            <a:r>
              <a:rPr lang="en-US" sz="2400" dirty="0" smtClean="0"/>
              <a:t> </a:t>
            </a:r>
            <a:r>
              <a:rPr lang="en-US" sz="2400" dirty="0" err="1" smtClean="0"/>
              <a:t>laba-ruginya</a:t>
            </a:r>
            <a:r>
              <a:rPr lang="en-US" sz="2400" dirty="0" smtClean="0"/>
              <a:t> !</a:t>
            </a:r>
          </a:p>
          <a:p>
            <a:pPr>
              <a:buNone/>
            </a:pPr>
            <a:r>
              <a:rPr lang="en-US" sz="2400" dirty="0" smtClean="0"/>
              <a:t>	 </a:t>
            </a:r>
          </a:p>
          <a:p>
            <a:pPr>
              <a:buNone/>
            </a:pPr>
            <a:r>
              <a:rPr lang="en-US" sz="2400" dirty="0" smtClean="0"/>
              <a:t> </a:t>
            </a:r>
          </a:p>
          <a:p>
            <a:pPr>
              <a:buNone/>
            </a:pPr>
            <a:endParaRPr lang="en-US" sz="2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715436" cy="6357982"/>
          </a:xfrm>
          <a:ln w="19050">
            <a:solidFill>
              <a:schemeClr val="tx1"/>
            </a:solidFill>
          </a:ln>
        </p:spPr>
        <p:txBody>
          <a:bodyPr>
            <a:normAutofit/>
          </a:bodyPr>
          <a:lstStyle/>
          <a:p>
            <a:pPr>
              <a:buNone/>
            </a:pPr>
            <a:r>
              <a:rPr lang="en-US" sz="2400" b="1" dirty="0" smtClean="0"/>
              <a:t>SOAL : 2</a:t>
            </a:r>
          </a:p>
          <a:p>
            <a:pPr>
              <a:buNone/>
            </a:pPr>
            <a:r>
              <a:rPr lang="en-US" sz="1800" b="1" dirty="0" smtClean="0"/>
              <a:t>Bank Surya </a:t>
            </a:r>
            <a:r>
              <a:rPr lang="en-US" sz="1800" b="1" dirty="0" err="1" smtClean="0"/>
              <a:t>telah</a:t>
            </a:r>
            <a:r>
              <a:rPr lang="en-US" sz="1800" b="1" dirty="0" smtClean="0"/>
              <a:t> </a:t>
            </a:r>
            <a:r>
              <a:rPr lang="en-US" sz="1800" b="1" dirty="0" err="1" smtClean="0"/>
              <a:t>menyusun</a:t>
            </a:r>
            <a:r>
              <a:rPr lang="en-US" sz="1800" b="1" dirty="0" smtClean="0"/>
              <a:t> </a:t>
            </a:r>
            <a:r>
              <a:rPr lang="en-US" sz="1800" b="1" dirty="0" err="1" smtClean="0"/>
              <a:t>laporan</a:t>
            </a:r>
            <a:r>
              <a:rPr lang="en-US" sz="1800" b="1" dirty="0" smtClean="0"/>
              <a:t> </a:t>
            </a:r>
            <a:r>
              <a:rPr lang="en-US" sz="1800" b="1" dirty="0" err="1" smtClean="0"/>
              <a:t>laba-ruginya</a:t>
            </a:r>
            <a:r>
              <a:rPr lang="en-US" sz="1800" b="1" dirty="0" smtClean="0"/>
              <a:t> </a:t>
            </a:r>
            <a:r>
              <a:rPr lang="en-US" sz="1800" b="1" dirty="0" err="1" smtClean="0"/>
              <a:t>pada</a:t>
            </a:r>
            <a:r>
              <a:rPr lang="en-US" sz="1800" b="1" dirty="0" smtClean="0"/>
              <a:t> </a:t>
            </a:r>
            <a:r>
              <a:rPr lang="en-US" sz="1800" b="1" dirty="0" err="1" smtClean="0"/>
              <a:t>tanggal</a:t>
            </a:r>
            <a:r>
              <a:rPr lang="en-US" sz="1800" b="1" dirty="0" smtClean="0"/>
              <a:t> 31 </a:t>
            </a:r>
            <a:r>
              <a:rPr lang="en-US" sz="1800" b="1" dirty="0" err="1" smtClean="0"/>
              <a:t>Desember</a:t>
            </a:r>
            <a:r>
              <a:rPr lang="en-US" sz="1800" b="1" dirty="0" smtClean="0"/>
              <a:t> 2005,</a:t>
            </a:r>
          </a:p>
          <a:p>
            <a:pPr>
              <a:buNone/>
            </a:pPr>
            <a:r>
              <a:rPr lang="en-US" sz="1800" b="1" dirty="0" err="1" smtClean="0"/>
              <a:t>dalam</a:t>
            </a:r>
            <a:r>
              <a:rPr lang="en-US" sz="1800" b="1" dirty="0" smtClean="0"/>
              <a:t> </a:t>
            </a:r>
            <a:r>
              <a:rPr lang="en-US" sz="1800" b="1" dirty="0" err="1" smtClean="0"/>
              <a:t>laporan</a:t>
            </a:r>
            <a:r>
              <a:rPr lang="en-US" sz="1800" b="1" dirty="0" smtClean="0"/>
              <a:t> </a:t>
            </a:r>
            <a:r>
              <a:rPr lang="en-US" sz="1800" b="1" dirty="0" err="1" smtClean="0"/>
              <a:t>tersebut</a:t>
            </a:r>
            <a:r>
              <a:rPr lang="en-US" sz="1800" b="1" dirty="0" smtClean="0"/>
              <a:t> </a:t>
            </a:r>
            <a:r>
              <a:rPr lang="en-US" sz="1800" b="1" dirty="0" err="1" smtClean="0"/>
              <a:t>nampak</a:t>
            </a:r>
            <a:r>
              <a:rPr lang="en-US" sz="1800" b="1" dirty="0" smtClean="0"/>
              <a:t> </a:t>
            </a:r>
            <a:r>
              <a:rPr lang="en-US" sz="1800" b="1" dirty="0" err="1" smtClean="0"/>
              <a:t>sebagai</a:t>
            </a:r>
            <a:r>
              <a:rPr lang="en-US" sz="1800" b="1" dirty="0" smtClean="0"/>
              <a:t> </a:t>
            </a:r>
            <a:r>
              <a:rPr lang="en-US" sz="1800" b="1" dirty="0" err="1" smtClean="0"/>
              <a:t>berikut</a:t>
            </a:r>
            <a:r>
              <a:rPr lang="en-US" sz="1800" b="1" dirty="0" smtClean="0"/>
              <a:t> : </a:t>
            </a:r>
          </a:p>
          <a:p>
            <a:pPr>
              <a:buNone/>
            </a:pPr>
            <a:r>
              <a:rPr lang="en-US" sz="1800" b="1" dirty="0" err="1" smtClean="0"/>
              <a:t>Laba</a:t>
            </a:r>
            <a:r>
              <a:rPr lang="en-US" sz="1800" b="1" dirty="0" smtClean="0"/>
              <a:t> </a:t>
            </a:r>
            <a:r>
              <a:rPr lang="en-US" sz="1800" b="1" dirty="0" err="1" smtClean="0"/>
              <a:t>Bersih</a:t>
            </a:r>
            <a:r>
              <a:rPr lang="en-US" sz="1800" b="1" dirty="0" smtClean="0"/>
              <a:t> </a:t>
            </a:r>
            <a:r>
              <a:rPr lang="en-US" sz="1800" b="1" dirty="0" err="1" smtClean="0"/>
              <a:t>sebesar</a:t>
            </a:r>
            <a:r>
              <a:rPr lang="en-US" sz="1800" b="1" dirty="0" smtClean="0"/>
              <a:t> </a:t>
            </a:r>
            <a:r>
              <a:rPr lang="en-US" sz="1800" b="1" dirty="0" err="1" smtClean="0"/>
              <a:t>Rp</a:t>
            </a:r>
            <a:r>
              <a:rPr lang="en-US" sz="1800" b="1" dirty="0" smtClean="0"/>
              <a:t> 96.750.850</a:t>
            </a:r>
          </a:p>
          <a:p>
            <a:pPr>
              <a:buNone/>
            </a:pPr>
            <a:r>
              <a:rPr lang="en-US" sz="1800" b="1" dirty="0" err="1" smtClean="0"/>
              <a:t>Biaya</a:t>
            </a:r>
            <a:r>
              <a:rPr lang="en-US" sz="1800" b="1" dirty="0" smtClean="0"/>
              <a:t> </a:t>
            </a:r>
            <a:r>
              <a:rPr lang="en-US" sz="1800" b="1" dirty="0" err="1" smtClean="0"/>
              <a:t>Operasional</a:t>
            </a:r>
            <a:r>
              <a:rPr lang="en-US" sz="1800" b="1" dirty="0" smtClean="0"/>
              <a:t> 60 % </a:t>
            </a:r>
            <a:r>
              <a:rPr lang="en-US" sz="1800" b="1" dirty="0" err="1" smtClean="0"/>
              <a:t>dari</a:t>
            </a:r>
            <a:r>
              <a:rPr lang="en-US" sz="1800" b="1" dirty="0" smtClean="0"/>
              <a:t> </a:t>
            </a:r>
            <a:r>
              <a:rPr lang="en-US" sz="1800" b="1" dirty="0" err="1" smtClean="0"/>
              <a:t>pendapatan</a:t>
            </a:r>
            <a:endParaRPr lang="en-US" sz="1800" b="1" dirty="0" smtClean="0"/>
          </a:p>
          <a:p>
            <a:pPr>
              <a:buNone/>
            </a:pPr>
            <a:r>
              <a:rPr lang="en-US" sz="1800" b="1" dirty="0" err="1" smtClean="0"/>
              <a:t>Biaya</a:t>
            </a:r>
            <a:r>
              <a:rPr lang="en-US" sz="1800" b="1" dirty="0" smtClean="0"/>
              <a:t> non </a:t>
            </a:r>
            <a:r>
              <a:rPr lang="en-US" sz="1800" b="1" dirty="0" err="1" smtClean="0"/>
              <a:t>operasional</a:t>
            </a:r>
            <a:r>
              <a:rPr lang="en-US" sz="1800" b="1" dirty="0" smtClean="0"/>
              <a:t> 20 % </a:t>
            </a:r>
            <a:r>
              <a:rPr lang="en-US" sz="1800" b="1" dirty="0" err="1" smtClean="0"/>
              <a:t>dari</a:t>
            </a:r>
            <a:r>
              <a:rPr lang="en-US" sz="1800" b="1" dirty="0" smtClean="0"/>
              <a:t> </a:t>
            </a:r>
            <a:r>
              <a:rPr lang="en-US" sz="1800" b="1" dirty="0" err="1" smtClean="0"/>
              <a:t>biaya</a:t>
            </a:r>
            <a:r>
              <a:rPr lang="en-US" sz="1800" b="1" dirty="0" smtClean="0"/>
              <a:t> </a:t>
            </a:r>
            <a:r>
              <a:rPr lang="en-US" sz="1800" b="1" dirty="0" err="1" smtClean="0"/>
              <a:t>operasional</a:t>
            </a:r>
            <a:endParaRPr lang="en-US" sz="1800" b="1" dirty="0" smtClean="0"/>
          </a:p>
          <a:p>
            <a:pPr>
              <a:buNone/>
            </a:pPr>
            <a:r>
              <a:rPr lang="en-US" sz="1800" b="1" dirty="0" err="1" smtClean="0"/>
              <a:t>Biaya</a:t>
            </a:r>
            <a:r>
              <a:rPr lang="en-US" sz="1800" b="1" dirty="0" smtClean="0"/>
              <a:t> lain-lain 25 % </a:t>
            </a:r>
            <a:r>
              <a:rPr lang="en-US" sz="1800" b="1" dirty="0" err="1" smtClean="0"/>
              <a:t>dari</a:t>
            </a:r>
            <a:r>
              <a:rPr lang="en-US" sz="1800" b="1" dirty="0" smtClean="0"/>
              <a:t> </a:t>
            </a:r>
            <a:r>
              <a:rPr lang="en-US" sz="1800" b="1" dirty="0" err="1" smtClean="0"/>
              <a:t>biaya</a:t>
            </a:r>
            <a:r>
              <a:rPr lang="en-US" sz="1800" b="1" dirty="0" smtClean="0"/>
              <a:t> non </a:t>
            </a:r>
            <a:r>
              <a:rPr lang="en-US" sz="1800" b="1" dirty="0" err="1" smtClean="0"/>
              <a:t>operasioanal</a:t>
            </a:r>
            <a:endParaRPr lang="en-US" sz="1800" b="1" dirty="0" smtClean="0"/>
          </a:p>
          <a:p>
            <a:pPr>
              <a:buNone/>
            </a:pPr>
            <a:r>
              <a:rPr lang="en-US" sz="1800" b="1" dirty="0" smtClean="0"/>
              <a:t>• </a:t>
            </a:r>
            <a:r>
              <a:rPr lang="en-US" sz="1800" b="1" dirty="0" err="1" smtClean="0"/>
              <a:t>Pendapatan</a:t>
            </a:r>
            <a:r>
              <a:rPr lang="en-US" sz="1800" b="1" dirty="0" smtClean="0"/>
              <a:t> </a:t>
            </a:r>
            <a:r>
              <a:rPr lang="en-US" sz="1800" b="1" dirty="0" err="1" smtClean="0"/>
              <a:t>terdiri</a:t>
            </a:r>
            <a:r>
              <a:rPr lang="en-US" sz="1800" b="1" dirty="0" smtClean="0"/>
              <a:t> </a:t>
            </a:r>
            <a:r>
              <a:rPr lang="en-US" sz="1800" b="1" dirty="0" err="1" smtClean="0"/>
              <a:t>dari</a:t>
            </a:r>
            <a:r>
              <a:rPr lang="en-US" sz="1800" b="1" dirty="0" smtClean="0"/>
              <a:t> :</a:t>
            </a:r>
          </a:p>
          <a:p>
            <a:pPr>
              <a:buNone/>
            </a:pPr>
            <a:r>
              <a:rPr lang="en-US" sz="1800" b="1" dirty="0" smtClean="0"/>
              <a:t>    - </a:t>
            </a:r>
            <a:r>
              <a:rPr lang="en-US" sz="1800" b="1" dirty="0" err="1" smtClean="0"/>
              <a:t>Pendapatan</a:t>
            </a:r>
            <a:r>
              <a:rPr lang="en-US" sz="1800" b="1" dirty="0" smtClean="0"/>
              <a:t> </a:t>
            </a:r>
            <a:r>
              <a:rPr lang="en-US" sz="1800" b="1" dirty="0" err="1" smtClean="0"/>
              <a:t>operasional</a:t>
            </a:r>
            <a:r>
              <a:rPr lang="en-US" sz="1800" b="1" dirty="0" smtClean="0"/>
              <a:t> 70 %</a:t>
            </a:r>
          </a:p>
          <a:p>
            <a:pPr>
              <a:buNone/>
            </a:pPr>
            <a:r>
              <a:rPr lang="en-US" sz="1800" b="1" dirty="0" smtClean="0"/>
              <a:t>    - </a:t>
            </a:r>
            <a:r>
              <a:rPr lang="en-US" sz="1800" b="1" dirty="0" err="1" smtClean="0"/>
              <a:t>Pendapatan</a:t>
            </a:r>
            <a:r>
              <a:rPr lang="en-US" sz="1800" b="1" dirty="0" smtClean="0"/>
              <a:t> non </a:t>
            </a:r>
            <a:r>
              <a:rPr lang="en-US" sz="1800" b="1" dirty="0" err="1" smtClean="0"/>
              <a:t>operasional</a:t>
            </a:r>
            <a:r>
              <a:rPr lang="en-US" sz="1800" b="1" dirty="0" smtClean="0"/>
              <a:t> 30 %</a:t>
            </a:r>
          </a:p>
          <a:p>
            <a:pPr>
              <a:buNone/>
            </a:pPr>
            <a:r>
              <a:rPr lang="en-US" sz="1800" b="1" dirty="0" smtClean="0"/>
              <a:t>• </a:t>
            </a:r>
            <a:r>
              <a:rPr lang="en-US" sz="1800" b="1" dirty="0" err="1" smtClean="0"/>
              <a:t>Biaya</a:t>
            </a:r>
            <a:r>
              <a:rPr lang="en-US" sz="1800" b="1" dirty="0" smtClean="0"/>
              <a:t> </a:t>
            </a:r>
            <a:r>
              <a:rPr lang="en-US" sz="1800" b="1" dirty="0" err="1" smtClean="0"/>
              <a:t>operasional</a:t>
            </a:r>
            <a:r>
              <a:rPr lang="en-US" sz="1800" b="1" dirty="0" smtClean="0"/>
              <a:t> </a:t>
            </a:r>
            <a:r>
              <a:rPr lang="en-US" sz="1800" b="1" dirty="0" err="1" smtClean="0"/>
              <a:t>terdiri</a:t>
            </a:r>
            <a:r>
              <a:rPr lang="en-US" sz="1800" b="1" dirty="0" smtClean="0"/>
              <a:t> </a:t>
            </a:r>
            <a:r>
              <a:rPr lang="en-US" sz="1800" b="1" dirty="0" err="1" smtClean="0"/>
              <a:t>dari</a:t>
            </a:r>
            <a:r>
              <a:rPr lang="en-US" sz="1800" b="1" dirty="0" smtClean="0"/>
              <a:t> :</a:t>
            </a:r>
          </a:p>
          <a:p>
            <a:pPr>
              <a:buNone/>
            </a:pPr>
            <a:r>
              <a:rPr lang="en-US" sz="1800" b="1" dirty="0" smtClean="0"/>
              <a:t>    - </a:t>
            </a:r>
            <a:r>
              <a:rPr lang="en-US" sz="1800" b="1" dirty="0" err="1" smtClean="0"/>
              <a:t>Biaya</a:t>
            </a:r>
            <a:r>
              <a:rPr lang="en-US" sz="1800" b="1" dirty="0" smtClean="0"/>
              <a:t>  </a:t>
            </a:r>
            <a:r>
              <a:rPr lang="en-US" sz="1800" b="1" dirty="0" err="1" smtClean="0"/>
              <a:t>umum</a:t>
            </a:r>
            <a:r>
              <a:rPr lang="en-US" sz="1800" b="1" dirty="0" smtClean="0"/>
              <a:t> </a:t>
            </a:r>
            <a:r>
              <a:rPr lang="en-US" sz="1800" b="1" dirty="0" err="1" smtClean="0"/>
              <a:t>dan</a:t>
            </a:r>
            <a:r>
              <a:rPr lang="en-US" sz="1800" b="1" dirty="0" smtClean="0"/>
              <a:t> </a:t>
            </a:r>
            <a:r>
              <a:rPr lang="en-US" sz="1800" b="1" dirty="0" err="1" smtClean="0"/>
              <a:t>administrasi</a:t>
            </a:r>
            <a:r>
              <a:rPr lang="en-US" sz="1800" b="1" dirty="0" smtClean="0"/>
              <a:t> 60 %</a:t>
            </a:r>
          </a:p>
          <a:p>
            <a:pPr>
              <a:buNone/>
            </a:pPr>
            <a:r>
              <a:rPr lang="en-US" sz="1800" b="1" dirty="0" smtClean="0"/>
              <a:t>    - </a:t>
            </a:r>
            <a:r>
              <a:rPr lang="en-US" sz="1800" b="1" dirty="0" err="1" smtClean="0"/>
              <a:t>Biaya</a:t>
            </a:r>
            <a:r>
              <a:rPr lang="en-US" sz="1800" b="1" dirty="0" smtClean="0"/>
              <a:t> </a:t>
            </a:r>
            <a:r>
              <a:rPr lang="en-US" sz="1800" b="1" dirty="0" err="1" smtClean="0"/>
              <a:t>penjualan</a:t>
            </a:r>
            <a:r>
              <a:rPr lang="en-US" sz="1800" b="1" dirty="0" smtClean="0"/>
              <a:t> 40 %</a:t>
            </a:r>
          </a:p>
          <a:p>
            <a:pPr>
              <a:buNone/>
            </a:pPr>
            <a:r>
              <a:rPr lang="en-US" sz="1800" b="1" dirty="0" smtClean="0"/>
              <a:t>• </a:t>
            </a:r>
            <a:r>
              <a:rPr lang="en-US" sz="1800" b="1" dirty="0" err="1" smtClean="0"/>
              <a:t>Biaya</a:t>
            </a:r>
            <a:r>
              <a:rPr lang="en-US" sz="1800" b="1" dirty="0" smtClean="0"/>
              <a:t> non </a:t>
            </a:r>
            <a:r>
              <a:rPr lang="en-US" sz="1800" b="1" dirty="0" err="1" smtClean="0"/>
              <a:t>operasional</a:t>
            </a:r>
            <a:r>
              <a:rPr lang="en-US" sz="1800" b="1" dirty="0" smtClean="0"/>
              <a:t> </a:t>
            </a:r>
            <a:r>
              <a:rPr lang="en-US" sz="1800" b="1" dirty="0" err="1" smtClean="0"/>
              <a:t>terdiri</a:t>
            </a:r>
            <a:r>
              <a:rPr lang="en-US" sz="1800" b="1" dirty="0" smtClean="0"/>
              <a:t> </a:t>
            </a:r>
            <a:r>
              <a:rPr lang="en-US" sz="1800" b="1" dirty="0" err="1" smtClean="0"/>
              <a:t>dari</a:t>
            </a:r>
            <a:r>
              <a:rPr lang="en-US" sz="1800" b="1" dirty="0" smtClean="0"/>
              <a:t> :</a:t>
            </a:r>
          </a:p>
          <a:p>
            <a:pPr>
              <a:buNone/>
            </a:pPr>
            <a:r>
              <a:rPr lang="en-US" sz="1800" b="1" dirty="0" smtClean="0"/>
              <a:t>   - </a:t>
            </a:r>
            <a:r>
              <a:rPr lang="en-US" sz="1800" b="1" dirty="0" err="1" smtClean="0"/>
              <a:t>Biaya</a:t>
            </a:r>
            <a:r>
              <a:rPr lang="en-US" sz="1800" b="1" dirty="0" smtClean="0"/>
              <a:t> </a:t>
            </a:r>
            <a:r>
              <a:rPr lang="en-US" sz="1800" b="1" dirty="0" err="1" smtClean="0"/>
              <a:t>sosial</a:t>
            </a:r>
            <a:r>
              <a:rPr lang="en-US" sz="1800" b="1" dirty="0" smtClean="0"/>
              <a:t> 70 %</a:t>
            </a:r>
          </a:p>
          <a:p>
            <a:pPr>
              <a:buNone/>
            </a:pPr>
            <a:r>
              <a:rPr lang="en-US" sz="1800" b="1" dirty="0" smtClean="0"/>
              <a:t>   - </a:t>
            </a:r>
            <a:r>
              <a:rPr lang="en-US" sz="1800" b="1" dirty="0" err="1" smtClean="0"/>
              <a:t>Biaya</a:t>
            </a:r>
            <a:r>
              <a:rPr lang="en-US" sz="1800" b="1" dirty="0" smtClean="0"/>
              <a:t> </a:t>
            </a:r>
            <a:r>
              <a:rPr lang="en-US" sz="1800" b="1" dirty="0" err="1" smtClean="0"/>
              <a:t>sumbangan</a:t>
            </a:r>
            <a:r>
              <a:rPr lang="en-US" sz="1800" b="1" dirty="0" smtClean="0"/>
              <a:t> </a:t>
            </a:r>
            <a:r>
              <a:rPr lang="en-US" sz="1800" b="1" dirty="0" err="1" smtClean="0"/>
              <a:t>lainnya</a:t>
            </a:r>
            <a:r>
              <a:rPr lang="en-US" sz="1800" b="1" dirty="0" smtClean="0"/>
              <a:t> 30 %</a:t>
            </a:r>
            <a:endParaRPr lang="en-US" sz="1800" b="1" dirty="0"/>
          </a:p>
        </p:txBody>
      </p:sp>
      <p:sp>
        <p:nvSpPr>
          <p:cNvPr id="5" name="TextBox 4"/>
          <p:cNvSpPr txBox="1"/>
          <p:nvPr/>
        </p:nvSpPr>
        <p:spPr>
          <a:xfrm>
            <a:off x="4572000" y="4648810"/>
            <a:ext cx="3929090" cy="1200329"/>
          </a:xfrm>
          <a:prstGeom prst="rect">
            <a:avLst/>
          </a:prstGeom>
          <a:noFill/>
          <a:ln w="19050">
            <a:solidFill>
              <a:schemeClr val="tx1"/>
            </a:solidFill>
          </a:ln>
        </p:spPr>
        <p:txBody>
          <a:bodyPr wrap="square" rtlCol="0">
            <a:spAutoFit/>
          </a:bodyPr>
          <a:lstStyle/>
          <a:p>
            <a:r>
              <a:rPr lang="en-US" b="1" dirty="0" err="1" smtClean="0"/>
              <a:t>Berdasarkan</a:t>
            </a:r>
            <a:r>
              <a:rPr lang="en-US" b="1" dirty="0" smtClean="0"/>
              <a:t> data </a:t>
            </a:r>
            <a:r>
              <a:rPr lang="en-US" b="1" dirty="0" err="1" smtClean="0"/>
              <a:t>tersebut</a:t>
            </a:r>
            <a:r>
              <a:rPr lang="en-US" b="1" dirty="0" smtClean="0"/>
              <a:t>, </a:t>
            </a:r>
            <a:r>
              <a:rPr lang="en-US" b="1" dirty="0" err="1" smtClean="0"/>
              <a:t>anda</a:t>
            </a:r>
            <a:r>
              <a:rPr lang="en-US" b="1" dirty="0" smtClean="0"/>
              <a:t> </a:t>
            </a:r>
            <a:r>
              <a:rPr lang="en-US" b="1" dirty="0" err="1" smtClean="0"/>
              <a:t>hitung</a:t>
            </a:r>
            <a:r>
              <a:rPr lang="en-US" b="1" dirty="0" smtClean="0"/>
              <a:t> </a:t>
            </a:r>
            <a:r>
              <a:rPr lang="en-US" b="1" dirty="0" err="1" smtClean="0"/>
              <a:t>besarnya</a:t>
            </a:r>
            <a:r>
              <a:rPr lang="en-US" b="1" dirty="0" smtClean="0"/>
              <a:t> </a:t>
            </a:r>
            <a:r>
              <a:rPr lang="en-US" b="1" dirty="0" err="1" smtClean="0"/>
              <a:t>pendapatan</a:t>
            </a:r>
            <a:r>
              <a:rPr lang="en-US" b="1" dirty="0" smtClean="0"/>
              <a:t> </a:t>
            </a:r>
            <a:r>
              <a:rPr lang="en-US" b="1" dirty="0" err="1" smtClean="0"/>
              <a:t>dan</a:t>
            </a:r>
            <a:r>
              <a:rPr lang="en-US" b="1" dirty="0" smtClean="0"/>
              <a:t> </a:t>
            </a:r>
            <a:r>
              <a:rPr lang="en-US" b="1" dirty="0" err="1" smtClean="0"/>
              <a:t>susunlah</a:t>
            </a:r>
            <a:r>
              <a:rPr lang="en-US" b="1" dirty="0" smtClean="0"/>
              <a:t> </a:t>
            </a:r>
            <a:r>
              <a:rPr lang="en-US" b="1" dirty="0" err="1" smtClean="0"/>
              <a:t>kembali</a:t>
            </a:r>
            <a:r>
              <a:rPr lang="en-US" b="1" dirty="0" smtClean="0"/>
              <a:t> </a:t>
            </a:r>
            <a:r>
              <a:rPr lang="en-US" b="1" dirty="0" err="1" smtClean="0"/>
              <a:t>laporan</a:t>
            </a:r>
            <a:r>
              <a:rPr lang="en-US" b="1" dirty="0" smtClean="0"/>
              <a:t> </a:t>
            </a:r>
            <a:r>
              <a:rPr lang="en-US" b="1" dirty="0" err="1" smtClean="0"/>
              <a:t>laba</a:t>
            </a:r>
            <a:r>
              <a:rPr lang="en-US" b="1" dirty="0" smtClean="0"/>
              <a:t>- </a:t>
            </a:r>
            <a:r>
              <a:rPr lang="en-US" b="1" dirty="0" err="1" smtClean="0"/>
              <a:t>rugi</a:t>
            </a:r>
            <a:r>
              <a:rPr lang="en-US" b="1" dirty="0" smtClean="0"/>
              <a:t> </a:t>
            </a:r>
            <a:r>
              <a:rPr lang="en-US" b="1" dirty="0" err="1" smtClean="0"/>
              <a:t>tersebut</a:t>
            </a:r>
            <a:endParaRPr lang="en-US" b="1"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Rectangle 1"/>
          <p:cNvSpPr>
            <a:spLocks noChangeArrowheads="1"/>
          </p:cNvSpPr>
          <p:nvPr/>
        </p:nvSpPr>
        <p:spPr bwMode="auto">
          <a:xfrm>
            <a:off x="0" y="0"/>
            <a:ext cx="9144000" cy="6340197"/>
          </a:xfrm>
          <a:prstGeom prst="rect">
            <a:avLst/>
          </a:prstGeom>
          <a:noFill/>
          <a:ln w="1905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SOAL : 3</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Bank Surya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telah</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menyusun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laporan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laba-ruginya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pada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tanggal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31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Desember</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2005,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dalam</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laporan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tersebut</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nampak</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sebagai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berikut</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Laba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bersih</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setelah</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pajak</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(net profit)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sebesar</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Rp</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168.000.000,00</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65 %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pendapatan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non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20 %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non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lainnya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25 %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non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operasioanal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Pendapatan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terdiri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Pendapatan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70 %, yang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terdiri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hasil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bunga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65 %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provisi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komisi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35 %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Pendapatan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non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30 %, yang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terdiri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keuntungan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penjualan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aktiva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tetap</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70 %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pendapatan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lainnya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30 %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terdiri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bunga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50 %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provisi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komisi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25 %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administrasi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umum</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15 %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personalia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10 %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non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terdiri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kerugian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penjualan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aktiva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50%</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denda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sanksi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30%</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lainnya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20%</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non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operasional</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lainnya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terdiri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dari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biaya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lain-lain 60 %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pajak</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penghasilan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40 %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Diminta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Hitunglah</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besarnya</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pendapatan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Susunlah</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kembali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laporan</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laba-rugi</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tersebut</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dalam</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bentuk</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multiple step!</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4.bp.blogspot.com/-nbmqBGgMY1Y/T5zm1ppqNOI/AAAAAAAAAC8/HpzQbRFZgM0/s1600/13.jpg"/>
          <p:cNvPicPr>
            <a:picLocks noGrp="1"/>
          </p:cNvPicPr>
          <p:nvPr>
            <p:ph idx="1"/>
          </p:nvPr>
        </p:nvPicPr>
        <p:blipFill>
          <a:blip r:embed="rId2"/>
          <a:srcRect/>
          <a:stretch>
            <a:fillRect/>
          </a:stretch>
        </p:blipFill>
        <p:spPr bwMode="auto">
          <a:xfrm>
            <a:off x="142844" y="538956"/>
            <a:ext cx="8715436" cy="63190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458" y="346077"/>
            <a:ext cx="5686434" cy="439717"/>
          </a:xfrm>
          <a:ln w="28575">
            <a:solidFill>
              <a:schemeClr val="tx1"/>
            </a:solidFill>
          </a:ln>
        </p:spPr>
        <p:txBody>
          <a:bodyPr>
            <a:noAutofit/>
          </a:bodyPr>
          <a:lstStyle/>
          <a:p>
            <a:pPr algn="l"/>
            <a:r>
              <a:rPr lang="en-US" sz="2400" dirty="0" err="1" smtClean="0"/>
              <a:t>Laporan</a:t>
            </a:r>
            <a:r>
              <a:rPr lang="en-US" sz="2400" dirty="0" smtClean="0"/>
              <a:t> </a:t>
            </a:r>
            <a:r>
              <a:rPr lang="en-US" sz="2400" dirty="0" err="1" smtClean="0"/>
              <a:t>Perubahan</a:t>
            </a:r>
            <a:r>
              <a:rPr lang="en-US" sz="2400" dirty="0" smtClean="0"/>
              <a:t> </a:t>
            </a:r>
            <a:r>
              <a:rPr lang="en-US" sz="2400" dirty="0" err="1" smtClean="0"/>
              <a:t>Ekuitas</a:t>
            </a:r>
            <a:r>
              <a:rPr lang="en-US" sz="2400" dirty="0" smtClean="0"/>
              <a:t> </a:t>
            </a:r>
            <a:r>
              <a:rPr lang="en-US" sz="2400" dirty="0" err="1" smtClean="0"/>
              <a:t>Secara</a:t>
            </a:r>
            <a:r>
              <a:rPr lang="en-US" sz="2400" dirty="0" smtClean="0"/>
              <a:t> </a:t>
            </a:r>
            <a:r>
              <a:rPr lang="en-US" sz="2400" dirty="0" err="1" smtClean="0"/>
              <a:t>Ringkas</a:t>
            </a:r>
            <a:endParaRPr lang="en-US" sz="2400" dirty="0"/>
          </a:p>
        </p:txBody>
      </p:sp>
      <p:sp>
        <p:nvSpPr>
          <p:cNvPr id="3" name="Content Placeholder 2"/>
          <p:cNvSpPr>
            <a:spLocks noGrp="1"/>
          </p:cNvSpPr>
          <p:nvPr>
            <p:ph idx="1"/>
          </p:nvPr>
        </p:nvSpPr>
        <p:spPr>
          <a:xfrm>
            <a:off x="457202" y="928670"/>
            <a:ext cx="8229600" cy="5197495"/>
          </a:xfrm>
          <a:ln w="28575">
            <a:solidFill>
              <a:schemeClr val="tx1"/>
            </a:solidFill>
          </a:ln>
        </p:spPr>
        <p:txBody>
          <a:bodyPr>
            <a:normAutofit/>
          </a:bodyPr>
          <a:lstStyle/>
          <a:p>
            <a:pPr algn="ctr">
              <a:buNone/>
            </a:pPr>
            <a:r>
              <a:rPr lang="en-US" sz="2000" dirty="0" smtClean="0"/>
              <a:t>Bank Surya</a:t>
            </a:r>
          </a:p>
          <a:p>
            <a:pPr algn="ctr">
              <a:buNone/>
            </a:pPr>
            <a:r>
              <a:rPr lang="en-US" sz="2000" dirty="0" err="1" smtClean="0"/>
              <a:t>Laporan</a:t>
            </a:r>
            <a:r>
              <a:rPr lang="en-US" sz="2000" dirty="0" smtClean="0"/>
              <a:t> </a:t>
            </a:r>
            <a:r>
              <a:rPr lang="en-US" sz="2000" dirty="0" err="1" smtClean="0"/>
              <a:t>Perubahan</a:t>
            </a:r>
            <a:r>
              <a:rPr lang="en-US" sz="2000" dirty="0" smtClean="0"/>
              <a:t> </a:t>
            </a:r>
            <a:r>
              <a:rPr lang="en-US" sz="2000" dirty="0" err="1" smtClean="0"/>
              <a:t>Ekuitas</a:t>
            </a:r>
            <a:endParaRPr lang="en-US" sz="2000" dirty="0" smtClean="0"/>
          </a:p>
          <a:p>
            <a:pPr algn="ctr">
              <a:buNone/>
            </a:pPr>
            <a:r>
              <a:rPr lang="en-US" sz="2000" dirty="0" smtClean="0"/>
              <a:t>Per 31 </a:t>
            </a:r>
            <a:r>
              <a:rPr lang="en-US" sz="2000" dirty="0" err="1" smtClean="0"/>
              <a:t>Desembar</a:t>
            </a:r>
            <a:r>
              <a:rPr lang="en-US" sz="2000" dirty="0" smtClean="0"/>
              <a:t> 2005</a:t>
            </a:r>
          </a:p>
          <a:p>
            <a:pPr algn="ctr">
              <a:buNone/>
            </a:pPr>
            <a:r>
              <a:rPr lang="en-US" sz="2000" dirty="0" smtClean="0"/>
              <a:t>(</a:t>
            </a:r>
            <a:r>
              <a:rPr lang="en-US" sz="2000" dirty="0" err="1" smtClean="0"/>
              <a:t>dalam</a:t>
            </a:r>
            <a:r>
              <a:rPr lang="en-US" sz="2000" dirty="0" smtClean="0"/>
              <a:t> </a:t>
            </a:r>
            <a:r>
              <a:rPr lang="en-US" sz="2000" dirty="0" err="1" smtClean="0"/>
              <a:t>ribuan</a:t>
            </a:r>
            <a:r>
              <a:rPr lang="en-US" sz="2000" dirty="0" smtClean="0"/>
              <a:t> rupiah)</a:t>
            </a:r>
          </a:p>
          <a:p>
            <a:pPr>
              <a:buNone/>
            </a:pPr>
            <a:endParaRPr lang="en-US" sz="2000" dirty="0" smtClean="0"/>
          </a:p>
          <a:p>
            <a:pPr>
              <a:buNone/>
            </a:pPr>
            <a:r>
              <a:rPr lang="en-US" sz="2000" dirty="0" smtClean="0"/>
              <a:t>	Capital 1/1 – 2005				Rp1.200.000 </a:t>
            </a:r>
          </a:p>
          <a:p>
            <a:pPr>
              <a:buNone/>
            </a:pPr>
            <a:r>
              <a:rPr lang="en-US" sz="2000" dirty="0" smtClean="0"/>
              <a:t>	Profit 1/1-31/12-2005		</a:t>
            </a:r>
            <a:r>
              <a:rPr lang="en-US" sz="2000" dirty="0" err="1" smtClean="0"/>
              <a:t>Rp</a:t>
            </a:r>
            <a:r>
              <a:rPr lang="en-US" sz="2000" dirty="0" smtClean="0"/>
              <a:t> 900.000</a:t>
            </a:r>
          </a:p>
          <a:p>
            <a:pPr>
              <a:buNone/>
            </a:pPr>
            <a:r>
              <a:rPr lang="en-US" sz="2000" dirty="0" smtClean="0"/>
              <a:t>	</a:t>
            </a:r>
            <a:r>
              <a:rPr lang="en-US" sz="2000" dirty="0" err="1" smtClean="0"/>
              <a:t>Investasi</a:t>
            </a:r>
            <a:r>
              <a:rPr lang="en-US" sz="2000" dirty="0" smtClean="0"/>
              <a:t> 1/1-31/12-2005	</a:t>
            </a:r>
            <a:r>
              <a:rPr lang="en-US" sz="2000" u="sng" dirty="0" err="1" smtClean="0"/>
              <a:t>Rp</a:t>
            </a:r>
            <a:r>
              <a:rPr lang="en-US" sz="2000" u="sng" dirty="0" smtClean="0"/>
              <a:t> 500.000</a:t>
            </a:r>
            <a:r>
              <a:rPr lang="en-US" sz="2000" dirty="0" smtClean="0"/>
              <a:t>	</a:t>
            </a:r>
            <a:r>
              <a:rPr lang="en-US" sz="2000" u="sng" dirty="0" err="1" smtClean="0"/>
              <a:t>Rp</a:t>
            </a:r>
            <a:r>
              <a:rPr lang="en-US" sz="2000" u="sng" dirty="0" smtClean="0"/>
              <a:t> 1.400.000</a:t>
            </a:r>
          </a:p>
          <a:p>
            <a:pPr>
              <a:buNone/>
            </a:pPr>
            <a:r>
              <a:rPr lang="en-US" sz="2000" dirty="0" smtClean="0"/>
              <a:t>							</a:t>
            </a:r>
            <a:r>
              <a:rPr lang="en-US" sz="2000" dirty="0" err="1" smtClean="0"/>
              <a:t>Rp</a:t>
            </a:r>
            <a:r>
              <a:rPr lang="en-US" sz="2000" dirty="0" smtClean="0"/>
              <a:t> 2.600.000</a:t>
            </a:r>
          </a:p>
          <a:p>
            <a:pPr>
              <a:buNone/>
            </a:pPr>
            <a:r>
              <a:rPr lang="en-US" sz="2000" dirty="0" smtClean="0"/>
              <a:t>	</a:t>
            </a:r>
            <a:r>
              <a:rPr lang="en-US" sz="2000" dirty="0" err="1" smtClean="0"/>
              <a:t>Prive</a:t>
            </a:r>
            <a:r>
              <a:rPr lang="en-US" sz="2000" dirty="0" smtClean="0"/>
              <a:t> 					</a:t>
            </a:r>
            <a:r>
              <a:rPr lang="en-US" sz="2000" u="sng" dirty="0" err="1" smtClean="0"/>
              <a:t>Rp</a:t>
            </a:r>
            <a:r>
              <a:rPr lang="en-US" sz="2000" u="sng" dirty="0" smtClean="0"/>
              <a:t>     200.000 </a:t>
            </a:r>
            <a:r>
              <a:rPr lang="en-US" sz="2000" dirty="0" smtClean="0"/>
              <a:t>	</a:t>
            </a:r>
          </a:p>
          <a:p>
            <a:pPr>
              <a:buNone/>
            </a:pPr>
            <a:r>
              <a:rPr lang="en-US" sz="2000" dirty="0" smtClean="0"/>
              <a:t>	Capital 31/12-2005				</a:t>
            </a:r>
            <a:r>
              <a:rPr lang="en-US" sz="2000" u="sng" dirty="0" err="1" smtClean="0"/>
              <a:t>Rp</a:t>
            </a:r>
            <a:r>
              <a:rPr lang="en-US" sz="2000" u="sng" dirty="0" smtClean="0"/>
              <a:t> 2.400.000</a:t>
            </a:r>
            <a:r>
              <a:rPr lang="en-US" sz="2000" dirty="0" smtClean="0"/>
              <a:t>	                </a:t>
            </a:r>
            <a:endParaRPr lang="en-US" sz="2000" dirty="0"/>
          </a:p>
        </p:txBody>
      </p:sp>
      <p:cxnSp>
        <p:nvCxnSpPr>
          <p:cNvPr id="5" name="Straight Connector 4"/>
          <p:cNvCxnSpPr/>
          <p:nvPr/>
        </p:nvCxnSpPr>
        <p:spPr>
          <a:xfrm>
            <a:off x="6000760" y="4929198"/>
            <a:ext cx="142876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571481"/>
            <a:ext cx="8229600" cy="3857652"/>
          </a:xfrm>
          <a:ln w="28575">
            <a:solidFill>
              <a:schemeClr val="tx1"/>
            </a:solidFill>
          </a:ln>
        </p:spPr>
        <p:txBody>
          <a:bodyPr>
            <a:normAutofit/>
          </a:bodyPr>
          <a:lstStyle/>
          <a:p>
            <a:pPr>
              <a:buNone/>
            </a:pPr>
            <a:r>
              <a:rPr lang="en-US" sz="2000" dirty="0" err="1" smtClean="0"/>
              <a:t>Latihan</a:t>
            </a:r>
            <a:endParaRPr lang="en-US" sz="2000" dirty="0" smtClean="0"/>
          </a:p>
          <a:p>
            <a:pPr>
              <a:buNone/>
            </a:pPr>
            <a:r>
              <a:rPr lang="en-US" sz="2000" dirty="0" smtClean="0"/>
              <a:t>Data </a:t>
            </a:r>
            <a:r>
              <a:rPr lang="en-US" sz="2000" dirty="0" err="1" smtClean="0"/>
              <a:t>keuangan</a:t>
            </a:r>
            <a:r>
              <a:rPr lang="en-US" sz="2000" dirty="0" smtClean="0"/>
              <a:t> Bank Surya </a:t>
            </a:r>
            <a:r>
              <a:rPr lang="en-US" sz="2000" dirty="0" err="1" smtClean="0"/>
              <a:t>tanggal</a:t>
            </a:r>
            <a:r>
              <a:rPr lang="en-US" sz="2000" dirty="0" smtClean="0"/>
              <a:t> 31 </a:t>
            </a:r>
            <a:r>
              <a:rPr lang="en-US" sz="2000" dirty="0" err="1" smtClean="0"/>
              <a:t>Desember</a:t>
            </a:r>
            <a:r>
              <a:rPr lang="en-US" sz="2000" dirty="0" smtClean="0"/>
              <a:t> 2006 yang </a:t>
            </a:r>
            <a:r>
              <a:rPr lang="en-US" sz="2000" dirty="0" err="1" smtClean="0"/>
              <a:t>berhubungan</a:t>
            </a:r>
            <a:endParaRPr lang="en-US" sz="2000" dirty="0" smtClean="0"/>
          </a:p>
          <a:p>
            <a:pPr>
              <a:buNone/>
            </a:pPr>
            <a:r>
              <a:rPr lang="en-US" sz="2000" dirty="0" err="1" smtClean="0"/>
              <a:t>dengan</a:t>
            </a:r>
            <a:r>
              <a:rPr lang="en-US" sz="2000" dirty="0" smtClean="0"/>
              <a:t> </a:t>
            </a:r>
            <a:r>
              <a:rPr lang="en-US" sz="2000" dirty="0" err="1" smtClean="0"/>
              <a:t>penyusunan</a:t>
            </a:r>
            <a:r>
              <a:rPr lang="en-US" sz="2000" dirty="0" smtClean="0"/>
              <a:t> </a:t>
            </a:r>
            <a:r>
              <a:rPr lang="en-US" sz="2000" dirty="0" err="1" smtClean="0"/>
              <a:t>laporan</a:t>
            </a:r>
            <a:r>
              <a:rPr lang="en-US" sz="2000" dirty="0" smtClean="0"/>
              <a:t> </a:t>
            </a:r>
            <a:r>
              <a:rPr lang="en-US" sz="2000" dirty="0" err="1" smtClean="0"/>
              <a:t>perubahan</a:t>
            </a:r>
            <a:r>
              <a:rPr lang="en-US" sz="2000" dirty="0" smtClean="0"/>
              <a:t> </a:t>
            </a:r>
            <a:r>
              <a:rPr lang="en-US" sz="2000" dirty="0" err="1" smtClean="0"/>
              <a:t>ekuitasnya</a:t>
            </a:r>
            <a:r>
              <a:rPr lang="en-US" sz="2000" dirty="0" smtClean="0"/>
              <a:t> </a:t>
            </a:r>
            <a:r>
              <a:rPr lang="en-US" sz="2000" dirty="0" err="1" smtClean="0"/>
              <a:t>adalah</a:t>
            </a:r>
            <a:r>
              <a:rPr lang="en-US" sz="2000" dirty="0" smtClean="0"/>
              <a:t> </a:t>
            </a:r>
            <a:r>
              <a:rPr lang="en-US" sz="2000" dirty="0" err="1" smtClean="0"/>
              <a:t>sebagai</a:t>
            </a:r>
            <a:r>
              <a:rPr lang="en-US" sz="2000" dirty="0" smtClean="0"/>
              <a:t> </a:t>
            </a:r>
            <a:r>
              <a:rPr lang="en-US" sz="2000" dirty="0" err="1" smtClean="0"/>
              <a:t>berikut</a:t>
            </a:r>
            <a:r>
              <a:rPr lang="en-US" sz="2000" dirty="0" smtClean="0"/>
              <a:t> </a:t>
            </a:r>
          </a:p>
          <a:p>
            <a:pPr>
              <a:buNone/>
            </a:pPr>
            <a:r>
              <a:rPr lang="en-US" sz="2000" dirty="0" err="1" smtClean="0"/>
              <a:t>dalam</a:t>
            </a:r>
            <a:r>
              <a:rPr lang="en-US" sz="2000" dirty="0" smtClean="0"/>
              <a:t> </a:t>
            </a:r>
            <a:r>
              <a:rPr lang="en-US" sz="2000" dirty="0" err="1" smtClean="0"/>
              <a:t>ribuan</a:t>
            </a:r>
            <a:r>
              <a:rPr lang="en-US" sz="2000" dirty="0" smtClean="0"/>
              <a:t> rupiah):</a:t>
            </a:r>
          </a:p>
          <a:p>
            <a:pPr>
              <a:buNone/>
            </a:pPr>
            <a:r>
              <a:rPr lang="en-US" sz="2000" dirty="0" smtClean="0"/>
              <a:t>Modal 1/1-2006				</a:t>
            </a:r>
            <a:r>
              <a:rPr lang="en-US" sz="2000" dirty="0" err="1" smtClean="0"/>
              <a:t>Rp</a:t>
            </a:r>
            <a:r>
              <a:rPr lang="en-US" sz="2000" dirty="0" smtClean="0"/>
              <a:t> 2.450.000</a:t>
            </a:r>
          </a:p>
          <a:p>
            <a:pPr>
              <a:buNone/>
            </a:pPr>
            <a:r>
              <a:rPr lang="en-US" sz="2000" dirty="0" err="1" smtClean="0"/>
              <a:t>Tambahan</a:t>
            </a:r>
            <a:r>
              <a:rPr lang="en-US" sz="2000" dirty="0" smtClean="0"/>
              <a:t> modal </a:t>
            </a:r>
            <a:r>
              <a:rPr lang="en-US" sz="2000" dirty="0" err="1" smtClean="0"/>
              <a:t>selama</a:t>
            </a:r>
            <a:r>
              <a:rPr lang="en-US" sz="2000" dirty="0" smtClean="0"/>
              <a:t> 2006		</a:t>
            </a:r>
            <a:r>
              <a:rPr lang="en-US" sz="2000" dirty="0" err="1" smtClean="0"/>
              <a:t>Rp</a:t>
            </a:r>
            <a:r>
              <a:rPr lang="en-US" sz="2000" dirty="0" smtClean="0"/>
              <a:t>     300.000</a:t>
            </a:r>
          </a:p>
          <a:p>
            <a:pPr>
              <a:buNone/>
            </a:pPr>
            <a:r>
              <a:rPr lang="en-US" sz="2000" dirty="0" err="1" smtClean="0"/>
              <a:t>Pendapatan</a:t>
            </a:r>
            <a:r>
              <a:rPr lang="en-US" sz="2000" dirty="0" smtClean="0"/>
              <a:t> </a:t>
            </a:r>
            <a:r>
              <a:rPr lang="en-US" sz="2000" dirty="0" err="1" smtClean="0"/>
              <a:t>usaha</a:t>
            </a:r>
            <a:r>
              <a:rPr lang="en-US" sz="2000" dirty="0" smtClean="0"/>
              <a:t> </a:t>
            </a:r>
            <a:r>
              <a:rPr lang="en-US" sz="2000" dirty="0" err="1" smtClean="0"/>
              <a:t>selama</a:t>
            </a:r>
            <a:r>
              <a:rPr lang="en-US" sz="2000" dirty="0" smtClean="0"/>
              <a:t> 2006		</a:t>
            </a:r>
            <a:r>
              <a:rPr lang="en-US" sz="2000" dirty="0" err="1" smtClean="0"/>
              <a:t>Rp</a:t>
            </a:r>
            <a:r>
              <a:rPr lang="en-US" sz="2000" dirty="0" smtClean="0"/>
              <a:t>     400.000</a:t>
            </a:r>
          </a:p>
          <a:p>
            <a:pPr>
              <a:buNone/>
            </a:pPr>
            <a:r>
              <a:rPr lang="en-US" sz="2000" dirty="0" err="1" smtClean="0"/>
              <a:t>Biya-biaya</a:t>
            </a:r>
            <a:r>
              <a:rPr lang="en-US" sz="2000" dirty="0" smtClean="0"/>
              <a:t> </a:t>
            </a:r>
            <a:r>
              <a:rPr lang="en-US" sz="2000" dirty="0" err="1" smtClean="0"/>
              <a:t>selama</a:t>
            </a:r>
            <a:r>
              <a:rPr lang="en-US" sz="2000" dirty="0" smtClean="0"/>
              <a:t> 2006			</a:t>
            </a:r>
            <a:r>
              <a:rPr lang="en-US" sz="2000" dirty="0" err="1" smtClean="0"/>
              <a:t>Rp</a:t>
            </a:r>
            <a:r>
              <a:rPr lang="en-US" sz="2000" dirty="0" smtClean="0"/>
              <a:t>     150.000</a:t>
            </a:r>
          </a:p>
          <a:p>
            <a:pPr>
              <a:buNone/>
            </a:pPr>
            <a:r>
              <a:rPr lang="en-US" sz="2000" dirty="0" err="1" smtClean="0"/>
              <a:t>Pengambilan</a:t>
            </a:r>
            <a:r>
              <a:rPr lang="en-US" sz="2000" dirty="0" smtClean="0"/>
              <a:t> modal </a:t>
            </a:r>
            <a:r>
              <a:rPr lang="en-US" sz="2000" dirty="0" err="1" smtClean="0"/>
              <a:t>pribadi</a:t>
            </a:r>
            <a:r>
              <a:rPr lang="en-US" sz="2000" dirty="0" smtClean="0"/>
              <a:t> </a:t>
            </a:r>
            <a:r>
              <a:rPr lang="en-US" sz="2000" dirty="0" err="1" smtClean="0"/>
              <a:t>selama</a:t>
            </a:r>
            <a:r>
              <a:rPr lang="en-US" sz="2000" dirty="0" smtClean="0"/>
              <a:t> 2006	</a:t>
            </a:r>
            <a:r>
              <a:rPr lang="en-US" sz="2000" dirty="0" err="1" smtClean="0"/>
              <a:t>Rp</a:t>
            </a:r>
            <a:r>
              <a:rPr lang="en-US" sz="2000" dirty="0" smtClean="0"/>
              <a:t>        75.000</a:t>
            </a:r>
          </a:p>
          <a:p>
            <a:pPr>
              <a:buNone/>
            </a:pPr>
            <a:r>
              <a:rPr lang="en-US" sz="2000" dirty="0" err="1" smtClean="0"/>
              <a:t>Buatlah</a:t>
            </a:r>
            <a:r>
              <a:rPr lang="en-US" sz="2000" dirty="0" smtClean="0"/>
              <a:t> </a:t>
            </a:r>
            <a:r>
              <a:rPr lang="en-US" sz="2000" dirty="0" err="1" smtClean="0"/>
              <a:t>laporan</a:t>
            </a:r>
            <a:r>
              <a:rPr lang="en-US" sz="2000" dirty="0" smtClean="0"/>
              <a:t> </a:t>
            </a:r>
            <a:r>
              <a:rPr lang="en-US" sz="2000" dirty="0" err="1" smtClean="0"/>
              <a:t>perubahan</a:t>
            </a:r>
            <a:r>
              <a:rPr lang="en-US" sz="2000" dirty="0" smtClean="0"/>
              <a:t> </a:t>
            </a:r>
            <a:r>
              <a:rPr lang="en-US" sz="2000" dirty="0" err="1" smtClean="0"/>
              <a:t>ekuitan</a:t>
            </a:r>
            <a:r>
              <a:rPr lang="en-US" sz="2000" dirty="0" smtClean="0"/>
              <a:t> </a:t>
            </a:r>
            <a:r>
              <a:rPr lang="en-US" sz="2000" dirty="0" err="1" smtClean="0"/>
              <a:t>untuk</a:t>
            </a:r>
            <a:r>
              <a:rPr lang="en-US" sz="2000" dirty="0" smtClean="0"/>
              <a:t> bank </a:t>
            </a:r>
            <a:r>
              <a:rPr lang="en-US" sz="2000" dirty="0" err="1" smtClean="0"/>
              <a:t>surya</a:t>
            </a:r>
            <a:r>
              <a:rPr lang="en-US" sz="2000" dirty="0" smtClean="0"/>
              <a:t> </a:t>
            </a:r>
            <a:r>
              <a:rPr lang="en-US" sz="2000" dirty="0" err="1" smtClean="0"/>
              <a:t>dari</a:t>
            </a:r>
            <a:r>
              <a:rPr lang="en-US" sz="2000" dirty="0" smtClean="0"/>
              <a:t> data </a:t>
            </a:r>
            <a:r>
              <a:rPr lang="en-US" sz="2000" dirty="0" err="1" smtClean="0"/>
              <a:t>tersebut</a:t>
            </a:r>
            <a:r>
              <a:rPr lang="en-US" sz="2000" dirty="0" smtClean="0"/>
              <a:t>!</a:t>
            </a:r>
          </a:p>
          <a:p>
            <a:pPr>
              <a:buNone/>
            </a:pPr>
            <a:endParaRPr lang="en-US" sz="20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16837"/>
          </a:xfrm>
        </p:spPr>
        <p:txBody>
          <a:bodyPr>
            <a:noAutofit/>
          </a:bodyPr>
          <a:lstStyle/>
          <a:p>
            <a:pPr algn="l"/>
            <a:r>
              <a:rPr lang="en-US" sz="2800" b="1" dirty="0" smtClean="0"/>
              <a:t>5.LAPORAN KOMITMEN DAN KONTIJENSI</a:t>
            </a:r>
            <a:endParaRPr lang="en-US" sz="2800" b="1" dirty="0"/>
          </a:p>
        </p:txBody>
      </p:sp>
      <p:sp>
        <p:nvSpPr>
          <p:cNvPr id="3" name="Content Placeholder 2"/>
          <p:cNvSpPr>
            <a:spLocks noGrp="1"/>
          </p:cNvSpPr>
          <p:nvPr>
            <p:ph idx="1"/>
          </p:nvPr>
        </p:nvSpPr>
        <p:spPr>
          <a:xfrm>
            <a:off x="0" y="616837"/>
            <a:ext cx="9144000" cy="6241163"/>
          </a:xfrm>
        </p:spPr>
        <p:txBody>
          <a:bodyPr>
            <a:normAutofit/>
          </a:bodyPr>
          <a:lstStyle/>
          <a:p>
            <a:pPr>
              <a:buNone/>
            </a:pPr>
            <a:r>
              <a:rPr lang="en-US" sz="2800" b="1" dirty="0" smtClean="0"/>
              <a:t>A.LAPORAN KOMITMEN.</a:t>
            </a:r>
          </a:p>
          <a:p>
            <a:pPr>
              <a:buNone/>
            </a:pPr>
            <a:r>
              <a:rPr lang="en-US" sz="2800" dirty="0" smtClean="0"/>
              <a:t>	</a:t>
            </a:r>
            <a:r>
              <a:rPr lang="en-US" sz="2800" b="1" dirty="0" smtClean="0"/>
              <a:t>KOMITMEN</a:t>
            </a:r>
            <a:r>
              <a:rPr lang="en-US" sz="2800" dirty="0" smtClean="0"/>
              <a:t> </a:t>
            </a:r>
            <a:r>
              <a:rPr lang="id-ID" sz="2800" dirty="0" smtClean="0"/>
              <a:t>A</a:t>
            </a:r>
            <a:r>
              <a:rPr lang="en-US" sz="2800" dirty="0" smtClean="0"/>
              <a:t>DALAH</a:t>
            </a:r>
            <a:r>
              <a:rPr lang="id-ID" sz="2800" dirty="0" smtClean="0"/>
              <a:t> </a:t>
            </a:r>
            <a:r>
              <a:rPr lang="en-US" sz="2800" dirty="0" smtClean="0"/>
              <a:t>IKATAN</a:t>
            </a:r>
            <a:r>
              <a:rPr lang="id-ID" sz="2800" dirty="0" smtClean="0"/>
              <a:t> </a:t>
            </a:r>
            <a:r>
              <a:rPr lang="en-US" sz="2800" dirty="0" smtClean="0"/>
              <a:t>ATAU KONTRAK BERUPA JANJI YANG TIDAK DAPAT DIBATALKAN SECARA SEPIHAK DAN HARUS DILAKSANAKAN APABILA PERSYARATAN YANG TELAH DISEPAKATI BERSAMA DIPENUHI</a:t>
            </a:r>
            <a:r>
              <a:rPr lang="id-ID" sz="2800" dirty="0" smtClean="0"/>
              <a:t>.</a:t>
            </a:r>
            <a:endParaRPr lang="en-US" sz="2800" dirty="0" smtClean="0"/>
          </a:p>
          <a:p>
            <a:pPr>
              <a:buNone/>
            </a:pPr>
            <a:endParaRPr lang="en-US" sz="2800" dirty="0" smtClean="0"/>
          </a:p>
          <a:p>
            <a:pPr>
              <a:buNone/>
            </a:pPr>
            <a:r>
              <a:rPr lang="en-US" sz="2800" dirty="0" smtClean="0"/>
              <a:t>	</a:t>
            </a:r>
            <a:r>
              <a:rPr lang="en-US" sz="2800" b="1" dirty="0" smtClean="0"/>
              <a:t>LAPORAN KOMITMEN </a:t>
            </a:r>
            <a:r>
              <a:rPr lang="en-US" sz="2800" dirty="0" smtClean="0"/>
              <a:t>YAITU LAPORAN YANG BERISIKAN TENTANG BESARNYA TAGIHAN KOMITMEN DAN KEWAJIBAN KOMITMEN ATAS SELURUH TRANSAKSI KOMITMEN YANG TELAH DILAKUKAN</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43999" cy="616836"/>
          </a:xfrm>
        </p:spPr>
        <p:txBody>
          <a:bodyPr>
            <a:normAutofit/>
          </a:bodyPr>
          <a:lstStyle/>
          <a:p>
            <a:pPr algn="l"/>
            <a:r>
              <a:rPr lang="en-US" sz="2400" b="1" dirty="0" smtClean="0"/>
              <a:t>CONTOH TRANSAKSI</a:t>
            </a:r>
            <a:endParaRPr lang="en-US" sz="2400" b="1" dirty="0"/>
          </a:p>
        </p:txBody>
      </p:sp>
      <p:sp>
        <p:nvSpPr>
          <p:cNvPr id="3" name="Content Placeholder 2"/>
          <p:cNvSpPr>
            <a:spLocks noGrp="1"/>
          </p:cNvSpPr>
          <p:nvPr>
            <p:ph idx="1"/>
          </p:nvPr>
        </p:nvSpPr>
        <p:spPr>
          <a:xfrm>
            <a:off x="0" y="616837"/>
            <a:ext cx="9144000" cy="6241163"/>
          </a:xfrm>
        </p:spPr>
        <p:txBody>
          <a:bodyPr>
            <a:normAutofit/>
          </a:bodyPr>
          <a:lstStyle/>
          <a:p>
            <a:pPr>
              <a:buNone/>
            </a:pPr>
            <a:r>
              <a:rPr lang="en-US" sz="2000" dirty="0" smtClean="0"/>
              <a:t>1.BANK ASIA MEMBUKA CABANG DENGAN MODAL AWAL YANG DISETOR </a:t>
            </a:r>
          </a:p>
          <a:p>
            <a:pPr>
              <a:buNone/>
            </a:pPr>
            <a:r>
              <a:rPr lang="en-US" sz="2000" dirty="0" smtClean="0"/>
              <a:t>   </a:t>
            </a:r>
            <a:r>
              <a:rPr lang="en-US" sz="2000" dirty="0" err="1" smtClean="0"/>
              <a:t>Rp</a:t>
            </a:r>
            <a:r>
              <a:rPr lang="en-US" sz="2000" dirty="0" smtClean="0"/>
              <a:t> 300.000.000,-</a:t>
            </a:r>
          </a:p>
          <a:p>
            <a:pPr>
              <a:buNone/>
            </a:pPr>
            <a:r>
              <a:rPr lang="en-US" sz="2000" dirty="0" smtClean="0"/>
              <a:t>2.DITERIMA TUNAI UNTUK PEMBUKAAN REKENING TABUNGAN ATAS NAMA ANITA SEBESAR  </a:t>
            </a:r>
            <a:r>
              <a:rPr lang="en-US" sz="2000" dirty="0" err="1" smtClean="0"/>
              <a:t>Rp</a:t>
            </a:r>
            <a:r>
              <a:rPr lang="en-US" sz="2000" dirty="0" smtClean="0"/>
              <a:t> 200.000.000,- </a:t>
            </a:r>
          </a:p>
          <a:p>
            <a:pPr>
              <a:buNone/>
            </a:pPr>
            <a:r>
              <a:rPr lang="en-US" sz="2000" dirty="0" smtClean="0"/>
              <a:t>3.SETORAN TUNAI NASABAH GIRO </a:t>
            </a:r>
            <a:r>
              <a:rPr lang="en-US" sz="2000" dirty="0" err="1" smtClean="0"/>
              <a:t>Rp</a:t>
            </a:r>
            <a:r>
              <a:rPr lang="en-US" sz="2000" dirty="0" smtClean="0"/>
              <a:t> 250.000.000,-</a:t>
            </a:r>
          </a:p>
          <a:p>
            <a:pPr>
              <a:buNone/>
            </a:pPr>
            <a:r>
              <a:rPr lang="en-US" sz="2000" dirty="0" smtClean="0"/>
              <a:t>4.MEMBELI KENDERAAN/MOBIL </a:t>
            </a:r>
            <a:r>
              <a:rPr lang="en-US" sz="2000" dirty="0" err="1" smtClean="0"/>
              <a:t>Rp</a:t>
            </a:r>
            <a:r>
              <a:rPr lang="en-US" sz="2000" dirty="0" smtClean="0"/>
              <a:t> 100.000.000,-</a:t>
            </a:r>
          </a:p>
          <a:p>
            <a:pPr>
              <a:buNone/>
            </a:pPr>
            <a:endParaRPr lang="en-US" sz="2000" dirty="0" smtClean="0"/>
          </a:p>
          <a:p>
            <a:pPr>
              <a:buNone/>
            </a:pPr>
            <a:r>
              <a:rPr lang="en-US" sz="2000" dirty="0" smtClean="0"/>
              <a:t> </a:t>
            </a:r>
            <a:endParaRPr lang="en-US" sz="2000" dirty="0"/>
          </a:p>
        </p:txBody>
      </p:sp>
      <p:graphicFrame>
        <p:nvGraphicFramePr>
          <p:cNvPr id="5" name="Table 4"/>
          <p:cNvGraphicFramePr>
            <a:graphicFrameLocks noGrp="1"/>
          </p:cNvGraphicFramePr>
          <p:nvPr/>
        </p:nvGraphicFramePr>
        <p:xfrm>
          <a:off x="204530" y="2895214"/>
          <a:ext cx="8939468" cy="3819934"/>
        </p:xfrm>
        <a:graphic>
          <a:graphicData uri="http://schemas.openxmlformats.org/drawingml/2006/table">
            <a:tbl>
              <a:tblPr firstRow="1" bandRow="1">
                <a:tableStyleId>{5C22544A-7EE6-4342-B048-85BDC9FD1C3A}</a:tableStyleId>
              </a:tblPr>
              <a:tblGrid>
                <a:gridCol w="500610"/>
                <a:gridCol w="1573346"/>
                <a:gridCol w="1501830"/>
                <a:gridCol w="500610"/>
                <a:gridCol w="1517423"/>
                <a:gridCol w="1637216"/>
                <a:gridCol w="1708433"/>
              </a:tblGrid>
              <a:tr h="631036">
                <a:tc>
                  <a:txBody>
                    <a:bodyPr/>
                    <a:lstStyle/>
                    <a:p>
                      <a:r>
                        <a:rPr lang="en-US" sz="1800" dirty="0" smtClean="0"/>
                        <a:t>NO</a:t>
                      </a:r>
                      <a:endParaRPr lang="en-US" sz="1800" dirty="0"/>
                    </a:p>
                  </a:txBody>
                  <a:tcPr marL="86005" marR="86005" marT="58057" marB="58057"/>
                </a:tc>
                <a:tc>
                  <a:txBody>
                    <a:bodyPr/>
                    <a:lstStyle/>
                    <a:p>
                      <a:pPr algn="ctr"/>
                      <a:r>
                        <a:rPr lang="en-US" sz="1800" dirty="0" smtClean="0"/>
                        <a:t>KAS (RP)</a:t>
                      </a:r>
                      <a:endParaRPr lang="en-US" sz="1800" dirty="0"/>
                    </a:p>
                  </a:txBody>
                  <a:tcPr marL="86005" marR="86005" marT="58057" marB="58057"/>
                </a:tc>
                <a:tc>
                  <a:txBody>
                    <a:bodyPr/>
                    <a:lstStyle/>
                    <a:p>
                      <a:pPr algn="ctr"/>
                      <a:r>
                        <a:rPr lang="en-US" sz="1800" dirty="0" smtClean="0"/>
                        <a:t>MOBIL</a:t>
                      </a:r>
                      <a:endParaRPr lang="en-US" sz="1800" dirty="0"/>
                    </a:p>
                  </a:txBody>
                  <a:tcPr marL="86005" marR="86005" marT="58057" marB="58057"/>
                </a:tc>
                <a:tc>
                  <a:txBody>
                    <a:bodyPr/>
                    <a:lstStyle/>
                    <a:p>
                      <a:pPr algn="ctr"/>
                      <a:r>
                        <a:rPr lang="en-US" sz="1800" dirty="0" smtClean="0"/>
                        <a:t>=</a:t>
                      </a:r>
                      <a:endParaRPr lang="en-US" sz="1800" dirty="0"/>
                    </a:p>
                  </a:txBody>
                  <a:tcPr marL="86005" marR="86005" marT="58057" marB="58057"/>
                </a:tc>
                <a:tc>
                  <a:txBody>
                    <a:bodyPr/>
                    <a:lstStyle/>
                    <a:p>
                      <a:pPr algn="ctr"/>
                      <a:r>
                        <a:rPr lang="en-US" sz="1800" dirty="0" smtClean="0"/>
                        <a:t>GIRO</a:t>
                      </a:r>
                      <a:endParaRPr lang="en-US" sz="1800" dirty="0"/>
                    </a:p>
                  </a:txBody>
                  <a:tcPr marL="86005" marR="86005" marT="58057" marB="58057"/>
                </a:tc>
                <a:tc>
                  <a:txBody>
                    <a:bodyPr/>
                    <a:lstStyle/>
                    <a:p>
                      <a:pPr algn="ctr"/>
                      <a:r>
                        <a:rPr lang="en-US" sz="1800" dirty="0" smtClean="0"/>
                        <a:t>TABUNGAN</a:t>
                      </a:r>
                      <a:endParaRPr lang="en-US" sz="1800" dirty="0"/>
                    </a:p>
                  </a:txBody>
                  <a:tcPr marL="86005" marR="86005" marT="58057" marB="58057"/>
                </a:tc>
                <a:tc>
                  <a:txBody>
                    <a:bodyPr/>
                    <a:lstStyle/>
                    <a:p>
                      <a:pPr algn="ctr"/>
                      <a:r>
                        <a:rPr lang="en-US" sz="1800" dirty="0" smtClean="0"/>
                        <a:t>MODAL</a:t>
                      </a:r>
                      <a:endParaRPr lang="en-US" sz="1800" dirty="0"/>
                    </a:p>
                  </a:txBody>
                  <a:tcPr marL="86005" marR="86005" marT="58057" marB="58057"/>
                </a:tc>
              </a:tr>
              <a:tr h="631036">
                <a:tc>
                  <a:txBody>
                    <a:bodyPr/>
                    <a:lstStyle/>
                    <a:p>
                      <a:r>
                        <a:rPr lang="en-US" sz="1800" dirty="0" smtClean="0"/>
                        <a:t>1</a:t>
                      </a:r>
                      <a:endParaRPr lang="en-US" sz="1800" dirty="0"/>
                    </a:p>
                  </a:txBody>
                  <a:tcPr marL="86005" marR="86005" marT="58057" marB="58057"/>
                </a:tc>
                <a:tc>
                  <a:txBody>
                    <a:bodyPr/>
                    <a:lstStyle/>
                    <a:p>
                      <a:r>
                        <a:rPr lang="en-US" sz="1800" dirty="0" smtClean="0"/>
                        <a:t>300.000.000</a:t>
                      </a:r>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r>
                        <a:rPr lang="en-US" sz="1800" dirty="0" smtClean="0"/>
                        <a:t>300.000.000</a:t>
                      </a:r>
                      <a:endParaRPr lang="en-US" sz="1800" dirty="0"/>
                    </a:p>
                  </a:txBody>
                  <a:tcPr marL="86005" marR="86005" marT="58057" marB="58057"/>
                </a:tc>
              </a:tr>
              <a:tr h="631036">
                <a:tc>
                  <a:txBody>
                    <a:bodyPr/>
                    <a:lstStyle/>
                    <a:p>
                      <a:r>
                        <a:rPr lang="en-US" sz="1800" dirty="0" smtClean="0"/>
                        <a:t>2</a:t>
                      </a:r>
                      <a:endParaRPr lang="en-US" sz="1800" dirty="0"/>
                    </a:p>
                  </a:txBody>
                  <a:tcPr marL="86005" marR="86005" marT="58057" marB="58057"/>
                </a:tc>
                <a:tc>
                  <a:txBody>
                    <a:bodyPr/>
                    <a:lstStyle/>
                    <a:p>
                      <a:r>
                        <a:rPr lang="en-US" sz="1800" dirty="0" smtClean="0"/>
                        <a:t>200.000.000</a:t>
                      </a:r>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r>
                        <a:rPr lang="en-US" sz="1800" dirty="0" smtClean="0"/>
                        <a:t>200.000.000</a:t>
                      </a:r>
                      <a:endParaRPr lang="en-US" sz="1800" dirty="0"/>
                    </a:p>
                  </a:txBody>
                  <a:tcPr marL="86005" marR="86005" marT="58057" marB="58057"/>
                </a:tc>
                <a:tc>
                  <a:txBody>
                    <a:bodyPr/>
                    <a:lstStyle/>
                    <a:p>
                      <a:endParaRPr lang="en-US" sz="1800" dirty="0"/>
                    </a:p>
                  </a:txBody>
                  <a:tcPr marL="86005" marR="86005" marT="58057" marB="58057"/>
                </a:tc>
              </a:tr>
              <a:tr h="631036">
                <a:tc>
                  <a:txBody>
                    <a:bodyPr/>
                    <a:lstStyle/>
                    <a:p>
                      <a:r>
                        <a:rPr lang="en-US" sz="1800" dirty="0" smtClean="0"/>
                        <a:t>3</a:t>
                      </a:r>
                      <a:endParaRPr lang="en-US" sz="1800" dirty="0"/>
                    </a:p>
                  </a:txBody>
                  <a:tcPr marL="86005" marR="86005" marT="58057" marB="58057"/>
                </a:tc>
                <a:tc>
                  <a:txBody>
                    <a:bodyPr/>
                    <a:lstStyle/>
                    <a:p>
                      <a:r>
                        <a:rPr lang="en-US" sz="1800" dirty="0" smtClean="0"/>
                        <a:t>250.000.000</a:t>
                      </a:r>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r>
                        <a:rPr lang="en-US" sz="1800" dirty="0" smtClean="0"/>
                        <a:t>250.000.000</a:t>
                      </a:r>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r>
              <a:tr h="631036">
                <a:tc>
                  <a:txBody>
                    <a:bodyPr/>
                    <a:lstStyle/>
                    <a:p>
                      <a:r>
                        <a:rPr lang="en-US" sz="1800" dirty="0" smtClean="0"/>
                        <a:t>4</a:t>
                      </a:r>
                      <a:endParaRPr lang="en-US" sz="1800" dirty="0"/>
                    </a:p>
                  </a:txBody>
                  <a:tcPr marL="86005" marR="86005" marT="58057" marB="58057"/>
                </a:tc>
                <a:tc>
                  <a:txBody>
                    <a:bodyPr/>
                    <a:lstStyle/>
                    <a:p>
                      <a:r>
                        <a:rPr lang="en-US" sz="1800" dirty="0" smtClean="0"/>
                        <a:t>(100.000.000)</a:t>
                      </a:r>
                      <a:endParaRPr lang="en-US" sz="1800" dirty="0"/>
                    </a:p>
                  </a:txBody>
                  <a:tcPr marL="86005" marR="86005" marT="58057" marB="58057"/>
                </a:tc>
                <a:tc>
                  <a:txBody>
                    <a:bodyPr/>
                    <a:lstStyle/>
                    <a:p>
                      <a:r>
                        <a:rPr lang="en-US" sz="1800" dirty="0" smtClean="0"/>
                        <a:t>100.000.000</a:t>
                      </a:r>
                      <a:endParaRPr lang="en-US" sz="1800" dirty="0"/>
                    </a:p>
                  </a:txBody>
                  <a:tcPr marL="86005" marR="86005" marT="58057" marB="58057"/>
                </a:tc>
                <a:tc>
                  <a:txBody>
                    <a:bodyPr/>
                    <a:lstStyle/>
                    <a:p>
                      <a:endParaRPr lang="en-US" sz="180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c>
                  <a:txBody>
                    <a:bodyPr/>
                    <a:lstStyle/>
                    <a:p>
                      <a:endParaRPr lang="en-US" sz="1800" dirty="0"/>
                    </a:p>
                  </a:txBody>
                  <a:tcPr marL="86005" marR="86005" marT="58057" marB="58057"/>
                </a:tc>
              </a:tr>
              <a:tr h="631036">
                <a:tc>
                  <a:txBody>
                    <a:bodyPr/>
                    <a:lstStyle/>
                    <a:p>
                      <a:r>
                        <a:rPr lang="en-US" sz="1800" b="1" dirty="0" smtClean="0"/>
                        <a:t>JLH.</a:t>
                      </a:r>
                      <a:endParaRPr lang="en-US" sz="1800" b="1" dirty="0"/>
                    </a:p>
                  </a:txBody>
                  <a:tcPr marL="86005" marR="86005" marT="58057" marB="58057">
                    <a:solidFill>
                      <a:srgbClr val="FF0000"/>
                    </a:solidFill>
                  </a:tcPr>
                </a:tc>
                <a:tc>
                  <a:txBody>
                    <a:bodyPr/>
                    <a:lstStyle/>
                    <a:p>
                      <a:r>
                        <a:rPr lang="en-US" sz="1800" b="1" dirty="0" smtClean="0"/>
                        <a:t>650.000.000</a:t>
                      </a:r>
                      <a:endParaRPr lang="en-US" sz="1800" b="1" dirty="0"/>
                    </a:p>
                  </a:txBody>
                  <a:tcPr marL="86005" marR="86005" marT="58057" marB="58057">
                    <a:solidFill>
                      <a:srgbClr val="FF0000"/>
                    </a:solidFill>
                  </a:tcPr>
                </a:tc>
                <a:tc>
                  <a:txBody>
                    <a:bodyPr/>
                    <a:lstStyle/>
                    <a:p>
                      <a:r>
                        <a:rPr lang="en-US" sz="1800" b="1" dirty="0" smtClean="0"/>
                        <a:t>100.000.000</a:t>
                      </a:r>
                      <a:endParaRPr lang="en-US" sz="1800" b="1" dirty="0"/>
                    </a:p>
                  </a:txBody>
                  <a:tcPr marL="86005" marR="86005" marT="58057" marB="58057">
                    <a:solidFill>
                      <a:srgbClr val="FF0000"/>
                    </a:solidFill>
                  </a:tcPr>
                </a:tc>
                <a:tc>
                  <a:txBody>
                    <a:bodyPr/>
                    <a:lstStyle/>
                    <a:p>
                      <a:pPr algn="ctr"/>
                      <a:r>
                        <a:rPr lang="en-US" sz="1800" b="1" dirty="0" smtClean="0"/>
                        <a:t>=</a:t>
                      </a:r>
                      <a:endParaRPr lang="en-US" sz="1800" b="1" dirty="0"/>
                    </a:p>
                  </a:txBody>
                  <a:tcPr marL="86005" marR="86005" marT="58057" marB="58057">
                    <a:solidFill>
                      <a:srgbClr val="FF0000"/>
                    </a:solidFill>
                  </a:tcPr>
                </a:tc>
                <a:tc>
                  <a:txBody>
                    <a:bodyPr/>
                    <a:lstStyle/>
                    <a:p>
                      <a:r>
                        <a:rPr lang="en-US" sz="1800" b="1" dirty="0" smtClean="0"/>
                        <a:t>250.000.000</a:t>
                      </a:r>
                      <a:endParaRPr lang="en-US" sz="1800" b="1" dirty="0"/>
                    </a:p>
                  </a:txBody>
                  <a:tcPr marL="86005" marR="86005" marT="58057" marB="58057">
                    <a:solidFill>
                      <a:srgbClr val="FF0000"/>
                    </a:solidFill>
                  </a:tcPr>
                </a:tc>
                <a:tc>
                  <a:txBody>
                    <a:bodyPr/>
                    <a:lstStyle/>
                    <a:p>
                      <a:pPr algn="ctr"/>
                      <a:r>
                        <a:rPr lang="en-US" sz="1800" b="1" dirty="0" smtClean="0"/>
                        <a:t>200.000.000</a:t>
                      </a:r>
                      <a:endParaRPr lang="en-US" sz="1800" b="1" dirty="0"/>
                    </a:p>
                  </a:txBody>
                  <a:tcPr marL="86005" marR="86005" marT="58057" marB="58057">
                    <a:solidFill>
                      <a:srgbClr val="FF0000"/>
                    </a:solidFill>
                  </a:tcPr>
                </a:tc>
                <a:tc>
                  <a:txBody>
                    <a:bodyPr/>
                    <a:lstStyle/>
                    <a:p>
                      <a:pPr algn="ctr"/>
                      <a:r>
                        <a:rPr lang="en-US" sz="1800" b="1" dirty="0" smtClean="0"/>
                        <a:t>300.000.000</a:t>
                      </a:r>
                      <a:endParaRPr lang="en-US" sz="1800" b="1" dirty="0"/>
                    </a:p>
                  </a:txBody>
                  <a:tcPr marL="86005" marR="86005" marT="58057" marB="58057">
                    <a:solidFill>
                      <a:srgbClr val="FF0000"/>
                    </a:solidFill>
                  </a:tcPr>
                </a:tc>
              </a:tr>
            </a:tbl>
          </a:graphicData>
        </a:graphic>
      </p:graphicFrame>
    </p:spTree>
  </p:cSld>
  <p:clrMapOvr>
    <a:masterClrMapping/>
  </p:clrMapOvr>
  <p:transition>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WordArt 2"/>
          <p:cNvSpPr>
            <a:spLocks noChangeArrowheads="1" noChangeShapeType="1" noTextEdit="1"/>
          </p:cNvSpPr>
          <p:nvPr/>
        </p:nvSpPr>
        <p:spPr bwMode="auto">
          <a:xfrm>
            <a:off x="1147764" y="380984"/>
            <a:ext cx="6567508" cy="762000"/>
          </a:xfrm>
          <a:prstGeom prst="rect">
            <a:avLst/>
          </a:prstGeom>
          <a:solidFill>
            <a:srgbClr val="00B0F0"/>
          </a:solidFill>
          <a:effectLst>
            <a:outerShdw blurRad="50800" dist="50800" dir="5400000" algn="ctr" rotWithShape="0">
              <a:srgbClr val="FF0066"/>
            </a:outerShdw>
          </a:effectLst>
        </p:spPr>
        <p:txBody>
          <a:bodyPr wrap="none" fromWordArt="1">
            <a:prstTxWarp prst="textDeflate">
              <a:avLst>
                <a:gd name="adj" fmla="val 26227"/>
              </a:avLst>
            </a:prstTxWarp>
          </a:bodyPr>
          <a:lstStyle/>
          <a:p>
            <a:pPr algn="ctr" rtl="0"/>
            <a:r>
              <a:rPr lang="en-US" sz="3600" kern="10" spc="0" dirty="0" smtClean="0">
                <a:ln w="9525">
                  <a:solidFill>
                    <a:srgbClr val="000000"/>
                  </a:solidFill>
                  <a:round/>
                  <a:headEnd/>
                  <a:tailEnd/>
                </a:ln>
                <a:solidFill>
                  <a:srgbClr val="FF0000"/>
                </a:solidFill>
                <a:effectLst/>
                <a:latin typeface="Impact"/>
              </a:rPr>
              <a:t>4.AKUNTANSI UNIT TELLER</a:t>
            </a:r>
            <a:endParaRPr lang="en-US" sz="3600" kern="10" spc="0" dirty="0">
              <a:ln w="9525">
                <a:solidFill>
                  <a:srgbClr val="000000"/>
                </a:solidFill>
                <a:round/>
                <a:headEnd/>
                <a:tailEnd/>
              </a:ln>
              <a:solidFill>
                <a:srgbClr val="FF0000"/>
              </a:solidFill>
              <a:effectLst/>
              <a:latin typeface="Impact"/>
            </a:endParaRPr>
          </a:p>
        </p:txBody>
      </p:sp>
      <p:pic>
        <p:nvPicPr>
          <p:cNvPr id="5" name="Content Placeholder 4" descr="Bank tellers should have strong customer service skills."/>
          <p:cNvPicPr>
            <a:picLocks noGrp="1"/>
          </p:cNvPicPr>
          <p:nvPr>
            <p:ph idx="1"/>
          </p:nvPr>
        </p:nvPicPr>
        <p:blipFill>
          <a:blip r:embed="rId2"/>
          <a:srcRect/>
          <a:stretch>
            <a:fillRect/>
          </a:stretch>
        </p:blipFill>
        <p:spPr bwMode="auto">
          <a:xfrm>
            <a:off x="285720" y="1357298"/>
            <a:ext cx="3857652" cy="2714644"/>
          </a:xfrm>
          <a:prstGeom prst="rect">
            <a:avLst/>
          </a:prstGeom>
          <a:noFill/>
          <a:ln w="9525">
            <a:noFill/>
            <a:miter lim="800000"/>
            <a:headEnd/>
            <a:tailEnd/>
          </a:ln>
        </p:spPr>
      </p:pic>
      <p:pic>
        <p:nvPicPr>
          <p:cNvPr id="6" name="Picture 5" descr="A line of people in the queue at the bank to see a bank teller"/>
          <p:cNvPicPr/>
          <p:nvPr/>
        </p:nvPicPr>
        <p:blipFill>
          <a:blip r:embed="rId3"/>
          <a:srcRect/>
          <a:stretch>
            <a:fillRect/>
          </a:stretch>
        </p:blipFill>
        <p:spPr bwMode="auto">
          <a:xfrm>
            <a:off x="4143372" y="1357298"/>
            <a:ext cx="4595814" cy="2714644"/>
          </a:xfrm>
          <a:prstGeom prst="rect">
            <a:avLst/>
          </a:prstGeom>
          <a:noFill/>
          <a:ln w="9525">
            <a:noFill/>
            <a:miter lim="800000"/>
            <a:headEnd/>
            <a:tailEnd/>
          </a:ln>
        </p:spPr>
      </p:pic>
      <p:pic>
        <p:nvPicPr>
          <p:cNvPr id="7" name="Picture 6" descr="http://lrnewsonline.files.wordpress.com/2009/10/transaksi-bank-mandiri.jpg?w=700&amp;h=469"/>
          <p:cNvPicPr/>
          <p:nvPr/>
        </p:nvPicPr>
        <p:blipFill>
          <a:blip r:embed="rId4"/>
          <a:srcRect/>
          <a:stretch>
            <a:fillRect/>
          </a:stretch>
        </p:blipFill>
        <p:spPr bwMode="auto">
          <a:xfrm>
            <a:off x="285721" y="4000480"/>
            <a:ext cx="3857652" cy="2643230"/>
          </a:xfrm>
          <a:prstGeom prst="rect">
            <a:avLst/>
          </a:prstGeom>
          <a:noFill/>
          <a:ln w="9525">
            <a:noFill/>
            <a:miter lim="800000"/>
            <a:headEnd/>
            <a:tailEnd/>
          </a:ln>
        </p:spPr>
      </p:pic>
      <p:pic>
        <p:nvPicPr>
          <p:cNvPr id="8" name="Picture 7" descr="http://images.detik.com/content/2008/05/09/5/karyawanbankldalam.jpg"/>
          <p:cNvPicPr/>
          <p:nvPr/>
        </p:nvPicPr>
        <p:blipFill>
          <a:blip r:embed="rId5"/>
          <a:srcRect/>
          <a:stretch>
            <a:fillRect/>
          </a:stretch>
        </p:blipFill>
        <p:spPr bwMode="auto">
          <a:xfrm>
            <a:off x="4143372" y="4071942"/>
            <a:ext cx="4572032" cy="254317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9144000" cy="6001643"/>
          </a:xfrm>
          <a:prstGeom prst="rect">
            <a:avLst/>
          </a:prstGeom>
          <a:solidFill>
            <a:schemeClr val="bg1"/>
          </a:solidFill>
          <a:ln>
            <a:solidFill>
              <a:schemeClr val="bg1"/>
            </a:solidFill>
          </a:ln>
        </p:spPr>
        <p:txBody>
          <a:bodyPr wrap="square">
            <a:spAutoFit/>
          </a:bodyPr>
          <a:lstStyle/>
          <a:p>
            <a:pPr marL="457200" indent="-457200">
              <a:buNone/>
            </a:pPr>
            <a:r>
              <a:rPr lang="en-US" sz="2400" b="1" dirty="0" smtClean="0"/>
              <a:t>A.PENGERTIAN KAS DAN TELLER</a:t>
            </a:r>
          </a:p>
          <a:p>
            <a:pPr marL="457200" indent="-457200">
              <a:buNone/>
            </a:pPr>
            <a:r>
              <a:rPr lang="en-US" sz="2400" dirty="0" smtClean="0"/>
              <a:t>    KAS ADALAH MATA UANG KERTAS ATAU LOGAM BAIK RUPIAH </a:t>
            </a:r>
          </a:p>
          <a:p>
            <a:pPr marL="457200" indent="-457200">
              <a:buNone/>
            </a:pPr>
            <a:r>
              <a:rPr lang="en-US" sz="2400" dirty="0" smtClean="0"/>
              <a:t>    MAUPUN VALUTA ASING YANG MASIH BERLAKU SEBAGAI ALAT </a:t>
            </a:r>
          </a:p>
          <a:p>
            <a:pPr marL="457200" indent="-457200">
              <a:buNone/>
            </a:pPr>
            <a:r>
              <a:rPr lang="en-US" sz="2400" dirty="0" smtClean="0"/>
              <a:t>    PEMBAYARAN YANG SAH TERMASUK YANG DITARIK DARI PEREDARAN</a:t>
            </a:r>
          </a:p>
          <a:p>
            <a:pPr marL="457200" indent="-457200">
              <a:buNone/>
            </a:pPr>
            <a:r>
              <a:rPr lang="en-US" sz="2400" dirty="0" smtClean="0"/>
              <a:t>    .(STANDAR KHUSUS AKUNTANSI PERBANKAN INDONESIA/SKAPI).</a:t>
            </a:r>
          </a:p>
          <a:p>
            <a:pPr marL="457200" indent="-457200">
              <a:buNone/>
            </a:pPr>
            <a:r>
              <a:rPr lang="en-US" sz="2400" dirty="0" smtClean="0"/>
              <a:t>    </a:t>
            </a:r>
          </a:p>
          <a:p>
            <a:pPr marL="457200" indent="-457200">
              <a:buNone/>
            </a:pPr>
            <a:endParaRPr lang="en-US" sz="2400" dirty="0" smtClean="0"/>
          </a:p>
          <a:p>
            <a:pPr marL="457200" indent="-457200">
              <a:buNone/>
            </a:pPr>
            <a:r>
              <a:rPr lang="en-US" sz="2400" b="1" dirty="0" smtClean="0"/>
              <a:t>PERUBAHAN POSISI SALDO KAS DI BANK DISEBABKAN:</a:t>
            </a:r>
          </a:p>
          <a:p>
            <a:pPr marL="457200" indent="-457200">
              <a:buNone/>
            </a:pPr>
            <a:r>
              <a:rPr lang="en-US" sz="2400" dirty="0" smtClean="0"/>
              <a:t>1.PENYETORAN DAN PENARIKAN TUNAI OLEH NASABAH</a:t>
            </a:r>
          </a:p>
          <a:p>
            <a:pPr marL="457200" indent="-457200">
              <a:buNone/>
            </a:pPr>
            <a:r>
              <a:rPr lang="en-US" sz="2400" dirty="0" smtClean="0"/>
              <a:t>	    - PENYETORAN DAN PENGAMBILAN TABUNGAN</a:t>
            </a:r>
          </a:p>
          <a:p>
            <a:pPr marL="457200" indent="-457200">
              <a:buNone/>
            </a:pPr>
            <a:r>
              <a:rPr lang="en-US" sz="2400" dirty="0" smtClean="0"/>
              <a:t>	    - PENGUANGAN CEK</a:t>
            </a:r>
          </a:p>
          <a:p>
            <a:pPr marL="457200" indent="-457200">
              <a:buNone/>
            </a:pPr>
            <a:r>
              <a:rPr lang="en-US" sz="2400" dirty="0" smtClean="0"/>
              <a:t>	    - PENERIMAAN KIRIMAN UANG</a:t>
            </a:r>
          </a:p>
          <a:p>
            <a:pPr marL="457200" indent="-457200">
              <a:buNone/>
            </a:pPr>
            <a:r>
              <a:rPr lang="en-US" sz="2400" dirty="0" smtClean="0"/>
              <a:t>            - PENERIMAAN PEMBUKAAN DEPOSITO</a:t>
            </a:r>
          </a:p>
          <a:p>
            <a:pPr marL="457200" indent="-457200">
              <a:buNone/>
            </a:pPr>
            <a:r>
              <a:rPr lang="en-US" sz="2400" dirty="0" smtClean="0"/>
              <a:t>	    - PEMBAYARAN DEPOSITO</a:t>
            </a:r>
          </a:p>
          <a:p>
            <a:pPr marL="457200" indent="-457200">
              <a:buNone/>
            </a:pPr>
            <a:r>
              <a:rPr lang="en-US" sz="2400" dirty="0" smtClean="0"/>
              <a:t>	    -DSB</a:t>
            </a:r>
          </a:p>
          <a:p>
            <a:pPr marL="457200" indent="-457200">
              <a:buNone/>
            </a:pPr>
            <a:r>
              <a:rPr lang="en-US" sz="2400" b="1" dirty="0" smtClean="0"/>
              <a:t>	</a:t>
            </a:r>
            <a:endParaRPr lang="en-US" sz="2400" dirty="0"/>
          </a:p>
        </p:txBody>
      </p:sp>
    </p:spTree>
  </p:cSld>
  <p:clrMapOvr>
    <a:masterClrMapping/>
  </p:clrMapOvr>
  <p:transition>
    <p:wheel spokes="2"/>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endParaRPr lang="en-US" sz="2000" dirty="0" smtClean="0"/>
          </a:p>
          <a:p>
            <a:pPr>
              <a:buNone/>
            </a:pPr>
            <a:endParaRPr lang="en-US" sz="2000" dirty="0" smtClean="0"/>
          </a:p>
          <a:p>
            <a:pPr>
              <a:buNone/>
            </a:pPr>
            <a:r>
              <a:rPr lang="en-US" sz="2000" dirty="0" smtClean="0"/>
              <a:t>2.PENYETORAN KEPADA ATAU PENARIKAN DARI REKENING BANK YANG</a:t>
            </a:r>
            <a:br>
              <a:rPr lang="en-US" sz="2000" dirty="0" smtClean="0"/>
            </a:br>
            <a:r>
              <a:rPr lang="en-US" sz="2000" dirty="0" smtClean="0"/>
              <a:t>          BERSANGKUTAN DI BANK INDONESIA.</a:t>
            </a:r>
            <a:br>
              <a:rPr lang="en-US" sz="2000" dirty="0" smtClean="0"/>
            </a:br>
            <a:r>
              <a:rPr lang="en-US" sz="1800" dirty="0" smtClean="0"/>
              <a:t/>
            </a:r>
            <a:br>
              <a:rPr lang="en-US" sz="1800" dirty="0" smtClean="0"/>
            </a:br>
            <a:r>
              <a:rPr lang="en-US" sz="1800" dirty="0" smtClean="0"/>
              <a:t>	</a:t>
            </a:r>
            <a:r>
              <a:rPr lang="en-US" sz="2000" dirty="0" smtClean="0"/>
              <a:t>	</a:t>
            </a:r>
          </a:p>
          <a:p>
            <a:pPr>
              <a:buNone/>
            </a:pPr>
            <a:endParaRPr lang="en-US" sz="2000" dirty="0" smtClean="0"/>
          </a:p>
          <a:p>
            <a:pPr>
              <a:buNone/>
            </a:pPr>
            <a:r>
              <a:rPr lang="en-US" sz="2000" dirty="0" smtClean="0"/>
              <a:t>3.PENGGUNAAN UNTUK TRANSAKSI INTERN PERUSAHAAN.</a:t>
            </a:r>
          </a:p>
          <a:p>
            <a:pPr>
              <a:buNone/>
            </a:pPr>
            <a:r>
              <a:rPr lang="en-US" sz="2000" dirty="0" smtClean="0"/>
              <a:t>	    MISALNYA: - UNTUK DANA KAS KECIL</a:t>
            </a:r>
          </a:p>
          <a:p>
            <a:pPr>
              <a:buNone/>
            </a:pPr>
            <a:r>
              <a:rPr lang="en-US" sz="2000" dirty="0" smtClean="0"/>
              <a:t>			- PEMBAYARAN BIAYA-BIAYA OPERASIONAL</a:t>
            </a:r>
          </a:p>
          <a:p>
            <a:pPr>
              <a:buNone/>
            </a:pPr>
            <a:r>
              <a:rPr lang="en-US" sz="2000" dirty="0" smtClean="0"/>
              <a:t>			- BIAYA GAJI</a:t>
            </a:r>
          </a:p>
          <a:p>
            <a:pPr>
              <a:buNone/>
            </a:pPr>
            <a:r>
              <a:rPr lang="en-US" sz="2000" dirty="0" smtClean="0"/>
              <a:t>			- </a:t>
            </a:r>
            <a:r>
              <a:rPr lang="en-US" sz="2000" dirty="0" err="1" smtClean="0"/>
              <a:t>dsb</a:t>
            </a:r>
            <a:r>
              <a:rPr lang="en-US" sz="2000" dirty="0" smtClean="0"/>
              <a:t>.</a:t>
            </a:r>
          </a:p>
          <a:p>
            <a:pPr>
              <a:buNone/>
            </a:pPr>
            <a:endParaRPr lang="en-US" sz="2000" dirty="0" smtClean="0"/>
          </a:p>
          <a:p>
            <a:pPr>
              <a:buNone/>
            </a:pPr>
            <a:r>
              <a:rPr lang="en-US" sz="2000" dirty="0" smtClean="0"/>
              <a:t>KEGIATAN DI KAS SENANTIASA BERKAITAN DENGAN TELLER, OLEH KARENA ITU</a:t>
            </a:r>
          </a:p>
          <a:p>
            <a:pPr>
              <a:buNone/>
            </a:pPr>
            <a:r>
              <a:rPr lang="en-US" sz="2000" dirty="0" smtClean="0"/>
              <a:t>TELLER SELALU BERHADAPAN DENGAN PARA NASABAH YANG SELALU </a:t>
            </a:r>
          </a:p>
          <a:p>
            <a:pPr>
              <a:buNone/>
            </a:pPr>
            <a:r>
              <a:rPr lang="en-US" sz="2000" dirty="0" smtClean="0"/>
              <a:t>MELAKUKAN TRANSAKSI YANG BERSIFAT TUNAI.</a:t>
            </a:r>
          </a:p>
          <a:p>
            <a:pPr>
              <a:buNone/>
            </a:pPr>
            <a:r>
              <a:rPr lang="en-US" sz="2000" dirty="0" smtClean="0"/>
              <a:t>				</a:t>
            </a:r>
            <a:endParaRPr lang="en-US" sz="2800" dirty="0" smtClean="0"/>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counting For Banking Operation"/>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3778" name="WordArt 2"/>
          <p:cNvSpPr>
            <a:spLocks noChangeArrowheads="1" noChangeShapeType="1" noTextEdit="1"/>
          </p:cNvSpPr>
          <p:nvPr/>
        </p:nvSpPr>
        <p:spPr bwMode="auto">
          <a:xfrm>
            <a:off x="571472" y="2071678"/>
            <a:ext cx="8001056" cy="642942"/>
          </a:xfrm>
          <a:prstGeom prst="rect">
            <a:avLst/>
          </a:prstGeom>
        </p:spPr>
        <p:txBody>
          <a:bodyPr wrap="none" fromWordArt="1">
            <a:prstTxWarp prst="textDeflate">
              <a:avLst>
                <a:gd name="adj" fmla="val 26227"/>
              </a:avLst>
            </a:prstTxWarp>
          </a:bodyPr>
          <a:lstStyle/>
          <a:p>
            <a:pPr algn="ctr" rtl="0"/>
            <a:r>
              <a:rPr lang="en-US" sz="3600" kern="10" spc="0" dirty="0" smtClean="0">
                <a:ln w="9525">
                  <a:solidFill>
                    <a:srgbClr val="000000"/>
                  </a:solidFill>
                  <a:round/>
                  <a:headEnd/>
                  <a:tailEnd/>
                </a:ln>
                <a:solidFill>
                  <a:srgbClr val="FF0000"/>
                </a:solidFill>
                <a:effectLst/>
                <a:latin typeface="Impact"/>
              </a:rPr>
              <a:t>APA ITU TELLER ?</a:t>
            </a:r>
            <a:endParaRPr lang="en-US" sz="3600" kern="10" spc="0" dirty="0">
              <a:ln w="9525">
                <a:solidFill>
                  <a:srgbClr val="000000"/>
                </a:solidFill>
                <a:round/>
                <a:headEnd/>
                <a:tailEnd/>
              </a:ln>
              <a:solidFill>
                <a:srgbClr val="FF0000"/>
              </a:solidFill>
              <a:effectLst/>
              <a:latin typeface="Impac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878532"/>
          </a:xfrm>
          <a:prstGeom prst="rect">
            <a:avLst/>
          </a:prstGeom>
          <a:noFill/>
        </p:spPr>
        <p:txBody>
          <a:bodyPr wrap="square">
            <a:spAutoFit/>
          </a:bodyPr>
          <a:lstStyle/>
          <a:p>
            <a:pPr>
              <a:buNone/>
            </a:pPr>
            <a:r>
              <a:rPr lang="en-US" sz="2400" b="1" dirty="0" smtClean="0"/>
              <a:t>A.PENGERTIAN</a:t>
            </a:r>
          </a:p>
          <a:p>
            <a:pPr>
              <a:buNone/>
            </a:pPr>
            <a:r>
              <a:rPr lang="en-US" sz="2400" b="1" dirty="0" smtClean="0"/>
              <a:t>TELLER </a:t>
            </a:r>
          </a:p>
          <a:p>
            <a:pPr>
              <a:buFont typeface="Wingdings" pitchFamily="2" charset="2"/>
              <a:buChar char="Ø"/>
            </a:pPr>
            <a:r>
              <a:rPr lang="en-US" sz="2400" b="1" dirty="0" smtClean="0"/>
              <a:t>PETUGAS BANK YANG BERTANGGUNG JAWAB TERHADAP LALU</a:t>
            </a:r>
          </a:p>
          <a:p>
            <a:r>
              <a:rPr lang="en-US" sz="2400" b="1" dirty="0" smtClean="0"/>
              <a:t>    LINTAS UANG TUNAI.</a:t>
            </a:r>
            <a:endParaRPr lang="en-US" sz="2400" dirty="0" smtClean="0"/>
          </a:p>
          <a:p>
            <a:pPr>
              <a:buNone/>
            </a:pPr>
            <a:endParaRPr lang="en-US" sz="2400" dirty="0" smtClean="0"/>
          </a:p>
          <a:p>
            <a:pPr>
              <a:buNone/>
            </a:pPr>
            <a:endParaRPr lang="en-US" sz="2400" dirty="0" smtClean="0"/>
          </a:p>
          <a:p>
            <a:pPr>
              <a:buFont typeface="Wingdings" pitchFamily="2" charset="2"/>
              <a:buChar char="Ø"/>
            </a:pPr>
            <a:r>
              <a:rPr lang="en-US" sz="2400" b="1" dirty="0" smtClean="0"/>
              <a:t>SYSTEM TELLER MERUPAKAN SUATU RANGKAIAN DALAM BENTUK </a:t>
            </a:r>
          </a:p>
          <a:p>
            <a:r>
              <a:rPr lang="en-US" sz="2400" b="1" dirty="0" smtClean="0"/>
              <a:t>    PELAYANAN KEPADA NASABAH YANG SEBAGIAN ATAU SELURUH </a:t>
            </a:r>
          </a:p>
          <a:p>
            <a:r>
              <a:rPr lang="en-US" sz="2400" b="1" dirty="0" smtClean="0"/>
              <a:t>    KERJA DISELESAIKAN OLEH TELLER  YANG BERSANGKUTAN.</a:t>
            </a:r>
          </a:p>
          <a:p>
            <a:pPr>
              <a:buNone/>
            </a:pPr>
            <a:endParaRPr lang="en-US" sz="2400" b="1" dirty="0" smtClean="0"/>
          </a:p>
          <a:p>
            <a:pPr>
              <a:buNone/>
            </a:pPr>
            <a:endParaRPr lang="en-US" sz="2400" b="1" dirty="0" smtClean="0">
              <a:solidFill>
                <a:schemeClr val="bg1"/>
              </a:solidFill>
            </a:endParaRPr>
          </a:p>
          <a:p>
            <a:pPr>
              <a:buFont typeface="Wingdings" pitchFamily="2" charset="2"/>
              <a:buChar char="v"/>
            </a:pPr>
            <a:r>
              <a:rPr lang="en-US" sz="2800" b="1" dirty="0" smtClean="0"/>
              <a:t>TELLER DAPAT JUGA DIARTIKAN SEBAGAI KUASA KAS </a:t>
            </a:r>
          </a:p>
          <a:p>
            <a:r>
              <a:rPr lang="en-US" sz="2800" b="1" dirty="0" smtClean="0"/>
              <a:t>    TERBATAS, KARENA DALAM JUMLAH UANG TERTENTU </a:t>
            </a:r>
          </a:p>
          <a:p>
            <a:r>
              <a:rPr lang="en-US" sz="2800" b="1" dirty="0" smtClean="0"/>
              <a:t>    TELLER DAPAT MELAKUKAN TRANSAKSI SECARA  </a:t>
            </a:r>
          </a:p>
          <a:p>
            <a:r>
              <a:rPr lang="en-US" sz="2800" b="1" dirty="0" smtClean="0"/>
              <a:t>    LANGSUNG.</a:t>
            </a:r>
            <a:endParaRPr lang="en-US" sz="2800" b="1"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143240" y="2285992"/>
            <a:ext cx="2714644" cy="2500330"/>
          </a:xfrm>
          <a:prstGeom prst="ellipse">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Algerian" pitchFamily="82" charset="0"/>
              </a:rPr>
              <a:t>TELLER</a:t>
            </a:r>
            <a:endParaRPr lang="en-US" sz="3200" dirty="0">
              <a:solidFill>
                <a:schemeClr val="tx1"/>
              </a:solidFill>
              <a:latin typeface="Algerian" pitchFamily="82" charset="0"/>
            </a:endParaRPr>
          </a:p>
        </p:txBody>
      </p:sp>
      <p:sp>
        <p:nvSpPr>
          <p:cNvPr id="17" name="Oval 16"/>
          <p:cNvSpPr/>
          <p:nvPr/>
        </p:nvSpPr>
        <p:spPr>
          <a:xfrm rot="19300727">
            <a:off x="413834" y="1862201"/>
            <a:ext cx="2357454" cy="77152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lgerian" pitchFamily="82" charset="0"/>
              </a:rPr>
              <a:t>1. CORP.TELLER</a:t>
            </a:r>
            <a:endParaRPr lang="en-US" b="1" dirty="0">
              <a:solidFill>
                <a:schemeClr val="tx1"/>
              </a:solidFill>
              <a:latin typeface="Algerian" pitchFamily="82" charset="0"/>
            </a:endParaRPr>
          </a:p>
        </p:txBody>
      </p:sp>
      <p:sp>
        <p:nvSpPr>
          <p:cNvPr id="18" name="Oval 17"/>
          <p:cNvSpPr/>
          <p:nvPr/>
        </p:nvSpPr>
        <p:spPr>
          <a:xfrm rot="19264234">
            <a:off x="5409884" y="5084130"/>
            <a:ext cx="2357454" cy="77152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lgerian" pitchFamily="82" charset="0"/>
              </a:rPr>
              <a:t>4.NON CASH TELLER</a:t>
            </a:r>
            <a:endParaRPr lang="en-US" dirty="0">
              <a:solidFill>
                <a:schemeClr val="tx1"/>
              </a:solidFill>
              <a:latin typeface="Algerian" pitchFamily="82" charset="0"/>
            </a:endParaRPr>
          </a:p>
        </p:txBody>
      </p:sp>
      <p:sp>
        <p:nvSpPr>
          <p:cNvPr id="19" name="Oval 18"/>
          <p:cNvSpPr/>
          <p:nvPr/>
        </p:nvSpPr>
        <p:spPr>
          <a:xfrm rot="2996756">
            <a:off x="6512617" y="2326591"/>
            <a:ext cx="2364718" cy="945012"/>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solidFill>
                <a:latin typeface="Algerian" pitchFamily="82" charset="0"/>
              </a:rPr>
              <a:t>3.FOREIGN EXCHANGE</a:t>
            </a:r>
          </a:p>
          <a:p>
            <a:pPr algn="ctr"/>
            <a:r>
              <a:rPr lang="en-US" smtClean="0">
                <a:solidFill>
                  <a:schemeClr val="tx1"/>
                </a:solidFill>
                <a:latin typeface="Algerian" pitchFamily="82" charset="0"/>
              </a:rPr>
              <a:t>TELLER</a:t>
            </a:r>
            <a:endParaRPr lang="en-US" dirty="0">
              <a:solidFill>
                <a:schemeClr val="tx1"/>
              </a:solidFill>
              <a:latin typeface="Algerian" pitchFamily="82" charset="0"/>
            </a:endParaRPr>
          </a:p>
        </p:txBody>
      </p:sp>
      <p:sp>
        <p:nvSpPr>
          <p:cNvPr id="20" name="Oval 19"/>
          <p:cNvSpPr/>
          <p:nvPr/>
        </p:nvSpPr>
        <p:spPr>
          <a:xfrm rot="2513889">
            <a:off x="1099230" y="4831918"/>
            <a:ext cx="2357454" cy="771524"/>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lgerian" pitchFamily="82" charset="0"/>
              </a:rPr>
              <a:t>5. EXPRESS TELLER</a:t>
            </a:r>
            <a:endParaRPr lang="en-US" dirty="0">
              <a:solidFill>
                <a:schemeClr val="tx1"/>
              </a:solidFill>
              <a:latin typeface="Algerian" pitchFamily="82" charset="0"/>
            </a:endParaRPr>
          </a:p>
        </p:txBody>
      </p:sp>
      <p:sp>
        <p:nvSpPr>
          <p:cNvPr id="21" name="Oval 20"/>
          <p:cNvSpPr/>
          <p:nvPr/>
        </p:nvSpPr>
        <p:spPr>
          <a:xfrm rot="485175">
            <a:off x="3685849" y="519135"/>
            <a:ext cx="2357454" cy="771524"/>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lgerian" pitchFamily="82" charset="0"/>
              </a:rPr>
              <a:t>2.INDIVIDUALTELLER</a:t>
            </a:r>
            <a:endParaRPr lang="en-US" dirty="0">
              <a:solidFill>
                <a:schemeClr val="tx1"/>
              </a:solidFill>
              <a:latin typeface="Algerian" pitchFamily="82" charset="0"/>
            </a:endParaRPr>
          </a:p>
        </p:txBody>
      </p:sp>
      <p:sp>
        <p:nvSpPr>
          <p:cNvPr id="8" name="Right Arrow 7"/>
          <p:cNvSpPr/>
          <p:nvPr/>
        </p:nvSpPr>
        <p:spPr>
          <a:xfrm rot="12200357">
            <a:off x="2021971" y="2516033"/>
            <a:ext cx="1112251"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17183835">
            <a:off x="4278535" y="1469811"/>
            <a:ext cx="859363"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20582041">
            <a:off x="5977389" y="2771877"/>
            <a:ext cx="1078804"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92361">
            <a:off x="5433971" y="4441223"/>
            <a:ext cx="971465"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8538559">
            <a:off x="2657892" y="4343201"/>
            <a:ext cx="848710"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800" b="1" dirty="0" smtClean="0"/>
              <a:t>B.JENIS-JENIS TELLER</a:t>
            </a:r>
            <a:endParaRPr lang="en-US" sz="28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1.CORPORATE TELLER</a:t>
            </a:r>
          </a:p>
          <a:p>
            <a:pPr>
              <a:buNone/>
            </a:pPr>
            <a:r>
              <a:rPr lang="en-US" sz="2400" dirty="0" smtClean="0"/>
              <a:t>	TELLER YANG MELAKSANAKAN PENERIMAAN SETORAN DAN MELAKUKAN PEMBAYARAN KEPADA NASABAH-NASABAH BESAR , BIASANYA PERUSAHAAN-PERUSAHAAN.</a:t>
            </a:r>
          </a:p>
          <a:p>
            <a:pPr>
              <a:buNone/>
            </a:pPr>
            <a:r>
              <a:rPr lang="en-US" sz="2400" b="1" dirty="0" smtClean="0"/>
              <a:t>2.INDIVIDUAL TELLER</a:t>
            </a:r>
          </a:p>
          <a:p>
            <a:pPr>
              <a:buNone/>
            </a:pPr>
            <a:r>
              <a:rPr lang="en-US" sz="2400" b="1" dirty="0" smtClean="0"/>
              <a:t>	</a:t>
            </a:r>
            <a:r>
              <a:rPr lang="en-US" sz="2400" dirty="0" smtClean="0"/>
              <a:t>TELLER YANG MELAKUKAN PENERIMAAN SETORAN DAN MELAKUKAN PEMBAYARAN KEPADA NASABAH PERORANGAN.</a:t>
            </a:r>
          </a:p>
          <a:p>
            <a:pPr>
              <a:buNone/>
            </a:pPr>
            <a:r>
              <a:rPr lang="en-US" sz="2400" b="1" dirty="0" smtClean="0"/>
              <a:t>3.FOREIGN EXCHANGE TELLER</a:t>
            </a:r>
          </a:p>
          <a:p>
            <a:pPr>
              <a:buNone/>
            </a:pPr>
            <a:r>
              <a:rPr lang="en-US" sz="2400" b="1" dirty="0" smtClean="0"/>
              <a:t>	</a:t>
            </a:r>
            <a:r>
              <a:rPr lang="en-US" sz="2400" dirty="0" smtClean="0"/>
              <a:t>TELLER YANG MELAKUKAN PENERIMAAN SETORAN DAN MELAKUKAN PEMBAYARAN DALAM TRANSAKSI VALUTA ASING.</a:t>
            </a:r>
          </a:p>
          <a:p>
            <a:pPr>
              <a:buNone/>
            </a:pP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
            </a:r>
            <a:br>
              <a:rPr lang="en-US" sz="2400" b="1" dirty="0" smtClean="0"/>
            </a:br>
            <a:r>
              <a:rPr lang="en-US" sz="2400" b="1" dirty="0" smtClean="0"/>
              <a:t>4.NON CASH TELLER</a:t>
            </a:r>
            <a:br>
              <a:rPr lang="en-US" sz="2400" b="1" dirty="0" smtClean="0"/>
            </a:br>
            <a:endParaRPr lang="en-US" sz="2400"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	TELLER YANG MELAKSANAKAN PENERIMAAN SETORAN NON CASH. BIASANYA TELLER INI HANYA MENERIMA TITIPAN KLIRING ATAU LAINNYA.</a:t>
            </a:r>
          </a:p>
          <a:p>
            <a:pPr>
              <a:buNone/>
            </a:pPr>
            <a:endParaRPr lang="en-US" sz="2400" dirty="0" smtClean="0"/>
          </a:p>
          <a:p>
            <a:pPr>
              <a:buNone/>
            </a:pPr>
            <a:r>
              <a:rPr lang="en-US" sz="2400" b="1" dirty="0" smtClean="0"/>
              <a:t>5.EXPRESS TELLER</a:t>
            </a:r>
          </a:p>
          <a:p>
            <a:pPr>
              <a:buNone/>
            </a:pPr>
            <a:r>
              <a:rPr lang="en-US" sz="2400" b="1" dirty="0" smtClean="0"/>
              <a:t>	</a:t>
            </a:r>
            <a:r>
              <a:rPr lang="en-US" sz="2400" dirty="0" smtClean="0"/>
              <a:t>TELLER YANG MELAKSANAKAN PENERIMAAN SETORAN DAN PEMBAYARAN TUNAI DI BAWAH NILAI NOMINAL TERTENTU.</a:t>
            </a:r>
            <a:endParaRPr lang="en-US" sz="2400" b="1" dirty="0" smtClean="0"/>
          </a:p>
          <a:p>
            <a:pPr>
              <a:buNone/>
            </a:pPr>
            <a:endParaRPr lang="en-US" sz="2400" b="1" dirty="0" smtClean="0"/>
          </a:p>
          <a:p>
            <a:pPr>
              <a:buNone/>
            </a:pPr>
            <a:endParaRPr lang="en-US" sz="2400" b="1"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C.TUGAS UNIT KERJA TELLER</a:t>
            </a:r>
            <a:endParaRPr lang="en-US" sz="2400" b="1" dirty="0"/>
          </a:p>
        </p:txBody>
      </p:sp>
      <p:sp>
        <p:nvSpPr>
          <p:cNvPr id="3" name="Content Placeholder 2"/>
          <p:cNvSpPr>
            <a:spLocks noGrp="1"/>
          </p:cNvSpPr>
          <p:nvPr>
            <p:ph idx="1"/>
          </p:nvPr>
        </p:nvSpPr>
        <p:spPr>
          <a:xfrm>
            <a:off x="0" y="798267"/>
            <a:ext cx="9144000" cy="6059733"/>
          </a:xfrm>
        </p:spPr>
        <p:txBody>
          <a:bodyPr>
            <a:normAutofit fontScale="92500" lnSpcReduction="10000"/>
          </a:bodyPr>
          <a:lstStyle/>
          <a:p>
            <a:pPr>
              <a:buNone/>
            </a:pPr>
            <a:r>
              <a:rPr lang="en-US" sz="2400" dirty="0" smtClean="0"/>
              <a:t>UNIT KERJA KAS BERTANGGUNG JAWAB ATAS TRANSAKSI TUNAI TERUTAMA </a:t>
            </a:r>
          </a:p>
          <a:p>
            <a:pPr>
              <a:buNone/>
            </a:pPr>
            <a:r>
              <a:rPr lang="en-US" sz="2400" dirty="0" smtClean="0"/>
              <a:t>ATAS PENERIMAAN MAUPUN PEMBAYARAN UANGNYA. </a:t>
            </a:r>
          </a:p>
          <a:p>
            <a:pPr>
              <a:buNone/>
            </a:pPr>
            <a:endParaRPr lang="en-US" sz="2400" dirty="0" smtClean="0"/>
          </a:p>
          <a:p>
            <a:pPr>
              <a:buNone/>
            </a:pPr>
            <a:r>
              <a:rPr lang="en-US" sz="2400" dirty="0" smtClean="0"/>
              <a:t>PETUGAS YANG BEKERJA DI UNIT KERJA KAS DISEBUT </a:t>
            </a:r>
            <a:r>
              <a:rPr lang="en-US" sz="2400" b="1" dirty="0" smtClean="0"/>
              <a:t>KASIR</a:t>
            </a:r>
            <a:r>
              <a:rPr lang="en-US" sz="2400" dirty="0" smtClean="0"/>
              <a:t> ATAU TELLER </a:t>
            </a:r>
          </a:p>
          <a:p>
            <a:pPr>
              <a:buNone/>
            </a:pPr>
            <a:r>
              <a:rPr lang="en-US" sz="2400" dirty="0" smtClean="0"/>
              <a:t>YANG DIKEPALAI OLEH </a:t>
            </a:r>
            <a:r>
              <a:rPr lang="en-US" sz="2400" b="1" dirty="0" smtClean="0"/>
              <a:t>KEPALA KAS </a:t>
            </a:r>
            <a:r>
              <a:rPr lang="en-US" sz="2400" dirty="0" smtClean="0"/>
              <a:t>(HEAD TELLER).</a:t>
            </a:r>
          </a:p>
          <a:p>
            <a:pPr>
              <a:buNone/>
            </a:pPr>
            <a:endParaRPr lang="en-US" sz="2400" dirty="0" smtClean="0"/>
          </a:p>
          <a:p>
            <a:pPr>
              <a:buNone/>
            </a:pPr>
            <a:r>
              <a:rPr lang="en-US" sz="2400" b="1" dirty="0" smtClean="0"/>
              <a:t>TUGAS-TUGAS UNIT TELLER BERHUBUNGAN DENGAN:</a:t>
            </a:r>
          </a:p>
          <a:p>
            <a:pPr>
              <a:buNone/>
            </a:pPr>
            <a:r>
              <a:rPr lang="en-US" sz="2400" b="1" dirty="0" smtClean="0"/>
              <a:t>1.PERSEDIAAN UANG TUNAI</a:t>
            </a:r>
          </a:p>
          <a:p>
            <a:pPr>
              <a:buNone/>
            </a:pPr>
            <a:r>
              <a:rPr lang="en-US" sz="2400" b="1" dirty="0" smtClean="0"/>
              <a:t>    </a:t>
            </a:r>
            <a:r>
              <a:rPr lang="en-US" sz="2400" dirty="0" smtClean="0"/>
              <a:t>BANK MEMELIHARA PERSEDIAAN UANG TUNAI DALAM BERBAGAI MACAM </a:t>
            </a:r>
          </a:p>
          <a:p>
            <a:pPr>
              <a:buNone/>
            </a:pPr>
            <a:r>
              <a:rPr lang="en-US" sz="2400" dirty="0" smtClean="0"/>
              <a:t>    JENIS PERSEDIAAN, YANG DAPAT DIBEDAKAN MENJADI 2 GOLONGAN, YAITU:</a:t>
            </a:r>
          </a:p>
          <a:p>
            <a:pPr>
              <a:buNone/>
            </a:pPr>
            <a:r>
              <a:rPr lang="en-US" sz="2400" dirty="0" smtClean="0"/>
              <a:t>    - </a:t>
            </a:r>
            <a:r>
              <a:rPr lang="en-US" sz="2400" b="1" dirty="0" smtClean="0"/>
              <a:t>PERSEDIAAN UMUM </a:t>
            </a:r>
            <a:r>
              <a:rPr lang="en-US" sz="2400" dirty="0" smtClean="0"/>
              <a:t>YANG DIPELIHARA OLEH UNIT KERJA KAS YANG TERDIRI DARI BEBERAPA JENIS ANTARA LAIN KAS YANG  MENJADI TANGGUNGJAWAB HEAD TELLER DI BAWAH PENGENDALIAN KEPALA BAGIAN OPERASIONAL DAN PERSEDIAAN </a:t>
            </a:r>
            <a:r>
              <a:rPr lang="en-US" sz="2400" smtClean="0"/>
              <a:t>YANG  </a:t>
            </a:r>
            <a:r>
              <a:rPr lang="en-US" sz="2400" dirty="0" smtClean="0"/>
              <a:t>DISIMPAN DALAM KOTAK KASIR (TELLER CASH BOX)</a:t>
            </a:r>
          </a:p>
          <a:p>
            <a:pPr>
              <a:buNone/>
            </a:pPr>
            <a:r>
              <a:rPr lang="en-US" sz="2000" dirty="0" smtClean="0"/>
              <a:t> </a:t>
            </a:r>
          </a:p>
          <a:p>
            <a:pPr>
              <a:buNone/>
            </a:pP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rmAutofit fontScale="90000"/>
          </a:bodyPr>
          <a:lstStyle/>
          <a:p>
            <a:pPr algn="l"/>
            <a:r>
              <a:rPr lang="en-US" sz="2000" dirty="0" smtClean="0"/>
              <a:t/>
            </a:r>
            <a:br>
              <a:rPr lang="en-US" sz="2000" dirty="0" smtClean="0"/>
            </a:br>
            <a:r>
              <a:rPr lang="en-US" sz="2700" dirty="0" smtClean="0"/>
              <a:t>- </a:t>
            </a:r>
            <a:r>
              <a:rPr lang="en-US" sz="2700" b="1" dirty="0" smtClean="0"/>
              <a:t>PERSEDIAAN KHUSUS</a:t>
            </a:r>
            <a:r>
              <a:rPr lang="en-US" sz="2700" dirty="0" smtClean="0"/>
              <a:t>    YANG DIPELIHARA OLEH UNIT KERJA LAIN,</a:t>
            </a:r>
            <a:br>
              <a:rPr lang="en-US" sz="2700" dirty="0" smtClean="0"/>
            </a:br>
            <a:endParaRPr lang="en-US" sz="2700"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   </a:t>
            </a:r>
            <a:r>
              <a:rPr lang="en-US" sz="2200" dirty="0" smtClean="0"/>
              <a:t>MISALNYA PERSEDIAAN UNTUK KAS KECIL YANG DIPELIHARA OLEH BAGIAN</a:t>
            </a:r>
          </a:p>
          <a:p>
            <a:pPr>
              <a:buNone/>
            </a:pPr>
            <a:r>
              <a:rPr lang="en-US" sz="2200" dirty="0" smtClean="0"/>
              <a:t>   UMUM DAN PERASEDIAAN MANAJEMEN YANG MENJADI TANGGUNG</a:t>
            </a:r>
          </a:p>
          <a:p>
            <a:pPr>
              <a:buNone/>
            </a:pPr>
            <a:r>
              <a:rPr lang="en-US" sz="2200" dirty="0" smtClean="0"/>
              <a:t>  JAWAB PIMPINAN UNIT KERJA.</a:t>
            </a:r>
          </a:p>
          <a:p>
            <a:pPr>
              <a:buNone/>
            </a:pPr>
            <a:endParaRPr lang="en-US" sz="2400" b="1" dirty="0" smtClean="0"/>
          </a:p>
          <a:p>
            <a:pPr>
              <a:buNone/>
            </a:pPr>
            <a:r>
              <a:rPr lang="en-US" sz="2400" b="1" dirty="0" smtClean="0"/>
              <a:t>2.PENERIMAAN SETORAN</a:t>
            </a:r>
          </a:p>
          <a:p>
            <a:pPr>
              <a:buNone/>
            </a:pPr>
            <a:r>
              <a:rPr lang="en-US" sz="2000" b="1" dirty="0" smtClean="0"/>
              <a:t>    </a:t>
            </a:r>
            <a:r>
              <a:rPr lang="en-US" sz="2000" dirty="0" smtClean="0"/>
              <a:t>SUMBER UTAMA PERSEDIAAN UANG TUNAI ADALAH PENERIMAAN SETORAN DARI </a:t>
            </a:r>
          </a:p>
          <a:p>
            <a:pPr>
              <a:buNone/>
            </a:pPr>
            <a:r>
              <a:rPr lang="en-US" sz="2000" dirty="0" smtClean="0"/>
              <a:t>    NASABAH. JIKA TERJADI KEKURANGAN ATAU MELEWATI BATAS MINIMUM </a:t>
            </a:r>
          </a:p>
          <a:p>
            <a:pPr>
              <a:buNone/>
            </a:pPr>
            <a:r>
              <a:rPr lang="en-US" sz="2000" dirty="0" smtClean="0"/>
              <a:t>     PERSEDIAAN, BANK BARU MENARIK DARI BANK INDONESIA ATAU BANK LAIN.</a:t>
            </a:r>
          </a:p>
          <a:p>
            <a:pPr>
              <a:buNone/>
            </a:pPr>
            <a:r>
              <a:rPr lang="en-US" sz="2000" dirty="0" smtClean="0"/>
              <a:t>     TUGAS UTAMANYA UNIT KERJA KAS ADALAH MENERIMA SETORAN TUNAI BAIK </a:t>
            </a:r>
          </a:p>
          <a:p>
            <a:pPr>
              <a:buNone/>
            </a:pPr>
            <a:r>
              <a:rPr lang="en-US" sz="2000" dirty="0" smtClean="0"/>
              <a:t>     DALAM BENTUK VALUTA RUPIAH MAUPUN VALUTA ASING (BANK NOTES)</a:t>
            </a:r>
          </a:p>
          <a:p>
            <a:pPr>
              <a:buNone/>
            </a:pP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43999" cy="707550"/>
          </a:xfrm>
          <a:blipFill>
            <a:blip r:embed="rId2"/>
            <a:tile tx="0" ty="0" sx="100000" sy="100000" flip="none" algn="tl"/>
          </a:blipFill>
        </p:spPr>
        <p:txBody>
          <a:bodyPr>
            <a:normAutofit/>
          </a:bodyPr>
          <a:lstStyle/>
          <a:p>
            <a:pPr algn="l"/>
            <a:r>
              <a:rPr lang="en-US" sz="3200" dirty="0" smtClean="0"/>
              <a:t>LATIHAN</a:t>
            </a:r>
            <a:endParaRPr lang="en-US" sz="3200" dirty="0"/>
          </a:p>
        </p:txBody>
      </p:sp>
      <p:sp>
        <p:nvSpPr>
          <p:cNvPr id="3" name="Content Placeholder 2"/>
          <p:cNvSpPr>
            <a:spLocks noGrp="1"/>
          </p:cNvSpPr>
          <p:nvPr>
            <p:ph idx="1"/>
          </p:nvPr>
        </p:nvSpPr>
        <p:spPr>
          <a:xfrm>
            <a:off x="2" y="707552"/>
            <a:ext cx="9143999" cy="6150448"/>
          </a:xfrm>
          <a:solidFill>
            <a:schemeClr val="bg1"/>
          </a:solidFill>
        </p:spPr>
        <p:txBody>
          <a:bodyPr>
            <a:normAutofit/>
          </a:bodyPr>
          <a:lstStyle/>
          <a:p>
            <a:pPr>
              <a:buNone/>
            </a:pPr>
            <a:r>
              <a:rPr lang="en-US" sz="2000" dirty="0" smtClean="0"/>
              <a:t>1.DIAH KIRANA MENDIRIKAN BANK DENGAN NAMA BANK KIRANA.DIAH </a:t>
            </a:r>
          </a:p>
          <a:p>
            <a:pPr>
              <a:buNone/>
            </a:pPr>
            <a:r>
              <a:rPr lang="en-US" sz="2000" dirty="0" smtClean="0"/>
              <a:t>   MENANAMKAN MODALNYA SEBESAR </a:t>
            </a:r>
            <a:r>
              <a:rPr lang="en-US" sz="2000" dirty="0" err="1" smtClean="0"/>
              <a:t>Rp</a:t>
            </a:r>
            <a:r>
              <a:rPr lang="en-US" sz="2000" dirty="0" smtClean="0"/>
              <a:t> 100.000.000.000 YANG DISETOR SECARA</a:t>
            </a:r>
          </a:p>
          <a:p>
            <a:pPr>
              <a:buNone/>
            </a:pPr>
            <a:r>
              <a:rPr lang="en-US" sz="2000" dirty="0" smtClean="0"/>
              <a:t>   TUNAI KE BANK.</a:t>
            </a:r>
          </a:p>
          <a:p>
            <a:pPr>
              <a:buNone/>
            </a:pPr>
            <a:r>
              <a:rPr lang="en-US" sz="2000" dirty="0" smtClean="0"/>
              <a:t>2.UNTUK MEMPERLANCAR OPERASI BANK, BANK KIRANA MEMBELI KENDERAAN </a:t>
            </a:r>
          </a:p>
          <a:p>
            <a:pPr>
              <a:buNone/>
            </a:pPr>
            <a:r>
              <a:rPr lang="en-US" sz="2000" dirty="0" smtClean="0"/>
              <a:t>    SEHARGA </a:t>
            </a:r>
            <a:r>
              <a:rPr lang="en-US" sz="2000" dirty="0" err="1" smtClean="0"/>
              <a:t>Rp</a:t>
            </a:r>
            <a:r>
              <a:rPr lang="en-US" sz="2000" dirty="0" smtClean="0"/>
              <a:t> 400.000.000 SECARA TUNAI.</a:t>
            </a:r>
          </a:p>
          <a:p>
            <a:pPr>
              <a:buNone/>
            </a:pPr>
            <a:r>
              <a:rPr lang="en-US" sz="2000" dirty="0" smtClean="0"/>
              <a:t>3.DITERIMA TUNAI UNTUK PEMBUKAAN REKENING TABUNGAN ATAS NAMA ANA </a:t>
            </a:r>
          </a:p>
          <a:p>
            <a:pPr>
              <a:buNone/>
            </a:pPr>
            <a:r>
              <a:rPr lang="en-US" sz="2000" dirty="0" smtClean="0"/>
              <a:t>    FIRDAUS </a:t>
            </a:r>
            <a:r>
              <a:rPr lang="en-US" sz="2000" dirty="0" err="1" smtClean="0"/>
              <a:t>Rp</a:t>
            </a:r>
            <a:r>
              <a:rPr lang="en-US" sz="2000" dirty="0" smtClean="0"/>
              <a:t> 200.000.000,-.</a:t>
            </a:r>
          </a:p>
          <a:p>
            <a:pPr>
              <a:buNone/>
            </a:pPr>
            <a:r>
              <a:rPr lang="en-US" sz="2000" dirty="0" smtClean="0"/>
              <a:t>4.DITERIMA TUNAI </a:t>
            </a:r>
            <a:r>
              <a:rPr lang="en-US" sz="2000" dirty="0" err="1" smtClean="0"/>
              <a:t>Rp</a:t>
            </a:r>
            <a:r>
              <a:rPr lang="en-US" sz="2000" dirty="0" smtClean="0"/>
              <a:t> 500.000.000 UNTUK PEMBUKAAN REKENING DEPOSITO</a:t>
            </a:r>
          </a:p>
          <a:p>
            <a:pPr>
              <a:buNone/>
            </a:pPr>
            <a:r>
              <a:rPr lang="en-US" sz="2000" dirty="0" smtClean="0"/>
              <a:t>   BERJANGKA ATAS NAMA RATNA SARI.</a:t>
            </a:r>
          </a:p>
          <a:p>
            <a:pPr>
              <a:buNone/>
            </a:pPr>
            <a:r>
              <a:rPr lang="en-US" sz="2000" dirty="0" smtClean="0"/>
              <a:t>5.ARIF SANTOSO MEMBUKA REKENING GIRO DENGAN SETORAN </a:t>
            </a:r>
            <a:r>
              <a:rPr lang="en-US" sz="2000" dirty="0" err="1" smtClean="0"/>
              <a:t>Rp</a:t>
            </a:r>
            <a:r>
              <a:rPr lang="en-US" sz="2000" dirty="0" smtClean="0"/>
              <a:t> 300.000.000,- </a:t>
            </a:r>
          </a:p>
          <a:p>
            <a:pPr>
              <a:buNone/>
            </a:pPr>
            <a:r>
              <a:rPr lang="en-US" sz="2000" dirty="0" smtClean="0"/>
              <a:t>   TUNAI </a:t>
            </a:r>
          </a:p>
          <a:p>
            <a:pPr>
              <a:buNone/>
            </a:pPr>
            <a:r>
              <a:rPr lang="en-US" sz="2000" dirty="0" smtClean="0"/>
              <a:t>6.ANA FIRDAUS MENARIK TABUNGAN SENILAI </a:t>
            </a:r>
            <a:r>
              <a:rPr lang="en-US" sz="2000" dirty="0" err="1" smtClean="0"/>
              <a:t>Rp</a:t>
            </a:r>
            <a:r>
              <a:rPr lang="en-US" sz="2000" dirty="0" smtClean="0"/>
              <a:t> 50.000.000,-</a:t>
            </a:r>
          </a:p>
          <a:p>
            <a:pPr>
              <a:buNone/>
            </a:pPr>
            <a:r>
              <a:rPr lang="en-US" sz="2000" b="1" dirty="0" smtClean="0"/>
              <a:t>CATATLAH TRANSAKSI DI ATAS KE PERSAMAAN AKUNTANSI BANK.</a:t>
            </a:r>
          </a:p>
          <a:p>
            <a:pPr>
              <a:buNone/>
            </a:pPr>
            <a:endParaRPr lang="en-US" sz="2000" b="1" dirty="0"/>
          </a:p>
        </p:txBody>
      </p:sp>
    </p:spTree>
  </p:cSld>
  <p:clrMapOvr>
    <a:masterClrMapping/>
  </p:clrMapOvr>
  <p:transition>
    <p:wedg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714489"/>
            <a:ext cx="8572560" cy="2786081"/>
          </a:xfrm>
          <a:ln w="28575">
            <a:solidFill>
              <a:schemeClr val="tx1"/>
            </a:solidFill>
          </a:ln>
        </p:spPr>
        <p:txBody>
          <a:bodyPr>
            <a:normAutofit/>
          </a:bodyPr>
          <a:lstStyle/>
          <a:p>
            <a:pPr>
              <a:buNone/>
            </a:pPr>
            <a:r>
              <a:rPr lang="en-US" sz="2400" b="1" dirty="0" smtClean="0"/>
              <a:t>3.PEMBAYARAN UANG TUNAI</a:t>
            </a:r>
          </a:p>
          <a:p>
            <a:pPr>
              <a:buNone/>
            </a:pPr>
            <a:endParaRPr lang="en-US" sz="2400" b="1" dirty="0" smtClean="0"/>
          </a:p>
          <a:p>
            <a:pPr>
              <a:buNone/>
            </a:pPr>
            <a:r>
              <a:rPr lang="en-US" sz="2400" b="1" dirty="0" smtClean="0"/>
              <a:t>PEMBAYARAN TUNAI KEPADA NASABAH DAN PEMBAYARAN </a:t>
            </a:r>
          </a:p>
          <a:p>
            <a:pPr>
              <a:buNone/>
            </a:pPr>
            <a:r>
              <a:rPr lang="en-US" sz="2400" b="1" dirty="0" smtClean="0"/>
              <a:t>TUNAI LAIN.  SETIAP TELLER MELAKUKAN PEMBAYARAN TUNAI </a:t>
            </a:r>
          </a:p>
          <a:p>
            <a:pPr>
              <a:buNone/>
            </a:pPr>
            <a:r>
              <a:rPr lang="en-US" sz="2400" b="1" dirty="0" smtClean="0"/>
              <a:t>SESUAI DENGAN LIMIT ATAU TINGKAT KEWENANGANNYA </a:t>
            </a:r>
          </a:p>
          <a:p>
            <a:pPr>
              <a:buNone/>
            </a:pPr>
            <a:r>
              <a:rPr lang="en-US" sz="2400" b="1" dirty="0" smtClean="0"/>
              <a:t>MASING-MASING.</a:t>
            </a:r>
            <a:endParaRPr lang="en-US" sz="2400" b="1"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57298"/>
            <a:ext cx="9144000" cy="5500702"/>
          </a:xfrm>
        </p:spPr>
        <p:txBody>
          <a:bodyPr>
            <a:normAutofit/>
          </a:bodyPr>
          <a:lstStyle/>
          <a:p>
            <a:pPr>
              <a:buNone/>
            </a:pPr>
            <a:r>
              <a:rPr lang="en-US" sz="2000" b="1" dirty="0" smtClean="0"/>
              <a:t>A.PENGERTIAN GIRO</a:t>
            </a:r>
          </a:p>
          <a:p>
            <a:pPr>
              <a:buNone/>
            </a:pPr>
            <a:r>
              <a:rPr lang="en-US" sz="2000" dirty="0" smtClean="0"/>
              <a:t>    GIRO BERASAL DARI KATA GIRAAL.(BELANDA)</a:t>
            </a:r>
          </a:p>
          <a:p>
            <a:pPr>
              <a:buNone/>
            </a:pPr>
            <a:r>
              <a:rPr lang="en-US" sz="2000" b="1" dirty="0" smtClean="0"/>
              <a:t>    </a:t>
            </a:r>
            <a:r>
              <a:rPr lang="en-US" sz="2000" dirty="0" smtClean="0"/>
              <a:t>MENURUT UNDANG-UNDANG RI NO.10 TAHUN 1998 TENTANG PERUBAHAN</a:t>
            </a:r>
          </a:p>
          <a:p>
            <a:pPr>
              <a:buNone/>
            </a:pPr>
            <a:r>
              <a:rPr lang="en-US" sz="2000" dirty="0" smtClean="0"/>
              <a:t>    ATAS UNDANG-UNDANG NO.7 TAHUN 1992 TENTANG POKOK-POKOK PERBANKAN,</a:t>
            </a:r>
          </a:p>
          <a:p>
            <a:pPr>
              <a:buNone/>
            </a:pPr>
            <a:r>
              <a:rPr lang="en-US" sz="2000" dirty="0" smtClean="0"/>
              <a:t>    </a:t>
            </a:r>
            <a:r>
              <a:rPr lang="en-US" sz="2000" b="1" dirty="0" smtClean="0"/>
              <a:t>GIRO</a:t>
            </a:r>
            <a:r>
              <a:rPr lang="en-US" sz="2000" dirty="0" smtClean="0"/>
              <a:t> ADALAH SIMPANAN YANG PENARIKANNYA DAPAT DILAKUKAN SETIAP SAAT </a:t>
            </a:r>
          </a:p>
          <a:p>
            <a:pPr>
              <a:buNone/>
            </a:pPr>
            <a:r>
              <a:rPr lang="en-US" sz="2000" dirty="0" smtClean="0"/>
              <a:t>    DENGAN MENGGUNAKAN </a:t>
            </a:r>
            <a:r>
              <a:rPr lang="en-US" sz="2000" b="1" i="1" dirty="0" smtClean="0"/>
              <a:t>CEK, BILYET GIRO,SARANA PERINTAH PEMBAYARAN    </a:t>
            </a:r>
          </a:p>
          <a:p>
            <a:pPr>
              <a:buNone/>
            </a:pPr>
            <a:r>
              <a:rPr lang="en-US" sz="2000" b="1" i="1" smtClean="0"/>
              <a:t>    LAINNYA </a:t>
            </a:r>
            <a:r>
              <a:rPr lang="en-US" sz="2000" b="1" i="1" dirty="0" smtClean="0"/>
              <a:t>ATAU DENGAN CARA PEMINDAH BUKUAN. </a:t>
            </a:r>
          </a:p>
          <a:p>
            <a:pPr>
              <a:buNone/>
            </a:pPr>
            <a:endParaRPr lang="en-US" sz="2000" dirty="0" smtClean="0"/>
          </a:p>
          <a:p>
            <a:pPr>
              <a:buNone/>
            </a:pPr>
            <a:r>
              <a:rPr lang="en-US" sz="2000" dirty="0" smtClean="0"/>
              <a:t>    GIRO DAPAT DITARIK SETIAP SAAT, SEHINGGA GIRO DIKELOMPOKKAN SEBAGAI </a:t>
            </a:r>
          </a:p>
          <a:p>
            <a:pPr>
              <a:buNone/>
            </a:pPr>
            <a:r>
              <a:rPr lang="en-US" sz="2000" dirty="0" smtClean="0"/>
              <a:t>    SUMBER DANA JANGKA PENDEK BAGI BANK DAN BERBIAYA MURAH KARENA BANK</a:t>
            </a:r>
          </a:p>
          <a:p>
            <a:pPr>
              <a:buNone/>
            </a:pPr>
            <a:r>
              <a:rPr lang="en-US" sz="2000" dirty="0" smtClean="0"/>
              <a:t>    CENDERUNG MEMBERIKAN JASA RELATIF MURAH.</a:t>
            </a:r>
          </a:p>
          <a:p>
            <a:pPr>
              <a:buNone/>
            </a:pPr>
            <a:endParaRPr lang="en-US" sz="2000" dirty="0" smtClean="0"/>
          </a:p>
        </p:txBody>
      </p:sp>
      <p:sp>
        <p:nvSpPr>
          <p:cNvPr id="95233" name="WordArt 1"/>
          <p:cNvSpPr>
            <a:spLocks noChangeArrowheads="1" noChangeShapeType="1" noTextEdit="1"/>
          </p:cNvSpPr>
          <p:nvPr/>
        </p:nvSpPr>
        <p:spPr bwMode="auto">
          <a:xfrm>
            <a:off x="1290640" y="128588"/>
            <a:ext cx="6496070" cy="1085834"/>
          </a:xfrm>
          <a:prstGeom prst="rect">
            <a:avLst/>
          </a:prstGeom>
          <a:solidFill>
            <a:srgbClr val="0070C0"/>
          </a:solidFill>
        </p:spPr>
        <p:txBody>
          <a:bodyPr wrap="none" fromWordArt="1">
            <a:prstTxWarp prst="textFadeUp">
              <a:avLst>
                <a:gd name="adj" fmla="val 9991"/>
              </a:avLst>
            </a:prstTxWarp>
          </a:bodyPr>
          <a:lstStyle/>
          <a:p>
            <a:pPr algn="ctr" rtl="0"/>
            <a:r>
              <a:rPr lang="en-US" sz="2000" kern="10" spc="0" dirty="0" smtClean="0">
                <a:ln w="12700">
                  <a:solidFill>
                    <a:srgbClr val="B2B2B2"/>
                  </a:solidFill>
                  <a:round/>
                  <a:headEnd/>
                  <a:tailEnd/>
                </a:ln>
                <a:solidFill>
                  <a:srgbClr val="FF0066"/>
                </a:solidFill>
                <a:effectLst>
                  <a:outerShdw dist="35921" dir="2700000" sy="50000" rotWithShape="0">
                    <a:srgbClr val="875B0D">
                      <a:alpha val="70000"/>
                    </a:srgbClr>
                  </a:outerShdw>
                </a:effectLst>
                <a:latin typeface="Arial Black"/>
              </a:rPr>
              <a:t>AKUNTANSI UNIT GIRO</a:t>
            </a:r>
            <a:endParaRPr lang="en-US" sz="2000" kern="10" spc="0" dirty="0">
              <a:ln w="12700">
                <a:solidFill>
                  <a:srgbClr val="B2B2B2"/>
                </a:solidFill>
                <a:round/>
                <a:headEnd/>
                <a:tailEnd/>
              </a:ln>
              <a:solidFill>
                <a:srgbClr val="FF0066"/>
              </a:solidFill>
              <a:effectLst>
                <a:outerShdw dist="35921" dir="2700000" sy="50000" rotWithShape="0">
                  <a:srgbClr val="875B0D">
                    <a:alpha val="70000"/>
                  </a:srgbClr>
                </a:outerShdw>
              </a:effectLst>
              <a:latin typeface="Arial Black"/>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dirty="0" smtClean="0"/>
              <a:t>TRANSAKSI GIRO DICATAT SEBESAR </a:t>
            </a:r>
            <a:r>
              <a:rPr lang="en-US" sz="2400" b="1" dirty="0" smtClean="0">
                <a:solidFill>
                  <a:srgbClr val="0070C0"/>
                </a:solidFill>
              </a:rPr>
              <a:t>NILAI NOMINALNYA </a:t>
            </a:r>
            <a:r>
              <a:rPr lang="en-US" sz="2400" dirty="0" smtClean="0"/>
              <a:t>DAN DISAJIKAN </a:t>
            </a:r>
            <a:endParaRPr lang="en-US" sz="2400"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SEBESAR NILAI KEWAJIBAN BANK TERHADAP NASABAH </a:t>
            </a:r>
            <a:r>
              <a:rPr lang="en-US" sz="2400" b="1" dirty="0" smtClean="0"/>
              <a:t>GIRAN.</a:t>
            </a:r>
          </a:p>
          <a:p>
            <a:pPr>
              <a:buNone/>
            </a:pPr>
            <a:r>
              <a:rPr lang="en-US" sz="2400" b="1" i="1" dirty="0" smtClean="0"/>
              <a:t>NILAI NOMINAL </a:t>
            </a:r>
            <a:r>
              <a:rPr lang="en-US" sz="2400" dirty="0" smtClean="0"/>
              <a:t>ADALAH NILAI NOMINAL SETORAN/PENARIKAN,</a:t>
            </a:r>
          </a:p>
          <a:p>
            <a:pPr>
              <a:buNone/>
            </a:pPr>
            <a:r>
              <a:rPr lang="en-US" sz="2400" dirty="0" smtClean="0"/>
              <a:t>SEDANGKAN </a:t>
            </a:r>
            <a:r>
              <a:rPr lang="en-US" sz="2400" b="1" i="1" dirty="0" smtClean="0"/>
              <a:t>NILAI KEWAJIBAN </a:t>
            </a:r>
            <a:r>
              <a:rPr lang="en-US" sz="2400" dirty="0" smtClean="0"/>
              <a:t>ADALAH NILAI SALDO SETELAH </a:t>
            </a:r>
          </a:p>
          <a:p>
            <a:pPr>
              <a:buNone/>
            </a:pPr>
            <a:r>
              <a:rPr lang="en-US" sz="2400" dirty="0" smtClean="0"/>
              <a:t>MENGALAMI </a:t>
            </a:r>
            <a:r>
              <a:rPr lang="en-US" sz="2400" b="1" dirty="0" smtClean="0"/>
              <a:t>MUTASI DEBET </a:t>
            </a:r>
            <a:r>
              <a:rPr lang="en-US" sz="2400" dirty="0" smtClean="0"/>
              <a:t>ATAU </a:t>
            </a:r>
            <a:r>
              <a:rPr lang="en-US" sz="2400" b="1" dirty="0" smtClean="0"/>
              <a:t>MUTASI KREDIT.</a:t>
            </a:r>
          </a:p>
          <a:p>
            <a:pPr>
              <a:buNone/>
            </a:pPr>
            <a:endParaRPr lang="en-US" sz="2400" dirty="0" smtClean="0"/>
          </a:p>
          <a:p>
            <a:pPr>
              <a:buNone/>
            </a:pPr>
            <a:r>
              <a:rPr lang="en-US" sz="2400" dirty="0" smtClean="0"/>
              <a:t>GIRO DIANGGAP PASIF BILA SELAMA ENAM BULAN BERTURUT-TURUT </a:t>
            </a:r>
          </a:p>
          <a:p>
            <a:pPr>
              <a:buNone/>
            </a:pPr>
            <a:r>
              <a:rPr lang="en-US" sz="2400" dirty="0" smtClean="0"/>
              <a:t>TIDAK MENGALAMI MUTASI DAN BERSALDO DI BAWAH SALDO </a:t>
            </a:r>
          </a:p>
          <a:p>
            <a:pPr>
              <a:buNone/>
            </a:pPr>
            <a:r>
              <a:rPr lang="en-US" sz="2400" dirty="0" smtClean="0"/>
              <a:t>MINIMAL. GIRO PASIF DIKENAKAN BIAYA ADMINISTRASI SETIAP BULAN</a:t>
            </a:r>
          </a:p>
          <a:p>
            <a:pPr>
              <a:buNone/>
            </a:pPr>
            <a:r>
              <a:rPr lang="en-US" sz="2400" dirty="0" smtClean="0"/>
              <a:t>YANG DIBEBANKAN PADA REKENING GIRO HINGGA BERSALDO NOL DAN </a:t>
            </a:r>
          </a:p>
          <a:p>
            <a:pPr>
              <a:buNone/>
            </a:pPr>
            <a:r>
              <a:rPr lang="en-US" sz="2400" dirty="0" smtClean="0"/>
              <a:t>KEMUDIAN DITUTUP SECARA SEPIHAK OLEH BANK.</a:t>
            </a:r>
            <a:endParaRPr lang="en-US" sz="24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
            </a:r>
            <a:br>
              <a:rPr lang="en-US" sz="2400" b="1" dirty="0" smtClean="0"/>
            </a:br>
            <a:r>
              <a:rPr lang="en-US" sz="2400" b="1" dirty="0" smtClean="0"/>
              <a:t>B.JENIS REKENING GIRO</a:t>
            </a:r>
            <a:br>
              <a:rPr lang="en-US" sz="2400" b="1" dirty="0" smtClean="0"/>
            </a:b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1.GIRO SWASTA </a:t>
            </a:r>
            <a:r>
              <a:rPr lang="en-US" sz="2400" dirty="0" smtClean="0"/>
              <a:t>YAITU GIRO YANG DIMILIKI OLEH;</a:t>
            </a:r>
          </a:p>
          <a:p>
            <a:pPr>
              <a:buNone/>
            </a:pPr>
            <a:r>
              <a:rPr lang="en-US" sz="2400" dirty="0" smtClean="0"/>
              <a:t>    PERSEORANGAN ,</a:t>
            </a:r>
          </a:p>
          <a:p>
            <a:pPr>
              <a:buNone/>
            </a:pPr>
            <a:r>
              <a:rPr lang="en-US" sz="2400" dirty="0" smtClean="0"/>
              <a:t>    KELOMPOK,</a:t>
            </a:r>
          </a:p>
          <a:p>
            <a:pPr>
              <a:buNone/>
            </a:pPr>
            <a:r>
              <a:rPr lang="en-US" sz="2400" dirty="0" smtClean="0"/>
              <a:t>    INSTANSI SWASTA,</a:t>
            </a:r>
          </a:p>
          <a:p>
            <a:pPr>
              <a:buNone/>
            </a:pPr>
            <a:r>
              <a:rPr lang="en-US" sz="2400" dirty="0" smtClean="0"/>
              <a:t>    YAYASAN SOSIAL DAN BADAN NON PEMERINTAH.</a:t>
            </a:r>
          </a:p>
          <a:p>
            <a:pPr>
              <a:buNone/>
            </a:pPr>
            <a:r>
              <a:rPr lang="en-US" sz="2400" b="1" dirty="0" smtClean="0"/>
              <a:t>2.GIRO PEMERINTAH </a:t>
            </a:r>
            <a:r>
              <a:rPr lang="en-US" sz="2400" dirty="0" smtClean="0"/>
              <a:t>YAITU GIRO YANG DIMILIKI OLEH ;</a:t>
            </a:r>
          </a:p>
          <a:p>
            <a:pPr>
              <a:buNone/>
            </a:pPr>
            <a:r>
              <a:rPr lang="en-US" sz="2400" dirty="0" smtClean="0"/>
              <a:t>    INSTANSI PEMERINTAH, MISALNYA GIRO DEPARTEMEN, GIRO PERPAJAKAN,</a:t>
            </a:r>
          </a:p>
          <a:p>
            <a:pPr>
              <a:buNone/>
            </a:pPr>
            <a:r>
              <a:rPr lang="en-US" sz="2400" dirty="0" smtClean="0"/>
              <a:t>    DSB.</a:t>
            </a:r>
          </a:p>
          <a:p>
            <a:pPr>
              <a:buNone/>
            </a:pPr>
            <a:endParaRPr lang="en-US" sz="24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C.ALAT-ALAT PEMBAYARAN GIRO</a:t>
            </a:r>
            <a:endParaRPr lang="en-US" sz="2400"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1.CEK (CHEQUE)</a:t>
            </a:r>
          </a:p>
          <a:p>
            <a:pPr>
              <a:buNone/>
            </a:pPr>
            <a:r>
              <a:rPr lang="en-US" sz="2400" dirty="0" smtClean="0"/>
              <a:t>    YAITU SURAT PERINTAH PEMBAYARAN TIDAK BERSYARAT DARI NASABAH KEPADA BANK UNTUK MEMBAYARKAN SEJUMLAH UANG KEPADA PIHAK YANG DISEBUTKAN DI DALAMNYA ATAU KEPADA PEMEGANG CEK TERSEBUT.</a:t>
            </a:r>
          </a:p>
          <a:p>
            <a:pPr>
              <a:buNone/>
            </a:pPr>
            <a:r>
              <a:rPr lang="en-US" sz="2400" b="1" dirty="0" smtClean="0"/>
              <a:t>JENIS-JENISNYA:</a:t>
            </a:r>
          </a:p>
          <a:p>
            <a:pPr>
              <a:buNone/>
            </a:pPr>
            <a:r>
              <a:rPr lang="en-US" sz="2400" dirty="0" smtClean="0"/>
              <a:t>1.CEK ATAS NAMA</a:t>
            </a:r>
          </a:p>
          <a:p>
            <a:pPr>
              <a:buNone/>
            </a:pPr>
            <a:r>
              <a:rPr lang="en-US" sz="2400" dirty="0" smtClean="0"/>
              <a:t>2.CEK ATAS UNJUK</a:t>
            </a:r>
          </a:p>
          <a:p>
            <a:pPr>
              <a:buNone/>
            </a:pPr>
            <a:r>
              <a:rPr lang="en-US" sz="2400" dirty="0" smtClean="0"/>
              <a:t>3.CEK SILANG</a:t>
            </a:r>
          </a:p>
          <a:p>
            <a:pPr>
              <a:buNone/>
            </a:pPr>
            <a:r>
              <a:rPr lang="en-US" sz="2400" dirty="0" smtClean="0"/>
              <a:t>4.CEK KOSONG.</a:t>
            </a:r>
          </a:p>
          <a:p>
            <a:pPr>
              <a:buNone/>
            </a:pPr>
            <a:endParaRPr lang="en-US" sz="24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2.BILYET GIRO</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    YAITU SURAT PERINTAH DARI NASABAH KEPADA BANK UNTUK MEMINDAH BUKUKAN SEJUMLAH UANG DARI REKENING YANG BERSANGKUTAN KEPADA PIHAK PENERIMA YANG DISEBUTKAN NAMANYA DALAM </a:t>
            </a:r>
            <a:r>
              <a:rPr lang="en-US" sz="2400" b="1" dirty="0" smtClean="0"/>
              <a:t>BG</a:t>
            </a:r>
            <a:r>
              <a:rPr lang="en-US" sz="2400" dirty="0" smtClean="0"/>
              <a:t> PADA BANK YANG SAMA ATAU BANK LAINNYA.</a:t>
            </a:r>
          </a:p>
          <a:p>
            <a:pPr>
              <a:buNone/>
            </a:pPr>
            <a:endParaRPr lang="en-US" sz="2400" dirty="0" smtClean="0"/>
          </a:p>
          <a:p>
            <a:pPr>
              <a:buNone/>
            </a:pPr>
            <a:r>
              <a:rPr lang="en-US" sz="2400" dirty="0" smtClean="0"/>
              <a:t>PEMINDAHBUKUAN PADA REKENING YANG BERSANGKUTAN ARTINYA </a:t>
            </a:r>
          </a:p>
          <a:p>
            <a:pPr>
              <a:buNone/>
            </a:pPr>
            <a:r>
              <a:rPr lang="en-US" sz="2400" dirty="0" smtClean="0"/>
              <a:t>DIPINDAHKAN DARI REKENING GIRO NASABAH SI PEMBERI BG KEPADA</a:t>
            </a:r>
          </a:p>
          <a:p>
            <a:pPr>
              <a:buNone/>
            </a:pPr>
            <a:r>
              <a:rPr lang="en-US" sz="2400" dirty="0" smtClean="0"/>
              <a:t>NASABAH PENERIMA BG.</a:t>
            </a:r>
          </a:p>
          <a:p>
            <a:pPr>
              <a:buNone/>
            </a:pPr>
            <a:r>
              <a:rPr lang="en-US" sz="2400" dirty="0" smtClean="0"/>
              <a:t>SEBALIKNYA JIKA DIPINDAHBUKUKAN KE REKENING DI BANK YANG LAIN, </a:t>
            </a:r>
          </a:p>
          <a:p>
            <a:pPr>
              <a:buNone/>
            </a:pPr>
            <a:r>
              <a:rPr lang="en-US" sz="2400" dirty="0" smtClean="0"/>
              <a:t>MAKA HARUS MELALUI PROSES KLIRING KE BANK LAIN.</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3.ALAT PEMBAYARAN LAINNYA</a:t>
            </a:r>
            <a:endParaRPr lang="en-US" sz="2400" b="1" dirty="0"/>
          </a:p>
        </p:txBody>
      </p:sp>
      <p:sp>
        <p:nvSpPr>
          <p:cNvPr id="3" name="Content Placeholder 2"/>
          <p:cNvSpPr>
            <a:spLocks noGrp="1"/>
          </p:cNvSpPr>
          <p:nvPr>
            <p:ph idx="1"/>
          </p:nvPr>
        </p:nvSpPr>
        <p:spPr>
          <a:xfrm>
            <a:off x="0" y="798267"/>
            <a:ext cx="9144000" cy="6059733"/>
          </a:xfrm>
        </p:spPr>
        <p:txBody>
          <a:bodyPr>
            <a:normAutofit fontScale="92500"/>
          </a:bodyPr>
          <a:lstStyle/>
          <a:p>
            <a:pPr>
              <a:buNone/>
            </a:pPr>
            <a:r>
              <a:rPr lang="en-US" sz="2400" dirty="0" smtClean="0"/>
              <a:t>   YAITU SURAT PERINTAH KEPADA BANK YANG DUBUAT SECARA TERTULIS</a:t>
            </a:r>
          </a:p>
          <a:p>
            <a:pPr>
              <a:buNone/>
            </a:pPr>
            <a:r>
              <a:rPr lang="en-US" sz="2400" dirty="0" smtClean="0"/>
              <a:t>   PADA KERTAS YANG DITANDATANGANI OLEH PEMEGANG REKENING ATAU </a:t>
            </a:r>
          </a:p>
          <a:p>
            <a:pPr>
              <a:buNone/>
            </a:pPr>
            <a:r>
              <a:rPr lang="en-US" sz="2400" dirty="0" smtClean="0"/>
              <a:t>   KUASANYA UNTUK MEMBAYAR SEJUMLAH UANG TERTENTU KEPADA  BANK </a:t>
            </a:r>
          </a:p>
          <a:p>
            <a:pPr>
              <a:buNone/>
            </a:pPr>
            <a:r>
              <a:rPr lang="en-US" sz="2400" dirty="0" smtClean="0"/>
              <a:t>   YANG SAMA ATAU BANK LAIN. SURAT PERINTAH INI DAPAT BERSIFAT TUNAI </a:t>
            </a:r>
          </a:p>
          <a:p>
            <a:pPr>
              <a:buNone/>
            </a:pPr>
            <a:r>
              <a:rPr lang="en-US" sz="2400" dirty="0" smtClean="0"/>
              <a:t>   ATAU PERINTAH PEMINDAH BUKUAN.</a:t>
            </a:r>
          </a:p>
          <a:p>
            <a:pPr>
              <a:buNone/>
            </a:pPr>
            <a:r>
              <a:rPr lang="en-US" sz="2400" dirty="0" smtClean="0"/>
              <a:t>   APABILA SURAT PERINTAH PEMBAYARAN DITUNJUKKAN MELALUI PROSES </a:t>
            </a:r>
          </a:p>
          <a:p>
            <a:pPr>
              <a:buNone/>
            </a:pPr>
            <a:r>
              <a:rPr lang="en-US" sz="2400" dirty="0" smtClean="0"/>
              <a:t>   KLIRING, ATAU PADA YANG SAMA MAUPUN DI LUAR KOTA, MAKA</a:t>
            </a:r>
          </a:p>
          <a:p>
            <a:pPr>
              <a:buNone/>
            </a:pPr>
            <a:r>
              <a:rPr lang="en-US" sz="2400" dirty="0" smtClean="0"/>
              <a:t>   DILAKUKAN  LEWAT FASILITAS TRANSFER. </a:t>
            </a:r>
          </a:p>
          <a:p>
            <a:pPr>
              <a:buNone/>
            </a:pPr>
            <a:r>
              <a:rPr lang="en-US" sz="2400" dirty="0" smtClean="0"/>
              <a:t>   SURAT PEMBAYARAN LAINNYA DAPAT BERBENTUK SURAT KUASA YANG</a:t>
            </a:r>
          </a:p>
          <a:p>
            <a:pPr>
              <a:buNone/>
            </a:pPr>
            <a:r>
              <a:rPr lang="en-US" sz="2400" dirty="0" smtClean="0"/>
              <a:t>   DIBERIKAN PEMEGANG REKENING KEPADA SESEORANG YANG MELAKUKAN</a:t>
            </a:r>
          </a:p>
          <a:p>
            <a:pPr>
              <a:buNone/>
            </a:pPr>
            <a:r>
              <a:rPr lang="en-US" sz="2400" dirty="0" smtClean="0"/>
              <a:t>   PENARIKAN ATAS REKENINGNYA.</a:t>
            </a:r>
            <a:endParaRPr lang="en-US" sz="24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PERBEDAAN CEK DAN BILYET GIRO</a:t>
            </a:r>
            <a:endParaRPr lang="en-US" sz="2400" b="1" dirty="0"/>
          </a:p>
        </p:txBody>
      </p:sp>
      <p:graphicFrame>
        <p:nvGraphicFramePr>
          <p:cNvPr id="4" name="Content Placeholder 3"/>
          <p:cNvGraphicFramePr>
            <a:graphicFrameLocks noGrp="1"/>
          </p:cNvGraphicFramePr>
          <p:nvPr>
            <p:ph idx="1"/>
          </p:nvPr>
        </p:nvGraphicFramePr>
        <p:xfrm>
          <a:off x="204530" y="1161126"/>
          <a:ext cx="8466172" cy="4679405"/>
        </p:xfrm>
        <a:graphic>
          <a:graphicData uri="http://schemas.openxmlformats.org/drawingml/2006/table">
            <a:tbl>
              <a:tblPr firstRow="1" bandRow="1">
                <a:tableStyleId>{5C22544A-7EE6-4342-B048-85BDC9FD1C3A}</a:tableStyleId>
              </a:tblPr>
              <a:tblGrid>
                <a:gridCol w="519515"/>
                <a:gridCol w="1500821"/>
                <a:gridCol w="3926975"/>
                <a:gridCol w="2518861"/>
              </a:tblGrid>
              <a:tr h="464457">
                <a:tc>
                  <a:txBody>
                    <a:bodyPr/>
                    <a:lstStyle/>
                    <a:p>
                      <a:pPr algn="ctr"/>
                      <a:r>
                        <a:rPr lang="en-US" sz="2400" dirty="0" smtClean="0">
                          <a:solidFill>
                            <a:schemeClr val="tx1"/>
                          </a:solidFill>
                        </a:rPr>
                        <a:t>NO</a:t>
                      </a:r>
                      <a:endParaRPr lang="en-US" sz="2400" dirty="0">
                        <a:solidFill>
                          <a:schemeClr val="tx1"/>
                        </a:solidFill>
                      </a:endParaRPr>
                    </a:p>
                  </a:txBody>
                  <a:tcPr marL="86005" marR="86005" marT="58057" marB="58057"/>
                </a:tc>
                <a:tc>
                  <a:txBody>
                    <a:bodyPr/>
                    <a:lstStyle/>
                    <a:p>
                      <a:pPr algn="ctr"/>
                      <a:r>
                        <a:rPr lang="en-US" sz="2400" dirty="0" smtClean="0">
                          <a:solidFill>
                            <a:schemeClr val="tx1"/>
                          </a:solidFill>
                        </a:rPr>
                        <a:t>KETERANGAN</a:t>
                      </a:r>
                      <a:endParaRPr lang="en-US" sz="2400" dirty="0">
                        <a:solidFill>
                          <a:schemeClr val="tx1"/>
                        </a:solidFill>
                      </a:endParaRPr>
                    </a:p>
                  </a:txBody>
                  <a:tcPr marL="86005" marR="86005" marT="58057" marB="58057"/>
                </a:tc>
                <a:tc>
                  <a:txBody>
                    <a:bodyPr/>
                    <a:lstStyle/>
                    <a:p>
                      <a:pPr algn="ctr"/>
                      <a:r>
                        <a:rPr lang="en-US" sz="2400" dirty="0" smtClean="0">
                          <a:solidFill>
                            <a:schemeClr val="tx1"/>
                          </a:solidFill>
                        </a:rPr>
                        <a:t>CEK</a:t>
                      </a:r>
                      <a:endParaRPr lang="en-US" sz="2400" dirty="0">
                        <a:solidFill>
                          <a:schemeClr val="tx1"/>
                        </a:solidFill>
                      </a:endParaRPr>
                    </a:p>
                  </a:txBody>
                  <a:tcPr marL="86005" marR="86005" marT="58057" marB="58057"/>
                </a:tc>
                <a:tc>
                  <a:txBody>
                    <a:bodyPr/>
                    <a:lstStyle/>
                    <a:p>
                      <a:pPr algn="ctr"/>
                      <a:r>
                        <a:rPr lang="en-US" sz="2400" dirty="0" smtClean="0">
                          <a:solidFill>
                            <a:schemeClr val="tx1"/>
                          </a:solidFill>
                        </a:rPr>
                        <a:t>BILYET GIRO</a:t>
                      </a:r>
                      <a:endParaRPr lang="en-US" sz="2400" dirty="0">
                        <a:solidFill>
                          <a:schemeClr val="tx1"/>
                        </a:solidFill>
                      </a:endParaRPr>
                    </a:p>
                  </a:txBody>
                  <a:tcPr marL="86005" marR="86005" marT="58057" marB="58057"/>
                </a:tc>
              </a:tr>
              <a:tr h="3831771">
                <a:tc>
                  <a:txBody>
                    <a:bodyPr/>
                    <a:lstStyle/>
                    <a:p>
                      <a:r>
                        <a:rPr lang="en-US" sz="2400" dirty="0" smtClean="0"/>
                        <a:t>1</a:t>
                      </a:r>
                    </a:p>
                    <a:p>
                      <a:endParaRPr lang="en-US" sz="2400" dirty="0" smtClean="0"/>
                    </a:p>
                    <a:p>
                      <a:endParaRPr lang="en-US" sz="2400" dirty="0" smtClean="0"/>
                    </a:p>
                    <a:p>
                      <a:r>
                        <a:rPr lang="en-US" sz="2400" dirty="0" smtClean="0"/>
                        <a:t>2.</a:t>
                      </a:r>
                    </a:p>
                    <a:p>
                      <a:endParaRPr lang="en-US" sz="2400" dirty="0" smtClean="0"/>
                    </a:p>
                    <a:p>
                      <a:r>
                        <a:rPr lang="en-US" sz="2400" dirty="0" smtClean="0"/>
                        <a:t>3.</a:t>
                      </a:r>
                    </a:p>
                    <a:p>
                      <a:endParaRPr lang="en-US" sz="2400" dirty="0" smtClean="0"/>
                    </a:p>
                    <a:p>
                      <a:endParaRPr lang="en-US" sz="2400" dirty="0"/>
                    </a:p>
                  </a:txBody>
                  <a:tcPr marL="86005" marR="86005" marT="58057" marB="58057"/>
                </a:tc>
                <a:tc>
                  <a:txBody>
                    <a:bodyPr/>
                    <a:lstStyle/>
                    <a:p>
                      <a:r>
                        <a:rPr lang="en-US" sz="2400" dirty="0" smtClean="0"/>
                        <a:t>IDENTITAS</a:t>
                      </a:r>
                    </a:p>
                    <a:p>
                      <a:endParaRPr lang="en-US" sz="2400" dirty="0" smtClean="0"/>
                    </a:p>
                    <a:p>
                      <a:endParaRPr lang="en-US" sz="2400" dirty="0" smtClean="0"/>
                    </a:p>
                    <a:p>
                      <a:r>
                        <a:rPr lang="en-US" sz="2400" dirty="0" smtClean="0"/>
                        <a:t>SIFAT</a:t>
                      </a:r>
                    </a:p>
                    <a:p>
                      <a:endParaRPr lang="en-US" sz="2400" dirty="0" smtClean="0"/>
                    </a:p>
                    <a:p>
                      <a:r>
                        <a:rPr lang="en-US" sz="2400" dirty="0" smtClean="0"/>
                        <a:t>TANGGAL</a:t>
                      </a:r>
                      <a:endParaRPr lang="en-US" sz="2400" dirty="0"/>
                    </a:p>
                  </a:txBody>
                  <a:tcPr marL="86005" marR="86005" marT="58057" marB="58057"/>
                </a:tc>
                <a:tc>
                  <a:txBody>
                    <a:bodyPr/>
                    <a:lstStyle/>
                    <a:p>
                      <a:pPr algn="l"/>
                      <a:r>
                        <a:rPr lang="en-US" sz="2400" dirty="0" smtClean="0"/>
                        <a:t>- ATAS NAMA</a:t>
                      </a:r>
                    </a:p>
                    <a:p>
                      <a:pPr algn="l"/>
                      <a:r>
                        <a:rPr lang="en-US" sz="2400" dirty="0" smtClean="0"/>
                        <a:t>- ATAS UNJUK</a:t>
                      </a:r>
                    </a:p>
                    <a:p>
                      <a:pPr algn="l"/>
                      <a:endParaRPr lang="en-US" sz="2400" dirty="0" smtClean="0"/>
                    </a:p>
                    <a:p>
                      <a:pPr algn="l"/>
                      <a:r>
                        <a:rPr lang="en-US" sz="2400" dirty="0" smtClean="0"/>
                        <a:t>TUNAI &amp; NON TUNAI</a:t>
                      </a:r>
                    </a:p>
                    <a:p>
                      <a:pPr algn="l"/>
                      <a:endParaRPr lang="en-US" sz="2400" dirty="0" smtClean="0"/>
                    </a:p>
                    <a:p>
                      <a:pPr algn="l"/>
                      <a:r>
                        <a:rPr lang="en-US" sz="2400" dirty="0" smtClean="0"/>
                        <a:t>HANYA ADA SATU TANGGAL</a:t>
                      </a:r>
                      <a:endParaRPr lang="en-US" sz="2400" dirty="0"/>
                    </a:p>
                  </a:txBody>
                  <a:tcPr marL="86005" marR="86005" marT="58057" marB="58057"/>
                </a:tc>
                <a:tc>
                  <a:txBody>
                    <a:bodyPr/>
                    <a:lstStyle/>
                    <a:p>
                      <a:pPr algn="l"/>
                      <a:r>
                        <a:rPr lang="en-US" sz="2400" dirty="0" smtClean="0"/>
                        <a:t>ATAS NAMA</a:t>
                      </a:r>
                    </a:p>
                    <a:p>
                      <a:pPr algn="l"/>
                      <a:endParaRPr lang="en-US" sz="2400" dirty="0" smtClean="0"/>
                    </a:p>
                    <a:p>
                      <a:pPr algn="l"/>
                      <a:endParaRPr lang="en-US" sz="2400" dirty="0" smtClean="0"/>
                    </a:p>
                    <a:p>
                      <a:pPr algn="l"/>
                      <a:r>
                        <a:rPr lang="en-US" sz="2400" dirty="0" smtClean="0"/>
                        <a:t>NON TUNAI</a:t>
                      </a:r>
                    </a:p>
                    <a:p>
                      <a:pPr algn="l"/>
                      <a:endParaRPr lang="en-US" sz="2400" dirty="0" smtClean="0"/>
                    </a:p>
                    <a:p>
                      <a:pPr algn="l"/>
                      <a:r>
                        <a:rPr lang="en-US" sz="2400" dirty="0" smtClean="0"/>
                        <a:t>ADA DUA TANGGAL</a:t>
                      </a:r>
                    </a:p>
                    <a:p>
                      <a:pPr algn="l"/>
                      <a:endParaRPr lang="en-US" sz="2400" dirty="0"/>
                    </a:p>
                  </a:txBody>
                  <a:tcPr marL="86005" marR="86005" marT="58057" marB="58057"/>
                </a:tc>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3979"/>
            <a:ext cx="9144000" cy="635004"/>
          </a:xfrm>
        </p:spPr>
        <p:txBody>
          <a:bodyPr>
            <a:normAutofit/>
          </a:bodyPr>
          <a:lstStyle/>
          <a:p>
            <a:pPr algn="l"/>
            <a:r>
              <a:rPr lang="en-US" sz="2400" u="sng" dirty="0" smtClean="0"/>
              <a:t>CONTOH BILYET GIRO </a:t>
            </a:r>
            <a:endParaRPr lang="en-US" sz="2400" u="sng" dirty="0"/>
          </a:p>
        </p:txBody>
      </p:sp>
      <p:sp>
        <p:nvSpPr>
          <p:cNvPr id="3" name="Text Placeholder 2"/>
          <p:cNvSpPr>
            <a:spLocks noGrp="1"/>
          </p:cNvSpPr>
          <p:nvPr>
            <p:ph type="body" idx="1"/>
          </p:nvPr>
        </p:nvSpPr>
        <p:spPr>
          <a:xfrm>
            <a:off x="0" y="1161128"/>
            <a:ext cx="4497389" cy="997863"/>
          </a:xfrm>
        </p:spPr>
        <p:txBody>
          <a:bodyPr>
            <a:normAutofit fontScale="85000" lnSpcReduction="20000"/>
          </a:bodyPr>
          <a:lstStyle/>
          <a:p>
            <a:r>
              <a:rPr lang="en-US" dirty="0" smtClean="0"/>
              <a:t>BANK </a:t>
            </a:r>
          </a:p>
          <a:p>
            <a:r>
              <a:rPr lang="en-US" dirty="0" smtClean="0"/>
              <a:t>BILLYET GIRO NO </a:t>
            </a:r>
          </a:p>
          <a:p>
            <a:r>
              <a:rPr lang="en-US" dirty="0" smtClean="0"/>
              <a:t>(BEBAS BIAYA METERAI) </a:t>
            </a:r>
            <a:endParaRPr lang="en-US" dirty="0"/>
          </a:p>
        </p:txBody>
      </p:sp>
      <p:sp>
        <p:nvSpPr>
          <p:cNvPr id="4" name="Content Placeholder 3"/>
          <p:cNvSpPr>
            <a:spLocks noGrp="1"/>
          </p:cNvSpPr>
          <p:nvPr>
            <p:ph sz="half" idx="2"/>
          </p:nvPr>
        </p:nvSpPr>
        <p:spPr>
          <a:xfrm>
            <a:off x="0" y="2174876"/>
            <a:ext cx="4497389" cy="4683125"/>
          </a:xfrm>
        </p:spPr>
        <p:txBody>
          <a:bodyPr>
            <a:normAutofit/>
          </a:bodyPr>
          <a:lstStyle/>
          <a:p>
            <a:pPr>
              <a:buAutoNum type="arabicPeriod"/>
            </a:pPr>
            <a:r>
              <a:rPr lang="en-US" sz="1400" dirty="0" smtClean="0"/>
              <a:t>GUNA MENCEGAH HAL-HAL YANG MERUGIKAN SDR,MAKA HENDAKNYA MENGISI   BILYET   GIRO INI SECARA LENGKAP DAN   SEJELAS - JELASNYA.     RESIKO     KERUGIAN      YANG MUNGKIN   TIMBUL   SEBAGAI  AKIBAT  PENGISIAN   BILYET GIRO    YANG    TIDAK    JELAS  DAN  ATAU  TIDAK  LENGKAP MENJADI  TANGGUNGJAWAB  SDR. DALAM  HAL INI NAMA BANK  PENERIMA   TIDAK  DICANTUMKAN  MAKA  HAL  INI DIARTIKAN BAHWA SDR.SETUJU DANANYA DIPINDAHKAN KE BANK MANA SAJA ATAS NAMA PENERIMA.</a:t>
            </a:r>
          </a:p>
          <a:p>
            <a:pPr>
              <a:buAutoNum type="arabicPeriod"/>
            </a:pPr>
            <a:r>
              <a:rPr lang="en-US" sz="1400" dirty="0" smtClean="0"/>
              <a:t>PENARIK     BILYET    GIRO   DAPAT  DIKENAKAN      SANSKSI ADMINISTRASI ANTARA LAIN PENUTUPAN REKENING DAN PENCANTUMAN   NAMA   YANG   BERSANGKUTAN DALAM DAFTAR HITAM .</a:t>
            </a:r>
          </a:p>
          <a:p>
            <a:pPr>
              <a:buNone/>
            </a:pPr>
            <a:r>
              <a:rPr lang="en-US" sz="1400" dirty="0" smtClean="0"/>
              <a:t>	</a:t>
            </a:r>
          </a:p>
          <a:p>
            <a:pPr>
              <a:buNone/>
            </a:pPr>
            <a:r>
              <a:rPr lang="en-US" sz="1400" dirty="0" smtClean="0"/>
              <a:t>	</a:t>
            </a:r>
            <a:endParaRPr lang="en-US" sz="1400" dirty="0"/>
          </a:p>
        </p:txBody>
      </p:sp>
      <p:sp>
        <p:nvSpPr>
          <p:cNvPr id="5" name="Text Placeholder 4"/>
          <p:cNvSpPr>
            <a:spLocks noGrp="1"/>
          </p:cNvSpPr>
          <p:nvPr>
            <p:ph type="body" sz="quarter" idx="3"/>
          </p:nvPr>
        </p:nvSpPr>
        <p:spPr>
          <a:xfrm>
            <a:off x="4645027" y="526124"/>
            <a:ext cx="4041775" cy="816433"/>
          </a:xfrm>
        </p:spPr>
        <p:txBody>
          <a:bodyPr>
            <a:normAutofit/>
          </a:bodyPr>
          <a:lstStyle/>
          <a:p>
            <a:r>
              <a:rPr lang="en-US" sz="1600" dirty="0" smtClean="0"/>
              <a:t>                                            JAKARTA                  2005 </a:t>
            </a:r>
            <a:endParaRPr lang="en-US" sz="1600" dirty="0"/>
          </a:p>
        </p:txBody>
      </p:sp>
      <p:sp>
        <p:nvSpPr>
          <p:cNvPr id="6" name="Content Placeholder 5"/>
          <p:cNvSpPr>
            <a:spLocks noGrp="1"/>
          </p:cNvSpPr>
          <p:nvPr>
            <p:ph sz="quarter" idx="4"/>
          </p:nvPr>
        </p:nvSpPr>
        <p:spPr>
          <a:xfrm>
            <a:off x="4645026" y="2174876"/>
            <a:ext cx="4498974" cy="4683125"/>
          </a:xfrm>
        </p:spPr>
        <p:txBody>
          <a:bodyPr>
            <a:normAutofit/>
          </a:bodyPr>
          <a:lstStyle/>
          <a:p>
            <a:pPr>
              <a:buNone/>
            </a:pPr>
            <a:r>
              <a:rPr lang="en-US" sz="1400" dirty="0" smtClean="0"/>
              <a:t>DIMINTA KEPADA SDR.SUPAYA PADA TANGGAL………………………..</a:t>
            </a:r>
          </a:p>
          <a:p>
            <a:pPr>
              <a:buNone/>
            </a:pPr>
            <a:r>
              <a:rPr lang="en-US" sz="1400" dirty="0" smtClean="0"/>
              <a:t>MEMINDAHKAN DANA ATAS BEBAN REKENING KAMI KEPADA</a:t>
            </a:r>
          </a:p>
          <a:p>
            <a:pPr>
              <a:buNone/>
            </a:pPr>
            <a:r>
              <a:rPr lang="en-US" sz="1400" dirty="0" smtClean="0"/>
              <a:t>REKENING………………………….PADA BANK ………………………………</a:t>
            </a:r>
          </a:p>
          <a:p>
            <a:pPr>
              <a:buNone/>
            </a:pPr>
            <a:r>
              <a:rPr lang="en-US" sz="1400" dirty="0" smtClean="0"/>
              <a:t>DENGAN PERMINTAAN SUPAYA BANK INI MENGKREDITKAN </a:t>
            </a:r>
          </a:p>
          <a:p>
            <a:pPr>
              <a:buNone/>
            </a:pPr>
            <a:r>
              <a:rPr lang="en-US" sz="1400" dirty="0" smtClean="0"/>
              <a:t>REKENING NASABAH TERSEBUT DIATAS SEJUMLAH </a:t>
            </a:r>
          </a:p>
          <a:p>
            <a:pPr>
              <a:buNone/>
            </a:pPr>
            <a:r>
              <a:rPr lang="en-US" sz="1400" dirty="0" smtClean="0"/>
              <a:t>RUPIAH……………………………………………………..</a:t>
            </a:r>
          </a:p>
          <a:p>
            <a:pPr>
              <a:buNone/>
            </a:pPr>
            <a:r>
              <a:rPr lang="en-US" sz="1400" dirty="0" smtClean="0"/>
              <a:t>(DALAM RUPIAH) </a:t>
            </a:r>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r>
              <a:rPr lang="en-US" sz="1200" dirty="0" smtClean="0"/>
              <a:t>                                                     </a:t>
            </a:r>
            <a:r>
              <a:rPr lang="en-US" sz="1200" b="1" dirty="0" smtClean="0"/>
              <a:t> TANDA TANGAN DAN CAP PERUSAHAAN</a:t>
            </a:r>
            <a:endParaRPr lang="en-US" sz="1200" b="1" dirty="0"/>
          </a:p>
        </p:txBody>
      </p:sp>
      <p:sp>
        <p:nvSpPr>
          <p:cNvPr id="7" name="Rectangle 6"/>
          <p:cNvSpPr/>
          <p:nvPr/>
        </p:nvSpPr>
        <p:spPr>
          <a:xfrm>
            <a:off x="406105" y="6241162"/>
            <a:ext cx="1814180" cy="27214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err="1" smtClean="0">
                <a:solidFill>
                  <a:schemeClr val="tx1"/>
                </a:solidFill>
              </a:rPr>
              <a:t>Rp</a:t>
            </a:r>
            <a:endParaRPr lang="en-US" sz="1200" b="1" dirty="0">
              <a:solidFill>
                <a:schemeClr val="tx1"/>
              </a:solidFill>
            </a:endParaRPr>
          </a:p>
        </p:txBody>
      </p:sp>
      <p:sp>
        <p:nvSpPr>
          <p:cNvPr id="8" name="Rectangle 7"/>
          <p:cNvSpPr/>
          <p:nvPr/>
        </p:nvSpPr>
        <p:spPr>
          <a:xfrm>
            <a:off x="2000232" y="1500174"/>
            <a:ext cx="1290084" cy="217716"/>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u="sng" dirty="0" smtClean="0"/>
              <a:t>CONTOH CEK</a:t>
            </a:r>
            <a:endParaRPr lang="en-US" sz="2400" u="sng" dirty="0"/>
          </a:p>
        </p:txBody>
      </p:sp>
      <p:sp>
        <p:nvSpPr>
          <p:cNvPr id="3" name="Content Placeholder 2"/>
          <p:cNvSpPr>
            <a:spLocks noGrp="1"/>
          </p:cNvSpPr>
          <p:nvPr>
            <p:ph idx="1"/>
          </p:nvPr>
        </p:nvSpPr>
        <p:spPr>
          <a:xfrm>
            <a:off x="0" y="979697"/>
            <a:ext cx="9144000" cy="5878303"/>
          </a:xfrm>
        </p:spPr>
        <p:txBody>
          <a:bodyPr>
            <a:normAutofit/>
          </a:bodyPr>
          <a:lstStyle/>
          <a:p>
            <a:pPr>
              <a:buNone/>
            </a:pPr>
            <a:r>
              <a:rPr lang="en-US" sz="2000" dirty="0" smtClean="0"/>
              <a:t>BANK ASIA </a:t>
            </a:r>
          </a:p>
          <a:p>
            <a:pPr>
              <a:buNone/>
            </a:pPr>
            <a:endParaRPr lang="en-US" sz="2000" dirty="0" smtClean="0"/>
          </a:p>
          <a:p>
            <a:pPr>
              <a:buNone/>
            </a:pPr>
            <a:endParaRPr lang="en-US" sz="2000" dirty="0" smtClean="0"/>
          </a:p>
          <a:p>
            <a:pPr>
              <a:buNone/>
            </a:pPr>
            <a:r>
              <a:rPr lang="en-US" sz="2000" dirty="0" smtClean="0"/>
              <a:t>                                                                                                                                                     4005</a:t>
            </a:r>
          </a:p>
          <a:p>
            <a:pPr>
              <a:buNone/>
            </a:pPr>
            <a:r>
              <a:rPr lang="en-US" sz="2000" u="sng" dirty="0" smtClean="0"/>
              <a:t>ATAS PENYERAHAN CEK INI DIBAYARLAH KEPADA </a:t>
            </a:r>
            <a:r>
              <a:rPr lang="en-US" sz="2000" u="sng" smtClean="0"/>
              <a:t>:                                     </a:t>
            </a:r>
            <a:r>
              <a:rPr lang="en-US" sz="2000" u="sng" dirty="0" smtClean="0"/>
              <a:t>ATAU PEMBAWA </a:t>
            </a:r>
          </a:p>
          <a:p>
            <a:pPr>
              <a:buNone/>
            </a:pPr>
            <a:r>
              <a:rPr lang="en-US" sz="2000" dirty="0" smtClean="0"/>
              <a:t>AGAINTS THIS CHEQUE PAY TO                                                                                OR BEARER </a:t>
            </a:r>
          </a:p>
          <a:p>
            <a:pPr>
              <a:buNone/>
            </a:pPr>
            <a:endParaRPr lang="en-US" sz="2000" dirty="0" smtClean="0"/>
          </a:p>
          <a:p>
            <a:pPr>
              <a:buNone/>
            </a:pPr>
            <a:r>
              <a:rPr lang="en-US" sz="2000" dirty="0" smtClean="0"/>
              <a:t>JUMLAH RUPIAH                                                                                                                             </a:t>
            </a:r>
          </a:p>
          <a:p>
            <a:pPr>
              <a:buNone/>
            </a:pPr>
            <a:r>
              <a:rPr lang="en-US" sz="2000" dirty="0" smtClean="0"/>
              <a:t>AMOUNT RUPIAH</a:t>
            </a:r>
          </a:p>
          <a:p>
            <a:pPr>
              <a:buNone/>
            </a:pPr>
            <a:endParaRPr lang="en-US" sz="2000" dirty="0" smtClean="0"/>
          </a:p>
          <a:p>
            <a:pPr>
              <a:buNone/>
            </a:pPr>
            <a:r>
              <a:rPr lang="en-US" sz="2000" dirty="0" smtClean="0"/>
              <a:t>                                                                                              TANDA TANGAN DAN CAP PERUSAHAAN </a:t>
            </a:r>
          </a:p>
          <a:p>
            <a:pPr>
              <a:buNone/>
            </a:pPr>
            <a:endParaRPr lang="en-US" sz="2000" dirty="0" smtClean="0"/>
          </a:p>
          <a:p>
            <a:pPr>
              <a:buNone/>
            </a:pPr>
            <a:endParaRPr lang="en-US" sz="2000" dirty="0" smtClean="0"/>
          </a:p>
          <a:p>
            <a:pPr>
              <a:buNone/>
            </a:pPr>
            <a:endParaRPr lang="en-US" sz="2000" dirty="0"/>
          </a:p>
        </p:txBody>
      </p:sp>
      <p:sp>
        <p:nvSpPr>
          <p:cNvPr id="4" name="Rectangle 3"/>
          <p:cNvSpPr/>
          <p:nvPr/>
        </p:nvSpPr>
        <p:spPr>
          <a:xfrm>
            <a:off x="6220443" y="1796131"/>
            <a:ext cx="2284523" cy="45357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A/C NO.</a:t>
            </a:r>
            <a:endParaRPr lang="en-US" dirty="0"/>
          </a:p>
        </p:txBody>
      </p:sp>
      <p:sp>
        <p:nvSpPr>
          <p:cNvPr id="5" name="Rectangle 4"/>
          <p:cNvSpPr/>
          <p:nvPr/>
        </p:nvSpPr>
        <p:spPr>
          <a:xfrm>
            <a:off x="204530" y="2292039"/>
            <a:ext cx="1814180" cy="45357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CHEQUE NO.004                  </a:t>
            </a:r>
            <a:endParaRPr lang="en-US" dirty="0">
              <a:solidFill>
                <a:schemeClr val="tx1"/>
              </a:solidFill>
            </a:endParaRPr>
          </a:p>
        </p:txBody>
      </p:sp>
      <p:cxnSp>
        <p:nvCxnSpPr>
          <p:cNvPr id="7" name="Straight Connector 6"/>
          <p:cNvCxnSpPr/>
          <p:nvPr/>
        </p:nvCxnSpPr>
        <p:spPr>
          <a:xfrm>
            <a:off x="83585" y="4940915"/>
            <a:ext cx="8587118" cy="20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04530" y="6059732"/>
            <a:ext cx="2150139" cy="362860"/>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rPr>
              <a:t>r</a:t>
            </a:r>
            <a:endParaRPr lang="en-US" dirty="0">
              <a:solidFill>
                <a:schemeClr val="bg1"/>
              </a:solidFill>
            </a:endParaRPr>
          </a:p>
        </p:txBody>
      </p:sp>
      <p:sp>
        <p:nvSpPr>
          <p:cNvPr id="10" name="Rectangle 9"/>
          <p:cNvSpPr/>
          <p:nvPr/>
        </p:nvSpPr>
        <p:spPr>
          <a:xfrm>
            <a:off x="137339" y="5878303"/>
            <a:ext cx="2015755" cy="35681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solidFill>
                  <a:schemeClr val="tx1"/>
                </a:solidFill>
              </a:rPr>
              <a:t>Rp</a:t>
            </a:r>
            <a:r>
              <a:rPr lang="en-US" dirty="0" smtClean="0">
                <a:solidFill>
                  <a:schemeClr val="tx1"/>
                </a:solidFill>
              </a:rPr>
              <a: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1582" y="274639"/>
            <a:ext cx="6900880" cy="439717"/>
          </a:xfrm>
          <a:ln w="12700">
            <a:solidFill>
              <a:schemeClr val="tx1"/>
            </a:solidFill>
          </a:ln>
        </p:spPr>
        <p:txBody>
          <a:bodyPr>
            <a:noAutofit/>
          </a:bodyPr>
          <a:lstStyle/>
          <a:p>
            <a:pPr algn="l"/>
            <a:r>
              <a:rPr lang="en-US" sz="2800" dirty="0" smtClean="0"/>
              <a:t>D.TAHAP-TAHAP PROSES AKUNTANSI BANK</a:t>
            </a:r>
            <a:endParaRPr lang="en-US" sz="2800" dirty="0"/>
          </a:p>
        </p:txBody>
      </p:sp>
      <p:sp>
        <p:nvSpPr>
          <p:cNvPr id="4" name="TextBox 3"/>
          <p:cNvSpPr txBox="1"/>
          <p:nvPr/>
        </p:nvSpPr>
        <p:spPr>
          <a:xfrm>
            <a:off x="428596" y="1214422"/>
            <a:ext cx="1714512" cy="646331"/>
          </a:xfrm>
          <a:prstGeom prst="rect">
            <a:avLst/>
          </a:prstGeom>
          <a:noFill/>
          <a:ln w="12700">
            <a:solidFill>
              <a:schemeClr val="tx1"/>
            </a:solidFill>
          </a:ln>
        </p:spPr>
        <p:txBody>
          <a:bodyPr wrap="square" rtlCol="0">
            <a:spAutoFit/>
          </a:bodyPr>
          <a:lstStyle/>
          <a:p>
            <a:r>
              <a:rPr lang="en-US" dirty="0" err="1" smtClean="0"/>
              <a:t>Dokumen</a:t>
            </a:r>
            <a:r>
              <a:rPr lang="en-US" dirty="0" smtClean="0"/>
              <a:t> </a:t>
            </a:r>
            <a:r>
              <a:rPr lang="en-US" dirty="0" err="1" smtClean="0"/>
              <a:t>Dasar</a:t>
            </a:r>
            <a:r>
              <a:rPr lang="en-US" dirty="0" smtClean="0"/>
              <a:t> </a:t>
            </a:r>
          </a:p>
          <a:p>
            <a:r>
              <a:rPr lang="en-US" dirty="0" err="1" smtClean="0"/>
              <a:t>Transaksi</a:t>
            </a:r>
            <a:endParaRPr lang="en-US" dirty="0"/>
          </a:p>
        </p:txBody>
      </p:sp>
      <p:sp>
        <p:nvSpPr>
          <p:cNvPr id="5" name="TextBox 4"/>
          <p:cNvSpPr txBox="1"/>
          <p:nvPr/>
        </p:nvSpPr>
        <p:spPr>
          <a:xfrm>
            <a:off x="428596" y="2428868"/>
            <a:ext cx="1714512" cy="369332"/>
          </a:xfrm>
          <a:prstGeom prst="rect">
            <a:avLst/>
          </a:prstGeom>
          <a:noFill/>
          <a:ln w="12700">
            <a:solidFill>
              <a:schemeClr val="tx1"/>
            </a:solidFill>
          </a:ln>
        </p:spPr>
        <p:txBody>
          <a:bodyPr wrap="square" rtlCol="0">
            <a:spAutoFit/>
          </a:bodyPr>
          <a:lstStyle/>
          <a:p>
            <a:pPr algn="ctr"/>
            <a:r>
              <a:rPr lang="en-US" dirty="0" err="1" smtClean="0"/>
              <a:t>Buku</a:t>
            </a:r>
            <a:r>
              <a:rPr lang="en-US" dirty="0" smtClean="0"/>
              <a:t> </a:t>
            </a:r>
            <a:r>
              <a:rPr lang="en-US" dirty="0" err="1" smtClean="0"/>
              <a:t>Jurnal</a:t>
            </a:r>
            <a:endParaRPr lang="en-US" dirty="0"/>
          </a:p>
        </p:txBody>
      </p:sp>
      <p:sp>
        <p:nvSpPr>
          <p:cNvPr id="6" name="TextBox 5"/>
          <p:cNvSpPr txBox="1"/>
          <p:nvPr/>
        </p:nvSpPr>
        <p:spPr>
          <a:xfrm>
            <a:off x="428596" y="3500438"/>
            <a:ext cx="1714512" cy="369332"/>
          </a:xfrm>
          <a:prstGeom prst="rect">
            <a:avLst/>
          </a:prstGeom>
          <a:noFill/>
          <a:ln w="12700">
            <a:solidFill>
              <a:schemeClr val="tx1"/>
            </a:solidFill>
          </a:ln>
        </p:spPr>
        <p:txBody>
          <a:bodyPr wrap="square" rtlCol="0">
            <a:spAutoFit/>
          </a:bodyPr>
          <a:lstStyle/>
          <a:p>
            <a:pPr algn="ctr"/>
            <a:r>
              <a:rPr lang="en-US" dirty="0" err="1" smtClean="0"/>
              <a:t>Buku</a:t>
            </a:r>
            <a:r>
              <a:rPr lang="en-US" dirty="0" smtClean="0"/>
              <a:t> </a:t>
            </a:r>
            <a:r>
              <a:rPr lang="en-US" dirty="0" err="1" smtClean="0"/>
              <a:t>Besar</a:t>
            </a:r>
            <a:endParaRPr lang="en-US" dirty="0"/>
          </a:p>
        </p:txBody>
      </p:sp>
      <p:sp>
        <p:nvSpPr>
          <p:cNvPr id="7" name="TextBox 6"/>
          <p:cNvSpPr txBox="1"/>
          <p:nvPr/>
        </p:nvSpPr>
        <p:spPr>
          <a:xfrm>
            <a:off x="428596" y="4572008"/>
            <a:ext cx="1714512" cy="369332"/>
          </a:xfrm>
          <a:prstGeom prst="rect">
            <a:avLst/>
          </a:prstGeom>
          <a:noFill/>
          <a:ln w="12700">
            <a:solidFill>
              <a:schemeClr val="tx1"/>
            </a:solidFill>
          </a:ln>
        </p:spPr>
        <p:txBody>
          <a:bodyPr wrap="square" rtlCol="0">
            <a:spAutoFit/>
          </a:bodyPr>
          <a:lstStyle/>
          <a:p>
            <a:pPr algn="ctr"/>
            <a:r>
              <a:rPr lang="en-US" dirty="0" err="1" smtClean="0"/>
              <a:t>Neraca</a:t>
            </a:r>
            <a:endParaRPr lang="en-US" dirty="0"/>
          </a:p>
        </p:txBody>
      </p:sp>
      <p:sp>
        <p:nvSpPr>
          <p:cNvPr id="8" name="TextBox 7"/>
          <p:cNvSpPr txBox="1"/>
          <p:nvPr/>
        </p:nvSpPr>
        <p:spPr>
          <a:xfrm>
            <a:off x="928662" y="4929198"/>
            <a:ext cx="1571636" cy="369332"/>
          </a:xfrm>
          <a:prstGeom prst="rect">
            <a:avLst/>
          </a:prstGeom>
          <a:noFill/>
          <a:ln w="12700">
            <a:solidFill>
              <a:schemeClr val="tx1"/>
            </a:solidFill>
          </a:ln>
        </p:spPr>
        <p:txBody>
          <a:bodyPr wrap="square" rtlCol="0">
            <a:spAutoFit/>
          </a:bodyPr>
          <a:lstStyle/>
          <a:p>
            <a:r>
              <a:rPr lang="en-US" dirty="0" err="1" smtClean="0"/>
              <a:t>Ikhtisar</a:t>
            </a:r>
            <a:r>
              <a:rPr lang="en-US" dirty="0" smtClean="0"/>
              <a:t> L/R</a:t>
            </a:r>
            <a:endParaRPr lang="en-US" dirty="0"/>
          </a:p>
        </p:txBody>
      </p:sp>
      <p:sp>
        <p:nvSpPr>
          <p:cNvPr id="9" name="TextBox 8"/>
          <p:cNvSpPr txBox="1"/>
          <p:nvPr/>
        </p:nvSpPr>
        <p:spPr>
          <a:xfrm>
            <a:off x="1428728" y="5286388"/>
            <a:ext cx="1428760" cy="369332"/>
          </a:xfrm>
          <a:prstGeom prst="rect">
            <a:avLst/>
          </a:prstGeom>
          <a:noFill/>
          <a:ln w="12700">
            <a:solidFill>
              <a:schemeClr val="tx1"/>
            </a:solidFill>
          </a:ln>
        </p:spPr>
        <p:txBody>
          <a:bodyPr wrap="square" rtlCol="0">
            <a:spAutoFit/>
          </a:bodyPr>
          <a:lstStyle/>
          <a:p>
            <a:pPr algn="ctr"/>
            <a:r>
              <a:rPr lang="en-US" dirty="0" smtClean="0"/>
              <a:t>I.P.P.K</a:t>
            </a:r>
            <a:endParaRPr lang="en-US" dirty="0"/>
          </a:p>
        </p:txBody>
      </p:sp>
      <p:sp>
        <p:nvSpPr>
          <p:cNvPr id="10" name="TextBox 9"/>
          <p:cNvSpPr txBox="1"/>
          <p:nvPr/>
        </p:nvSpPr>
        <p:spPr>
          <a:xfrm>
            <a:off x="4214810" y="4643446"/>
            <a:ext cx="1285884" cy="646331"/>
          </a:xfrm>
          <a:prstGeom prst="rect">
            <a:avLst/>
          </a:prstGeom>
          <a:noFill/>
          <a:ln w="12700">
            <a:solidFill>
              <a:schemeClr val="tx1"/>
            </a:solidFill>
          </a:ln>
        </p:spPr>
        <p:txBody>
          <a:bodyPr wrap="square" rtlCol="0">
            <a:spAutoFit/>
          </a:bodyPr>
          <a:lstStyle/>
          <a:p>
            <a:pPr algn="ctr"/>
            <a:r>
              <a:rPr lang="en-US" dirty="0" err="1" smtClean="0"/>
              <a:t>Keputusan</a:t>
            </a:r>
            <a:endParaRPr lang="en-US" dirty="0" smtClean="0"/>
          </a:p>
          <a:p>
            <a:pPr algn="ctr"/>
            <a:endParaRPr lang="en-US" dirty="0"/>
          </a:p>
        </p:txBody>
      </p:sp>
      <p:sp>
        <p:nvSpPr>
          <p:cNvPr id="11" name="TextBox 10"/>
          <p:cNvSpPr txBox="1"/>
          <p:nvPr/>
        </p:nvSpPr>
        <p:spPr>
          <a:xfrm>
            <a:off x="6286512" y="3357562"/>
            <a:ext cx="1428760" cy="923330"/>
          </a:xfrm>
          <a:prstGeom prst="rect">
            <a:avLst/>
          </a:prstGeom>
          <a:noFill/>
          <a:ln w="12700">
            <a:solidFill>
              <a:schemeClr val="tx1"/>
            </a:solidFill>
          </a:ln>
        </p:spPr>
        <p:txBody>
          <a:bodyPr wrap="square" rtlCol="0">
            <a:spAutoFit/>
          </a:bodyPr>
          <a:lstStyle/>
          <a:p>
            <a:pPr algn="ctr"/>
            <a:r>
              <a:rPr lang="en-US" dirty="0" err="1" smtClean="0"/>
              <a:t>Analisa</a:t>
            </a:r>
            <a:r>
              <a:rPr lang="en-US" dirty="0" smtClean="0"/>
              <a:t> </a:t>
            </a:r>
          </a:p>
          <a:p>
            <a:pPr algn="ctr"/>
            <a:r>
              <a:rPr lang="en-US" dirty="0" err="1" smtClean="0"/>
              <a:t>Keadaan</a:t>
            </a:r>
            <a:r>
              <a:rPr lang="en-US" dirty="0" smtClean="0"/>
              <a:t> </a:t>
            </a:r>
            <a:r>
              <a:rPr lang="en-US" dirty="0" err="1" smtClean="0"/>
              <a:t>Keuangan</a:t>
            </a:r>
            <a:endParaRPr lang="en-US" dirty="0"/>
          </a:p>
        </p:txBody>
      </p:sp>
      <p:sp>
        <p:nvSpPr>
          <p:cNvPr id="12" name="TextBox 11"/>
          <p:cNvSpPr txBox="1"/>
          <p:nvPr/>
        </p:nvSpPr>
        <p:spPr>
          <a:xfrm>
            <a:off x="3571868" y="2357430"/>
            <a:ext cx="2500330" cy="369332"/>
          </a:xfrm>
          <a:prstGeom prst="rect">
            <a:avLst/>
          </a:prstGeom>
          <a:noFill/>
          <a:ln w="12700">
            <a:solidFill>
              <a:schemeClr val="tx1"/>
            </a:solidFill>
          </a:ln>
        </p:spPr>
        <p:txBody>
          <a:bodyPr wrap="square" rtlCol="0">
            <a:spAutoFit/>
          </a:bodyPr>
          <a:lstStyle/>
          <a:p>
            <a:pPr algn="ctr"/>
            <a:r>
              <a:rPr lang="en-US" dirty="0" err="1" smtClean="0"/>
              <a:t>Buku-buku</a:t>
            </a:r>
            <a:r>
              <a:rPr lang="en-US" dirty="0" smtClean="0"/>
              <a:t> </a:t>
            </a:r>
            <a:r>
              <a:rPr lang="en-US" dirty="0" err="1" smtClean="0"/>
              <a:t>Pembantu</a:t>
            </a:r>
            <a:r>
              <a:rPr lang="en-US" dirty="0" smtClean="0"/>
              <a:t> </a:t>
            </a:r>
            <a:endParaRPr lang="en-US" dirty="0"/>
          </a:p>
        </p:txBody>
      </p:sp>
      <p:cxnSp>
        <p:nvCxnSpPr>
          <p:cNvPr id="16" name="Straight Arrow Connector 15"/>
          <p:cNvCxnSpPr/>
          <p:nvPr/>
        </p:nvCxnSpPr>
        <p:spPr>
          <a:xfrm>
            <a:off x="2143108" y="2571744"/>
            <a:ext cx="121444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786050" y="4929198"/>
            <a:ext cx="121444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143108" y="3714752"/>
            <a:ext cx="121444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429521" y="3214289"/>
            <a:ext cx="1000132"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4000496" y="3714752"/>
            <a:ext cx="92869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4607719" y="4179099"/>
            <a:ext cx="928694"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5081590" y="3714752"/>
            <a:ext cx="1133484" cy="11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428992" y="3500438"/>
            <a:ext cx="357190" cy="461665"/>
          </a:xfrm>
          <a:prstGeom prst="rect">
            <a:avLst/>
          </a:prstGeom>
          <a:noFill/>
        </p:spPr>
        <p:txBody>
          <a:bodyPr wrap="square" rtlCol="0">
            <a:spAutoFit/>
          </a:bodyPr>
          <a:lstStyle/>
          <a:p>
            <a:r>
              <a:rPr lang="en-US" sz="2400" dirty="0" smtClean="0"/>
              <a:t>=</a:t>
            </a:r>
            <a:endParaRPr lang="en-US" sz="2400" dirty="0"/>
          </a:p>
        </p:txBody>
      </p:sp>
      <p:cxnSp>
        <p:nvCxnSpPr>
          <p:cNvPr id="36" name="Straight Connector 35"/>
          <p:cNvCxnSpPr/>
          <p:nvPr/>
        </p:nvCxnSpPr>
        <p:spPr>
          <a:xfrm rot="5400000">
            <a:off x="786183" y="4214421"/>
            <a:ext cx="714380"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786183" y="3142851"/>
            <a:ext cx="714380"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893737" y="2153435"/>
            <a:ext cx="499272"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0" y="6143644"/>
            <a:ext cx="3714776" cy="369332"/>
          </a:xfrm>
          <a:prstGeom prst="rect">
            <a:avLst/>
          </a:prstGeom>
          <a:noFill/>
          <a:ln w="12700">
            <a:solidFill>
              <a:schemeClr val="tx1"/>
            </a:solidFill>
          </a:ln>
        </p:spPr>
        <p:txBody>
          <a:bodyPr wrap="square" rtlCol="0">
            <a:spAutoFit/>
          </a:bodyPr>
          <a:lstStyle/>
          <a:p>
            <a:pPr algn="ctr"/>
            <a:r>
              <a:rPr lang="en-US" dirty="0" err="1" smtClean="0"/>
              <a:t>Ikhtisar</a:t>
            </a:r>
            <a:r>
              <a:rPr lang="en-US" dirty="0" smtClean="0"/>
              <a:t> </a:t>
            </a:r>
            <a:r>
              <a:rPr lang="en-US" dirty="0" err="1" smtClean="0"/>
              <a:t>Perubahan</a:t>
            </a:r>
            <a:r>
              <a:rPr lang="en-US" dirty="0" smtClean="0"/>
              <a:t> </a:t>
            </a:r>
            <a:r>
              <a:rPr lang="en-US" dirty="0" err="1" smtClean="0"/>
              <a:t>Posisi</a:t>
            </a:r>
            <a:r>
              <a:rPr lang="en-US" dirty="0" smtClean="0"/>
              <a:t> </a:t>
            </a:r>
            <a:r>
              <a:rPr lang="en-US" dirty="0" err="1" smtClean="0"/>
              <a:t>Keuangan</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79697"/>
          </a:xfrm>
        </p:spPr>
        <p:txBody>
          <a:bodyPr>
            <a:noAutofit/>
          </a:bodyPr>
          <a:lstStyle/>
          <a:p>
            <a:pPr algn="l"/>
            <a:r>
              <a:rPr lang="en-US" sz="3600" b="1" dirty="0" smtClean="0"/>
              <a:t>D.JASA GIRO</a:t>
            </a:r>
            <a:endParaRPr lang="en-US" sz="3600" b="1" dirty="0"/>
          </a:p>
        </p:txBody>
      </p:sp>
      <p:sp>
        <p:nvSpPr>
          <p:cNvPr id="3" name="Content Placeholder 2"/>
          <p:cNvSpPr>
            <a:spLocks noGrp="1"/>
          </p:cNvSpPr>
          <p:nvPr>
            <p:ph idx="1"/>
          </p:nvPr>
        </p:nvSpPr>
        <p:spPr>
          <a:xfrm>
            <a:off x="0" y="1161126"/>
            <a:ext cx="9144000" cy="5696874"/>
          </a:xfrm>
        </p:spPr>
        <p:txBody>
          <a:bodyPr>
            <a:normAutofit/>
          </a:bodyPr>
          <a:lstStyle/>
          <a:p>
            <a:pPr>
              <a:buNone/>
            </a:pPr>
            <a:r>
              <a:rPr lang="en-US" sz="2800" dirty="0" smtClean="0"/>
              <a:t>METODE PERHITUNGAN JASA GIRO:</a:t>
            </a:r>
          </a:p>
          <a:p>
            <a:pPr>
              <a:buNone/>
            </a:pPr>
            <a:r>
              <a:rPr lang="en-US" sz="2800" dirty="0" smtClean="0"/>
              <a:t>1.BERDASARKAN SALDO HARIAN ATAU LAMANYA DANA</a:t>
            </a:r>
          </a:p>
          <a:p>
            <a:pPr>
              <a:buNone/>
            </a:pPr>
            <a:r>
              <a:rPr lang="en-US" sz="2800" dirty="0" smtClean="0"/>
              <a:t>   MENGENDAP.</a:t>
            </a:r>
          </a:p>
          <a:p>
            <a:pPr>
              <a:buNone/>
            </a:pPr>
            <a:endParaRPr lang="en-US" sz="2800" dirty="0" smtClean="0"/>
          </a:p>
          <a:p>
            <a:pPr>
              <a:buNone/>
            </a:pPr>
            <a:r>
              <a:rPr lang="en-US" sz="2800" dirty="0" smtClean="0"/>
              <a:t>2.BERDASARAKAN SALDO TERENDAH.</a:t>
            </a:r>
          </a:p>
          <a:p>
            <a:pPr>
              <a:buNone/>
            </a:pPr>
            <a:endParaRPr lang="en-US" sz="2800" dirty="0" smtClean="0"/>
          </a:p>
          <a:p>
            <a:pPr>
              <a:buNone/>
            </a:pPr>
            <a:r>
              <a:rPr lang="en-US" sz="2800" dirty="0" smtClean="0"/>
              <a:t>3.BERDASARKAN SALDO RATA-RATA.</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8686801" cy="616837"/>
          </a:xfrm>
        </p:spPr>
        <p:txBody>
          <a:bodyPr>
            <a:normAutofit/>
          </a:bodyPr>
          <a:lstStyle/>
          <a:p>
            <a:pPr algn="l"/>
            <a:r>
              <a:rPr lang="en-US" sz="2400" b="1" dirty="0" smtClean="0"/>
              <a:t>CONTOH PERHITUNGAN JASA GIRO</a:t>
            </a:r>
            <a:endParaRPr lang="en-US" sz="2400" b="1" dirty="0"/>
          </a:p>
        </p:txBody>
      </p:sp>
      <p:sp>
        <p:nvSpPr>
          <p:cNvPr id="4" name="Rectangle 3"/>
          <p:cNvSpPr/>
          <p:nvPr/>
        </p:nvSpPr>
        <p:spPr>
          <a:xfrm>
            <a:off x="137338" y="571480"/>
            <a:ext cx="8802132" cy="628652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r>
              <a:rPr lang="en-US" sz="1600" dirty="0" smtClean="0">
                <a:solidFill>
                  <a:schemeClr val="tx1"/>
                </a:solidFill>
              </a:rPr>
              <a:t>BANK MANDIRI</a:t>
            </a:r>
          </a:p>
          <a:p>
            <a:r>
              <a:rPr lang="en-US" sz="1600" dirty="0" smtClean="0">
                <a:solidFill>
                  <a:schemeClr val="tx1"/>
                </a:solidFill>
              </a:rPr>
              <a:t>CABANG PEMATANGSIANTAR</a:t>
            </a:r>
          </a:p>
          <a:p>
            <a:pPr algn="ctr"/>
            <a:r>
              <a:rPr lang="en-US" sz="1600" dirty="0" smtClean="0">
                <a:solidFill>
                  <a:schemeClr val="tx1"/>
                </a:solidFill>
              </a:rPr>
              <a:t>REKENING KORAN</a:t>
            </a:r>
          </a:p>
          <a:p>
            <a:pPr algn="ctr"/>
            <a:r>
              <a:rPr lang="en-US" sz="1600" dirty="0" smtClean="0">
                <a:solidFill>
                  <a:schemeClr val="tx1"/>
                </a:solidFill>
              </a:rPr>
              <a:t>PER 30 SEPTEMBER 2008</a:t>
            </a:r>
          </a:p>
          <a:p>
            <a:r>
              <a:rPr lang="en-US" sz="1600" dirty="0" smtClean="0">
                <a:solidFill>
                  <a:schemeClr val="tx1"/>
                </a:solidFill>
              </a:rPr>
              <a:t>NAMA		: RUDY WIJAYA</a:t>
            </a:r>
          </a:p>
          <a:p>
            <a:r>
              <a:rPr lang="en-US" sz="1600" dirty="0" smtClean="0">
                <a:solidFill>
                  <a:schemeClr val="tx1"/>
                </a:solidFill>
              </a:rPr>
              <a:t>ALAMAT		: JL.SUTOMO NO.23 PEMATANGSIANTAR</a:t>
            </a:r>
          </a:p>
          <a:p>
            <a:r>
              <a:rPr lang="en-US" sz="1600" dirty="0" smtClean="0">
                <a:solidFill>
                  <a:schemeClr val="tx1"/>
                </a:solidFill>
              </a:rPr>
              <a:t>SUKU BUNGA	: 12 % PA</a:t>
            </a:r>
          </a:p>
          <a:p>
            <a:endParaRPr lang="en-US" sz="1600" dirty="0" smtClean="0">
              <a:solidFill>
                <a:schemeClr val="tx1"/>
              </a:solidFill>
            </a:endParaRPr>
          </a:p>
          <a:p>
            <a:endParaRPr lang="en-US" sz="1600" dirty="0" smtClean="0">
              <a:solidFill>
                <a:schemeClr val="tx1"/>
              </a:solidFill>
            </a:endParaRPr>
          </a:p>
          <a:p>
            <a:endParaRPr lang="en-US" sz="1600" dirty="0" smtClean="0">
              <a:solidFill>
                <a:schemeClr val="tx1"/>
              </a:solidFill>
            </a:endParaRPr>
          </a:p>
          <a:p>
            <a:endParaRPr lang="en-US" sz="1600" dirty="0" smtClean="0">
              <a:solidFill>
                <a:schemeClr val="tx1"/>
              </a:solidFill>
            </a:endParaRPr>
          </a:p>
          <a:p>
            <a:endParaRPr lang="en-US" sz="1600"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pPr algn="ctr"/>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p:txBody>
      </p:sp>
      <p:graphicFrame>
        <p:nvGraphicFramePr>
          <p:cNvPr id="5" name="Table 4"/>
          <p:cNvGraphicFramePr>
            <a:graphicFrameLocks noGrp="1"/>
          </p:cNvGraphicFramePr>
          <p:nvPr/>
        </p:nvGraphicFramePr>
        <p:xfrm>
          <a:off x="204530" y="2786059"/>
          <a:ext cx="8533364" cy="3124359"/>
        </p:xfrm>
        <a:graphic>
          <a:graphicData uri="http://schemas.openxmlformats.org/drawingml/2006/table">
            <a:tbl>
              <a:tblPr firstRow="1" bandRow="1">
                <a:tableStyleId>{5C22544A-7EE6-4342-B048-85BDC9FD1C3A}</a:tableStyleId>
              </a:tblPr>
              <a:tblGrid>
                <a:gridCol w="1343837"/>
                <a:gridCol w="2559019"/>
                <a:gridCol w="1323002"/>
                <a:gridCol w="1587602"/>
                <a:gridCol w="1719904"/>
              </a:tblGrid>
              <a:tr h="427757">
                <a:tc>
                  <a:txBody>
                    <a:bodyPr/>
                    <a:lstStyle/>
                    <a:p>
                      <a:r>
                        <a:rPr lang="en-US" sz="1800" dirty="0" smtClean="0">
                          <a:solidFill>
                            <a:schemeClr val="tx1"/>
                          </a:solidFill>
                        </a:rPr>
                        <a:t>TANGGAL</a:t>
                      </a:r>
                      <a:endParaRPr lang="en-US" sz="1800" dirty="0">
                        <a:solidFill>
                          <a:schemeClr val="tx1"/>
                        </a:solidFill>
                      </a:endParaRPr>
                    </a:p>
                  </a:txBody>
                  <a:tcPr marL="86005" marR="86005" marT="58057" marB="58057"/>
                </a:tc>
                <a:tc>
                  <a:txBody>
                    <a:bodyPr/>
                    <a:lstStyle/>
                    <a:p>
                      <a:r>
                        <a:rPr lang="en-US" sz="1800" dirty="0" smtClean="0">
                          <a:solidFill>
                            <a:schemeClr val="tx1"/>
                          </a:solidFill>
                        </a:rPr>
                        <a:t>MUTASI/KETERANGAN</a:t>
                      </a:r>
                      <a:endParaRPr lang="en-US" sz="1800" dirty="0">
                        <a:solidFill>
                          <a:schemeClr val="tx1"/>
                        </a:solidFill>
                      </a:endParaRPr>
                    </a:p>
                  </a:txBody>
                  <a:tcPr marL="86005" marR="86005" marT="58057" marB="58057"/>
                </a:tc>
                <a:tc>
                  <a:txBody>
                    <a:bodyPr/>
                    <a:lstStyle/>
                    <a:p>
                      <a:pPr algn="ctr"/>
                      <a:r>
                        <a:rPr lang="en-US" sz="1800" dirty="0" smtClean="0">
                          <a:solidFill>
                            <a:schemeClr val="tx1"/>
                          </a:solidFill>
                        </a:rPr>
                        <a:t>DEBET</a:t>
                      </a:r>
                      <a:endParaRPr lang="en-US" sz="1800" dirty="0">
                        <a:solidFill>
                          <a:schemeClr val="tx1"/>
                        </a:solidFill>
                      </a:endParaRPr>
                    </a:p>
                  </a:txBody>
                  <a:tcPr marL="86005" marR="86005" marT="58057" marB="58057"/>
                </a:tc>
                <a:tc>
                  <a:txBody>
                    <a:bodyPr/>
                    <a:lstStyle/>
                    <a:p>
                      <a:pPr algn="ctr"/>
                      <a:r>
                        <a:rPr lang="en-US" sz="1800" dirty="0" smtClean="0">
                          <a:solidFill>
                            <a:schemeClr val="tx1"/>
                          </a:solidFill>
                        </a:rPr>
                        <a:t>KREDIT</a:t>
                      </a:r>
                      <a:endParaRPr lang="en-US" sz="1800" dirty="0">
                        <a:solidFill>
                          <a:schemeClr val="tx1"/>
                        </a:solidFill>
                      </a:endParaRPr>
                    </a:p>
                  </a:txBody>
                  <a:tcPr marL="86005" marR="86005" marT="58057" marB="58057"/>
                </a:tc>
                <a:tc>
                  <a:txBody>
                    <a:bodyPr/>
                    <a:lstStyle/>
                    <a:p>
                      <a:pPr algn="ctr"/>
                      <a:r>
                        <a:rPr lang="en-US" sz="1800" dirty="0" smtClean="0">
                          <a:solidFill>
                            <a:schemeClr val="tx1"/>
                          </a:solidFill>
                        </a:rPr>
                        <a:t>SALDO</a:t>
                      </a:r>
                      <a:endParaRPr lang="en-US" sz="1800" dirty="0">
                        <a:solidFill>
                          <a:schemeClr val="tx1"/>
                        </a:solidFill>
                      </a:endParaRPr>
                    </a:p>
                  </a:txBody>
                  <a:tcPr marL="86005" marR="86005" marT="58057" marB="58057"/>
                </a:tc>
              </a:tr>
              <a:tr h="2031848">
                <a:tc>
                  <a:txBody>
                    <a:bodyPr/>
                    <a:lstStyle/>
                    <a:p>
                      <a:r>
                        <a:rPr lang="en-US" sz="1800" dirty="0" smtClean="0">
                          <a:solidFill>
                            <a:schemeClr val="tx1"/>
                          </a:solidFill>
                        </a:rPr>
                        <a:t>  1/9</a:t>
                      </a:r>
                    </a:p>
                    <a:p>
                      <a:r>
                        <a:rPr lang="en-US" sz="1800" dirty="0" smtClean="0">
                          <a:solidFill>
                            <a:schemeClr val="tx1"/>
                          </a:solidFill>
                        </a:rPr>
                        <a:t>11/9</a:t>
                      </a:r>
                    </a:p>
                    <a:p>
                      <a:r>
                        <a:rPr lang="en-US" sz="1800" dirty="0" smtClean="0">
                          <a:solidFill>
                            <a:schemeClr val="tx1"/>
                          </a:solidFill>
                        </a:rPr>
                        <a:t>18/9</a:t>
                      </a:r>
                    </a:p>
                    <a:p>
                      <a:r>
                        <a:rPr lang="en-US" sz="1800" dirty="0" smtClean="0">
                          <a:solidFill>
                            <a:schemeClr val="tx1"/>
                          </a:solidFill>
                        </a:rPr>
                        <a:t>23/9</a:t>
                      </a:r>
                    </a:p>
                    <a:p>
                      <a:endParaRPr lang="en-US" sz="1800" dirty="0" smtClean="0">
                        <a:solidFill>
                          <a:schemeClr val="tx1"/>
                        </a:solidFill>
                      </a:endParaRPr>
                    </a:p>
                    <a:p>
                      <a:endParaRPr lang="en-US" sz="1800" dirty="0">
                        <a:solidFill>
                          <a:schemeClr val="tx1"/>
                        </a:solidFill>
                      </a:endParaRPr>
                    </a:p>
                  </a:txBody>
                  <a:tcPr marL="86005" marR="86005" marT="58057" marB="58057"/>
                </a:tc>
                <a:tc>
                  <a:txBody>
                    <a:bodyPr/>
                    <a:lstStyle/>
                    <a:p>
                      <a:r>
                        <a:rPr lang="en-US" sz="1800" dirty="0" smtClean="0">
                          <a:solidFill>
                            <a:schemeClr val="tx1"/>
                          </a:solidFill>
                        </a:rPr>
                        <a:t>SETORAN TUNAI</a:t>
                      </a:r>
                    </a:p>
                    <a:p>
                      <a:r>
                        <a:rPr lang="en-US" sz="1800" dirty="0" smtClean="0">
                          <a:solidFill>
                            <a:schemeClr val="tx1"/>
                          </a:solidFill>
                        </a:rPr>
                        <a:t>TARIK TUNAI</a:t>
                      </a:r>
                    </a:p>
                    <a:p>
                      <a:r>
                        <a:rPr lang="en-US" sz="1800" dirty="0" smtClean="0">
                          <a:solidFill>
                            <a:schemeClr val="tx1"/>
                          </a:solidFill>
                        </a:rPr>
                        <a:t>SETOR KLIRING</a:t>
                      </a:r>
                    </a:p>
                    <a:p>
                      <a:r>
                        <a:rPr lang="en-US" sz="1800" dirty="0" smtClean="0">
                          <a:solidFill>
                            <a:schemeClr val="tx1"/>
                          </a:solidFill>
                        </a:rPr>
                        <a:t>TRASFER KELUAR</a:t>
                      </a:r>
                      <a:endParaRPr lang="en-US" sz="1800" dirty="0">
                        <a:solidFill>
                          <a:schemeClr val="tx1"/>
                        </a:solidFill>
                      </a:endParaRPr>
                    </a:p>
                  </a:txBody>
                  <a:tcPr marL="86005" marR="86005" marT="58057" marB="58057"/>
                </a:tc>
                <a:tc>
                  <a:txBody>
                    <a:bodyPr/>
                    <a:lstStyle/>
                    <a:p>
                      <a:pPr algn="ctr"/>
                      <a:r>
                        <a:rPr lang="en-US" sz="1800" dirty="0" smtClean="0">
                          <a:solidFill>
                            <a:schemeClr val="tx1"/>
                          </a:solidFill>
                        </a:rPr>
                        <a:t>-</a:t>
                      </a:r>
                    </a:p>
                    <a:p>
                      <a:pPr algn="ctr"/>
                      <a:r>
                        <a:rPr lang="en-US" sz="1800" dirty="0" smtClean="0">
                          <a:solidFill>
                            <a:schemeClr val="tx1"/>
                          </a:solidFill>
                        </a:rPr>
                        <a:t>10.000.000</a:t>
                      </a:r>
                    </a:p>
                    <a:p>
                      <a:pPr algn="ctr"/>
                      <a:r>
                        <a:rPr lang="en-US" sz="1800" dirty="0" smtClean="0">
                          <a:solidFill>
                            <a:schemeClr val="tx1"/>
                          </a:solidFill>
                        </a:rPr>
                        <a:t>- </a:t>
                      </a:r>
                    </a:p>
                    <a:p>
                      <a:pPr algn="ctr"/>
                      <a:r>
                        <a:rPr lang="en-US" sz="1800" dirty="0" smtClean="0">
                          <a:solidFill>
                            <a:schemeClr val="tx1"/>
                          </a:solidFill>
                        </a:rPr>
                        <a:t>  5.000.000</a:t>
                      </a:r>
                      <a:endParaRPr lang="en-US" sz="1800" dirty="0">
                        <a:solidFill>
                          <a:schemeClr val="tx1"/>
                        </a:solidFill>
                      </a:endParaRPr>
                    </a:p>
                  </a:txBody>
                  <a:tcPr marL="86005" marR="86005" marT="58057" marB="58057"/>
                </a:tc>
                <a:tc>
                  <a:txBody>
                    <a:bodyPr/>
                    <a:lstStyle/>
                    <a:p>
                      <a:pPr algn="ctr"/>
                      <a:r>
                        <a:rPr lang="en-US" sz="1800" dirty="0" smtClean="0">
                          <a:solidFill>
                            <a:schemeClr val="tx1"/>
                          </a:solidFill>
                        </a:rPr>
                        <a:t>50.000.000</a:t>
                      </a:r>
                    </a:p>
                    <a:p>
                      <a:pPr algn="ctr"/>
                      <a:r>
                        <a:rPr lang="en-US" sz="1800" dirty="0" smtClean="0">
                          <a:solidFill>
                            <a:schemeClr val="tx1"/>
                          </a:solidFill>
                        </a:rPr>
                        <a:t>-</a:t>
                      </a:r>
                    </a:p>
                    <a:p>
                      <a:pPr algn="ctr"/>
                      <a:r>
                        <a:rPr lang="en-US" sz="1800" dirty="0" smtClean="0">
                          <a:solidFill>
                            <a:schemeClr val="tx1"/>
                          </a:solidFill>
                        </a:rPr>
                        <a:t>30.000.000</a:t>
                      </a:r>
                    </a:p>
                    <a:p>
                      <a:pPr algn="ctr"/>
                      <a:r>
                        <a:rPr lang="en-US" sz="1800" dirty="0" smtClean="0">
                          <a:solidFill>
                            <a:schemeClr val="tx1"/>
                          </a:solidFill>
                        </a:rPr>
                        <a:t>-</a:t>
                      </a:r>
                      <a:endParaRPr lang="en-US" sz="1800" dirty="0">
                        <a:solidFill>
                          <a:schemeClr val="tx1"/>
                        </a:solidFill>
                      </a:endParaRPr>
                    </a:p>
                  </a:txBody>
                  <a:tcPr marL="86005" marR="86005" marT="58057" marB="58057"/>
                </a:tc>
                <a:tc>
                  <a:txBody>
                    <a:bodyPr/>
                    <a:lstStyle/>
                    <a:p>
                      <a:pPr algn="ctr"/>
                      <a:r>
                        <a:rPr lang="en-US" sz="1800" dirty="0" smtClean="0">
                          <a:solidFill>
                            <a:schemeClr val="tx1"/>
                          </a:solidFill>
                        </a:rPr>
                        <a:t>50.000.000</a:t>
                      </a:r>
                    </a:p>
                    <a:p>
                      <a:pPr algn="ctr"/>
                      <a:r>
                        <a:rPr lang="en-US" sz="1800" dirty="0" smtClean="0">
                          <a:solidFill>
                            <a:schemeClr val="tx1"/>
                          </a:solidFill>
                        </a:rPr>
                        <a:t>40.000.000</a:t>
                      </a:r>
                    </a:p>
                    <a:p>
                      <a:pPr algn="ctr"/>
                      <a:r>
                        <a:rPr lang="en-US" sz="1800" dirty="0" smtClean="0">
                          <a:solidFill>
                            <a:schemeClr val="tx1"/>
                          </a:solidFill>
                        </a:rPr>
                        <a:t>70.000.000</a:t>
                      </a:r>
                    </a:p>
                    <a:p>
                      <a:pPr algn="ctr"/>
                      <a:r>
                        <a:rPr lang="en-US" sz="1800" u="sng" dirty="0" smtClean="0">
                          <a:solidFill>
                            <a:schemeClr val="tx1"/>
                          </a:solidFill>
                        </a:rPr>
                        <a:t>65.000.000 </a:t>
                      </a:r>
                    </a:p>
                    <a:p>
                      <a:pPr algn="l"/>
                      <a:r>
                        <a:rPr lang="en-US" sz="1800" u="none" baseline="0" dirty="0" smtClean="0">
                          <a:solidFill>
                            <a:schemeClr val="tx1"/>
                          </a:solidFill>
                        </a:rPr>
                        <a:t>   </a:t>
                      </a:r>
                      <a:r>
                        <a:rPr lang="en-US" sz="1800" b="1" u="none" dirty="0" smtClean="0">
                          <a:solidFill>
                            <a:schemeClr val="tx1"/>
                          </a:solidFill>
                        </a:rPr>
                        <a:t>225.000.000</a:t>
                      </a:r>
                      <a:endParaRPr lang="en-US" sz="1800" b="1" u="sng" dirty="0">
                        <a:solidFill>
                          <a:schemeClr val="tx1"/>
                        </a:solidFill>
                      </a:endParaRPr>
                    </a:p>
                  </a:txBody>
                  <a:tcPr marL="86005" marR="86005" marT="58057" marB="58057"/>
                </a:tc>
              </a:tr>
              <a:tr h="612227">
                <a:tc>
                  <a:txBody>
                    <a:bodyPr/>
                    <a:lstStyle/>
                    <a:p>
                      <a:r>
                        <a:rPr lang="en-US" sz="1400" dirty="0" smtClean="0">
                          <a:solidFill>
                            <a:schemeClr val="tx1"/>
                          </a:solidFill>
                        </a:rPr>
                        <a:t>KETERANGAN:</a:t>
                      </a:r>
                      <a:endParaRPr lang="en-US" sz="1400" dirty="0">
                        <a:solidFill>
                          <a:schemeClr val="tx1"/>
                        </a:solidFill>
                      </a:endParaRPr>
                    </a:p>
                  </a:txBody>
                  <a:tcPr marL="86005" marR="86005" marT="58057" marB="58057"/>
                </a:tc>
                <a:tc>
                  <a:txBody>
                    <a:bodyPr/>
                    <a:lstStyle/>
                    <a:p>
                      <a:endParaRPr lang="en-US" sz="1800" dirty="0">
                        <a:solidFill>
                          <a:schemeClr val="tx1"/>
                        </a:solidFill>
                      </a:endParaRPr>
                    </a:p>
                  </a:txBody>
                  <a:tcPr marL="86005" marR="86005" marT="58057" marB="58057"/>
                </a:tc>
                <a:tc>
                  <a:txBody>
                    <a:bodyPr/>
                    <a:lstStyle/>
                    <a:p>
                      <a:endParaRPr lang="en-US" sz="1800" dirty="0">
                        <a:solidFill>
                          <a:schemeClr val="tx1"/>
                        </a:solidFill>
                      </a:endParaRPr>
                    </a:p>
                  </a:txBody>
                  <a:tcPr marL="86005" marR="86005" marT="58057" marB="58057"/>
                </a:tc>
                <a:tc>
                  <a:txBody>
                    <a:bodyPr/>
                    <a:lstStyle/>
                    <a:p>
                      <a:endParaRPr lang="en-US" sz="1800" dirty="0">
                        <a:solidFill>
                          <a:schemeClr val="tx1"/>
                        </a:solidFill>
                      </a:endParaRPr>
                    </a:p>
                  </a:txBody>
                  <a:tcPr marL="86005" marR="86005" marT="58057" marB="58057"/>
                </a:tc>
                <a:tc>
                  <a:txBody>
                    <a:bodyPr/>
                    <a:lstStyle/>
                    <a:p>
                      <a:r>
                        <a:rPr lang="en-US" sz="1800" dirty="0" smtClean="0">
                          <a:solidFill>
                            <a:schemeClr val="tx1"/>
                          </a:solidFill>
                        </a:rPr>
                        <a:t>PIMPINAN CABANG</a:t>
                      </a:r>
                      <a:endParaRPr lang="en-US" sz="1800" dirty="0">
                        <a:solidFill>
                          <a:schemeClr val="tx1"/>
                        </a:solidFill>
                      </a:endParaRPr>
                    </a:p>
                  </a:txBody>
                  <a:tcPr marL="86005" marR="86005" marT="58057" marB="58057"/>
                </a:tc>
              </a:tr>
            </a:tbl>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u="sng" dirty="0" smtClean="0"/>
              <a:t>CARA PERHITUNGANNYA: </a:t>
            </a:r>
            <a:r>
              <a:rPr lang="en-US" sz="2400" b="1" u="sng" dirty="0" smtClean="0"/>
              <a:t>1.BERDASARKAN SALDO HARIAN</a:t>
            </a:r>
            <a:endParaRPr lang="en-US" sz="2400" b="1" u="sng" dirty="0"/>
          </a:p>
        </p:txBody>
      </p:sp>
      <p:sp>
        <p:nvSpPr>
          <p:cNvPr id="3" name="Content Placeholder 2"/>
          <p:cNvSpPr>
            <a:spLocks noGrp="1"/>
          </p:cNvSpPr>
          <p:nvPr>
            <p:ph idx="1"/>
          </p:nvPr>
        </p:nvSpPr>
        <p:spPr>
          <a:xfrm>
            <a:off x="0" y="798267"/>
            <a:ext cx="9144000" cy="6059733"/>
          </a:xfrm>
        </p:spPr>
        <p:txBody>
          <a:bodyPr>
            <a:normAutofit/>
          </a:bodyPr>
          <a:lstStyle/>
          <a:p>
            <a:pPr>
              <a:buNone/>
            </a:pPr>
            <a:endParaRPr lang="en-US" sz="2400" dirty="0" smtClean="0"/>
          </a:p>
          <a:p>
            <a:pPr>
              <a:buNone/>
            </a:pPr>
            <a:endParaRPr lang="en-US" sz="2400" dirty="0" smtClean="0"/>
          </a:p>
          <a:p>
            <a:pPr>
              <a:buNone/>
            </a:pPr>
            <a:r>
              <a:rPr lang="en-US" sz="2400" dirty="0" smtClean="0"/>
              <a:t>TANGAL		SALDO NASABAH	WAKTU	JASA GIRO</a:t>
            </a:r>
          </a:p>
          <a:p>
            <a:pPr>
              <a:buNone/>
            </a:pPr>
            <a:r>
              <a:rPr lang="en-US" sz="2400" dirty="0" smtClean="0"/>
              <a:t>   1/9 - 10/9		50.000.000		10 HARI             164.384                      </a:t>
            </a:r>
          </a:p>
          <a:p>
            <a:pPr>
              <a:buNone/>
            </a:pPr>
            <a:r>
              <a:rPr lang="en-US" sz="2400" dirty="0" smtClean="0">
                <a:solidFill>
                  <a:srgbClr val="FF0000"/>
                </a:solidFill>
              </a:rPr>
              <a:t>11/9  - 17/9		40.000.000		  7 HARI                92.055</a:t>
            </a:r>
          </a:p>
          <a:p>
            <a:pPr>
              <a:buNone/>
            </a:pPr>
            <a:r>
              <a:rPr lang="en-US" sz="2400" dirty="0" smtClean="0"/>
              <a:t>18/9  - 22/9		70.000.000		  5 HARI              115.068</a:t>
            </a:r>
          </a:p>
          <a:p>
            <a:pPr>
              <a:buNone/>
            </a:pPr>
            <a:r>
              <a:rPr lang="en-US" sz="2400" dirty="0" smtClean="0"/>
              <a:t>23/9- 30/9		65.000.000		  8 HARI              </a:t>
            </a:r>
            <a:r>
              <a:rPr lang="en-US" sz="2400" u="sng" dirty="0" smtClean="0"/>
              <a:t>170.959 </a:t>
            </a:r>
          </a:p>
          <a:p>
            <a:pPr>
              <a:buNone/>
            </a:pPr>
            <a:r>
              <a:rPr lang="en-US" sz="2400" b="1" dirty="0" smtClean="0"/>
              <a:t>TOTAL BUNGA						               542.466</a:t>
            </a:r>
          </a:p>
          <a:p>
            <a:pPr>
              <a:buNone/>
            </a:pPr>
            <a:r>
              <a:rPr lang="en-US" sz="2400" dirty="0" smtClean="0"/>
              <a:t>PAJAK 15% X 542.466                                                                       </a:t>
            </a:r>
            <a:r>
              <a:rPr lang="en-US" sz="2400" u="sng" dirty="0" smtClean="0"/>
              <a:t>(81.370)</a:t>
            </a:r>
          </a:p>
          <a:p>
            <a:pPr>
              <a:buNone/>
            </a:pPr>
            <a:r>
              <a:rPr lang="en-US" sz="2400" b="1" dirty="0" smtClean="0"/>
              <a:t>BUNGA BERSIH                                                                                461.096</a:t>
            </a:r>
          </a:p>
          <a:p>
            <a:pPr>
              <a:buNone/>
            </a:pPr>
            <a:endParaRPr lang="en-US" sz="2400" dirty="0" smtClean="0"/>
          </a:p>
          <a:p>
            <a:pPr>
              <a:buNone/>
            </a:pPr>
            <a:endParaRPr lang="en-US" sz="1800" dirty="0" smtClean="0"/>
          </a:p>
          <a:p>
            <a:pPr>
              <a:buNone/>
            </a:pPr>
            <a:endParaRPr lang="en-US" sz="1800" dirty="0"/>
          </a:p>
        </p:txBody>
      </p:sp>
      <p:sp>
        <p:nvSpPr>
          <p:cNvPr id="4" name="Rectangle 3"/>
          <p:cNvSpPr/>
          <p:nvPr/>
        </p:nvSpPr>
        <p:spPr>
          <a:xfrm>
            <a:off x="137338" y="888982"/>
            <a:ext cx="4636238" cy="725719"/>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tx1"/>
                </a:solidFill>
              </a:rPr>
              <a:t>JASA GIRO = SALDO X RATE X HARI</a:t>
            </a:r>
            <a:endParaRPr lang="en-US" sz="24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u="sng" dirty="0" smtClean="0"/>
              <a:t>CARA PERHITUNGAN:</a:t>
            </a:r>
            <a:r>
              <a:rPr lang="en-US" sz="2400" b="1" u="sng" dirty="0" smtClean="0"/>
              <a:t>2. BERDASARKAN SALDO TERENDAH</a:t>
            </a:r>
            <a:endParaRPr lang="en-US" sz="2400" b="1" u="sng"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SALDO TERENDAH </a:t>
            </a:r>
            <a:r>
              <a:rPr lang="en-US" sz="2400" b="1" dirty="0" err="1" smtClean="0"/>
              <a:t>Rp</a:t>
            </a:r>
            <a:r>
              <a:rPr lang="en-US" sz="2400" b="1" dirty="0" smtClean="0"/>
              <a:t> 40.000.000</a:t>
            </a:r>
          </a:p>
          <a:p>
            <a:pPr>
              <a:buNone/>
            </a:pPr>
            <a:r>
              <a:rPr lang="en-US" sz="2400" dirty="0" smtClean="0"/>
              <a:t>BUNGA = 40.000.000 X 12% X 1/12 = 400.000</a:t>
            </a:r>
          </a:p>
          <a:p>
            <a:pPr>
              <a:buNone/>
            </a:pPr>
            <a:r>
              <a:rPr lang="en-US" sz="2400" dirty="0" smtClean="0"/>
              <a:t>PAJAK 15% X 400.000		          </a:t>
            </a:r>
            <a:r>
              <a:rPr lang="en-US" sz="2400" u="sng" dirty="0" smtClean="0"/>
              <a:t>=    60.000 - </a:t>
            </a:r>
          </a:p>
          <a:p>
            <a:pPr>
              <a:buNone/>
            </a:pPr>
            <a:r>
              <a:rPr lang="en-US" sz="2400" b="1" dirty="0" smtClean="0"/>
              <a:t>BUNGA BERSIH		          = 340.000</a:t>
            </a:r>
          </a:p>
          <a:p>
            <a:pPr>
              <a:buNone/>
            </a:pPr>
            <a:endParaRPr lang="en-US" sz="2400" b="1" dirty="0" smtClean="0"/>
          </a:p>
          <a:p>
            <a:pPr>
              <a:buNone/>
            </a:pPr>
            <a:r>
              <a:rPr lang="en-US" sz="2400" u="sng" dirty="0" smtClean="0"/>
              <a:t>CARA PERHITUNGAN:</a:t>
            </a:r>
            <a:r>
              <a:rPr lang="en-US" sz="2400" b="1" u="sng" dirty="0" smtClean="0"/>
              <a:t>3.SALDO RATA-RATA</a:t>
            </a:r>
          </a:p>
          <a:p>
            <a:pPr>
              <a:buNone/>
            </a:pPr>
            <a:r>
              <a:rPr lang="en-US" sz="2400" b="1" dirty="0" smtClean="0"/>
              <a:t>SALDO RATA-RATA </a:t>
            </a:r>
            <a:r>
              <a:rPr lang="en-US" sz="2400" b="1" dirty="0" err="1" smtClean="0"/>
              <a:t>Rp</a:t>
            </a:r>
            <a:r>
              <a:rPr lang="en-US" sz="2400" b="1" dirty="0" smtClean="0"/>
              <a:t> 225.000.000/4 = </a:t>
            </a:r>
            <a:r>
              <a:rPr lang="en-US" sz="2400" b="1" dirty="0" err="1" smtClean="0"/>
              <a:t>Rp</a:t>
            </a:r>
            <a:r>
              <a:rPr lang="en-US" sz="2400" b="1" dirty="0" smtClean="0"/>
              <a:t> 56.250.000</a:t>
            </a:r>
          </a:p>
          <a:p>
            <a:pPr>
              <a:buNone/>
            </a:pPr>
            <a:r>
              <a:rPr lang="en-US" sz="2400" dirty="0" smtClean="0"/>
              <a:t>BUNGA = 56.250.000 X 12% X 1/12 = 562.500</a:t>
            </a:r>
          </a:p>
          <a:p>
            <a:pPr>
              <a:buNone/>
            </a:pPr>
            <a:r>
              <a:rPr lang="en-US" sz="2400" dirty="0" smtClean="0"/>
              <a:t>PAJAK 15% X 562.500		          </a:t>
            </a:r>
            <a:r>
              <a:rPr lang="en-US" sz="2400" u="sng" dirty="0" smtClean="0"/>
              <a:t>=   84.375 -   </a:t>
            </a:r>
          </a:p>
          <a:p>
            <a:pPr>
              <a:buNone/>
            </a:pPr>
            <a:r>
              <a:rPr lang="en-US" sz="2400" b="1" dirty="0" smtClean="0"/>
              <a:t>BUNGA BERSIH		          = 478.125</a:t>
            </a:r>
          </a:p>
          <a:p>
            <a:pPr>
              <a:buNone/>
            </a:pPr>
            <a:endParaRPr lang="en-US" sz="2400" b="1" dirty="0" smtClean="0"/>
          </a:p>
          <a:p>
            <a:pPr>
              <a:buNone/>
            </a:pPr>
            <a:endParaRPr lang="en-US" sz="2400" b="1" dirty="0" smtClean="0"/>
          </a:p>
          <a:p>
            <a:pPr>
              <a:buNone/>
            </a:pPr>
            <a:endParaRPr lang="en-US" sz="2400" b="1" dirty="0" smtClean="0"/>
          </a:p>
          <a:p>
            <a:pPr>
              <a:buNone/>
            </a:pPr>
            <a:endParaRPr lang="en-US" sz="2400" b="1"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722" y="357166"/>
            <a:ext cx="8734940" cy="521495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BANK MANDIRI</a:t>
            </a:r>
          </a:p>
          <a:p>
            <a:r>
              <a:rPr lang="en-US" dirty="0" smtClean="0">
                <a:solidFill>
                  <a:schemeClr val="tx1"/>
                </a:solidFill>
              </a:rPr>
              <a:t>CABANG PEMATANGSIANTAR</a:t>
            </a:r>
          </a:p>
          <a:p>
            <a:pPr algn="ctr"/>
            <a:r>
              <a:rPr lang="en-US" dirty="0" smtClean="0">
                <a:solidFill>
                  <a:schemeClr val="tx1"/>
                </a:solidFill>
              </a:rPr>
              <a:t>REKENING KORAN</a:t>
            </a:r>
          </a:p>
          <a:p>
            <a:pPr algn="ctr"/>
            <a:r>
              <a:rPr lang="en-US" dirty="0" smtClean="0">
                <a:solidFill>
                  <a:schemeClr val="tx1"/>
                </a:solidFill>
              </a:rPr>
              <a:t>PER 30 SEPTEMBER 2008</a:t>
            </a:r>
          </a:p>
          <a:p>
            <a:r>
              <a:rPr lang="en-US" dirty="0" smtClean="0">
                <a:solidFill>
                  <a:schemeClr val="tx1"/>
                </a:solidFill>
              </a:rPr>
              <a:t>NAMA		: RUDY WIJAYA</a:t>
            </a:r>
          </a:p>
          <a:p>
            <a:r>
              <a:rPr lang="en-US" dirty="0" smtClean="0">
                <a:solidFill>
                  <a:schemeClr val="tx1"/>
                </a:solidFill>
              </a:rPr>
              <a:t>ALAMAT		: JL.SUTOMO NO.23 PEMATANGSIANTAR</a:t>
            </a:r>
          </a:p>
          <a:p>
            <a:r>
              <a:rPr lang="en-US" dirty="0" smtClean="0">
                <a:solidFill>
                  <a:schemeClr val="tx1"/>
                </a:solidFill>
              </a:rPr>
              <a:t>SUKU BUNGA	: 12 % PA</a:t>
            </a: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pPr>
              <a:buFont typeface="Arial" pitchFamily="34" charset="0"/>
              <a:buChar char="•"/>
            </a:pPr>
            <a:endParaRPr lang="en-US" dirty="0"/>
          </a:p>
        </p:txBody>
      </p:sp>
      <p:graphicFrame>
        <p:nvGraphicFramePr>
          <p:cNvPr id="4" name="Table 3"/>
          <p:cNvGraphicFramePr>
            <a:graphicFrameLocks noGrp="1"/>
          </p:cNvGraphicFramePr>
          <p:nvPr/>
        </p:nvGraphicFramePr>
        <p:xfrm>
          <a:off x="406107" y="2500306"/>
          <a:ext cx="8533364" cy="2786082"/>
        </p:xfrm>
        <a:graphic>
          <a:graphicData uri="http://schemas.openxmlformats.org/drawingml/2006/table">
            <a:tbl>
              <a:tblPr firstRow="1" bandRow="1">
                <a:tableStyleId>{5C22544A-7EE6-4342-B048-85BDC9FD1C3A}</a:tableStyleId>
              </a:tblPr>
              <a:tblGrid>
                <a:gridCol w="1142260"/>
                <a:gridCol w="2271085"/>
                <a:gridCol w="1706673"/>
                <a:gridCol w="1706673"/>
                <a:gridCol w="1706673"/>
              </a:tblGrid>
              <a:tr h="475394">
                <a:tc>
                  <a:txBody>
                    <a:bodyPr/>
                    <a:lstStyle/>
                    <a:p>
                      <a:pPr algn="ctr"/>
                      <a:r>
                        <a:rPr lang="en-US" sz="1600" dirty="0" smtClean="0">
                          <a:solidFill>
                            <a:schemeClr val="tx1"/>
                          </a:solidFill>
                        </a:rPr>
                        <a:t>TANGGAL</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MUTASI/KETERANGAN</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DEBET</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KREDIT</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SALDO</a:t>
                      </a:r>
                      <a:endParaRPr lang="en-US" sz="1600" dirty="0">
                        <a:solidFill>
                          <a:schemeClr val="tx1"/>
                        </a:solidFill>
                      </a:endParaRPr>
                    </a:p>
                  </a:txBody>
                  <a:tcPr marL="86005" marR="86005" marT="58057" marB="58057"/>
                </a:tc>
              </a:tr>
              <a:tr h="2310688">
                <a:tc>
                  <a:txBody>
                    <a:bodyPr/>
                    <a:lstStyle/>
                    <a:p>
                      <a:r>
                        <a:rPr lang="en-US" sz="1600" dirty="0" smtClean="0">
                          <a:solidFill>
                            <a:schemeClr val="tx1"/>
                          </a:solidFill>
                        </a:rPr>
                        <a:t> 1/9</a:t>
                      </a:r>
                    </a:p>
                    <a:p>
                      <a:r>
                        <a:rPr lang="en-US" sz="1600" dirty="0" smtClean="0">
                          <a:solidFill>
                            <a:schemeClr val="tx1"/>
                          </a:solidFill>
                        </a:rPr>
                        <a:t>11/9</a:t>
                      </a:r>
                    </a:p>
                    <a:p>
                      <a:r>
                        <a:rPr lang="en-US" sz="1600" dirty="0" smtClean="0">
                          <a:solidFill>
                            <a:schemeClr val="tx1"/>
                          </a:solidFill>
                        </a:rPr>
                        <a:t>18/9</a:t>
                      </a:r>
                    </a:p>
                    <a:p>
                      <a:r>
                        <a:rPr lang="en-US" sz="1600" dirty="0" smtClean="0">
                          <a:solidFill>
                            <a:schemeClr val="tx1"/>
                          </a:solidFill>
                        </a:rPr>
                        <a:t>23/9</a:t>
                      </a:r>
                    </a:p>
                    <a:p>
                      <a:r>
                        <a:rPr lang="en-US" sz="1600" dirty="0" smtClean="0">
                          <a:solidFill>
                            <a:schemeClr val="tx1"/>
                          </a:solidFill>
                        </a:rPr>
                        <a:t>30/9</a:t>
                      </a:r>
                      <a:endParaRPr lang="en-US" sz="1600" dirty="0">
                        <a:solidFill>
                          <a:schemeClr val="tx1"/>
                        </a:solidFill>
                      </a:endParaRPr>
                    </a:p>
                  </a:txBody>
                  <a:tcPr marL="86005" marR="86005" marT="58057" marB="58057"/>
                </a:tc>
                <a:tc>
                  <a:txBody>
                    <a:bodyPr/>
                    <a:lstStyle/>
                    <a:p>
                      <a:r>
                        <a:rPr lang="en-US" sz="1600" dirty="0" smtClean="0">
                          <a:solidFill>
                            <a:schemeClr val="tx1"/>
                          </a:solidFill>
                        </a:rPr>
                        <a:t>SETORAN TUNAI</a:t>
                      </a:r>
                    </a:p>
                    <a:p>
                      <a:r>
                        <a:rPr lang="en-US" sz="1600" dirty="0" smtClean="0">
                          <a:solidFill>
                            <a:schemeClr val="tx1"/>
                          </a:solidFill>
                        </a:rPr>
                        <a:t>TARIK TUNAI</a:t>
                      </a:r>
                    </a:p>
                    <a:p>
                      <a:r>
                        <a:rPr lang="en-US" sz="1600" dirty="0" smtClean="0">
                          <a:solidFill>
                            <a:schemeClr val="tx1"/>
                          </a:solidFill>
                        </a:rPr>
                        <a:t>SETOR KLIRING</a:t>
                      </a:r>
                    </a:p>
                    <a:p>
                      <a:r>
                        <a:rPr lang="en-US" sz="1600" dirty="0" smtClean="0">
                          <a:solidFill>
                            <a:schemeClr val="tx1"/>
                          </a:solidFill>
                        </a:rPr>
                        <a:t>TRASFER KELUAR</a:t>
                      </a:r>
                    </a:p>
                    <a:p>
                      <a:r>
                        <a:rPr lang="en-US" sz="1600" dirty="0" smtClean="0">
                          <a:solidFill>
                            <a:schemeClr val="tx1"/>
                          </a:solidFill>
                        </a:rPr>
                        <a:t>JASA GIRO</a:t>
                      </a:r>
                    </a:p>
                    <a:p>
                      <a:r>
                        <a:rPr lang="en-US" sz="1600" dirty="0" smtClean="0">
                          <a:solidFill>
                            <a:schemeClr val="tx1"/>
                          </a:solidFill>
                        </a:rPr>
                        <a:t>PPH</a:t>
                      </a:r>
                    </a:p>
                    <a:p>
                      <a:r>
                        <a:rPr lang="en-US" sz="1600" dirty="0" smtClean="0">
                          <a:solidFill>
                            <a:schemeClr val="tx1"/>
                          </a:solidFill>
                        </a:rPr>
                        <a:t>BEBAN ADMINISTRASI</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a:t>
                      </a:r>
                    </a:p>
                    <a:p>
                      <a:pPr algn="ctr"/>
                      <a:r>
                        <a:rPr lang="en-US" sz="1600" dirty="0" smtClean="0">
                          <a:solidFill>
                            <a:schemeClr val="tx1"/>
                          </a:solidFill>
                        </a:rPr>
                        <a:t>10.000.000</a:t>
                      </a:r>
                    </a:p>
                    <a:p>
                      <a:pPr algn="ctr"/>
                      <a:r>
                        <a:rPr lang="en-US" sz="1600" dirty="0" smtClean="0">
                          <a:solidFill>
                            <a:schemeClr val="tx1"/>
                          </a:solidFill>
                        </a:rPr>
                        <a:t>- </a:t>
                      </a:r>
                    </a:p>
                    <a:p>
                      <a:pPr algn="ctr"/>
                      <a:r>
                        <a:rPr lang="en-US" sz="1600" dirty="0" smtClean="0">
                          <a:solidFill>
                            <a:schemeClr val="tx1"/>
                          </a:solidFill>
                        </a:rPr>
                        <a:t>  5.000.000</a:t>
                      </a:r>
                    </a:p>
                    <a:p>
                      <a:r>
                        <a:rPr lang="en-US" sz="1600" dirty="0" smtClean="0">
                          <a:solidFill>
                            <a:schemeClr val="tx1"/>
                          </a:solidFill>
                        </a:rPr>
                        <a:t>               - </a:t>
                      </a:r>
                    </a:p>
                    <a:p>
                      <a:r>
                        <a:rPr lang="en-US" sz="1600" dirty="0" smtClean="0">
                          <a:solidFill>
                            <a:schemeClr val="tx1"/>
                          </a:solidFill>
                        </a:rPr>
                        <a:t>              81.370 </a:t>
                      </a:r>
                    </a:p>
                    <a:p>
                      <a:r>
                        <a:rPr lang="en-US" sz="1600" dirty="0" smtClean="0">
                          <a:solidFill>
                            <a:schemeClr val="tx1"/>
                          </a:solidFill>
                        </a:rPr>
                        <a:t>              50.000   </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50.000.000</a:t>
                      </a:r>
                    </a:p>
                    <a:p>
                      <a:pPr algn="ctr"/>
                      <a:r>
                        <a:rPr lang="en-US" sz="1600" dirty="0" smtClean="0">
                          <a:solidFill>
                            <a:schemeClr val="tx1"/>
                          </a:solidFill>
                        </a:rPr>
                        <a:t>-</a:t>
                      </a:r>
                    </a:p>
                    <a:p>
                      <a:pPr algn="ctr"/>
                      <a:r>
                        <a:rPr lang="en-US" sz="1600" dirty="0" smtClean="0">
                          <a:solidFill>
                            <a:schemeClr val="tx1"/>
                          </a:solidFill>
                        </a:rPr>
                        <a:t>30.000.000</a:t>
                      </a:r>
                    </a:p>
                    <a:p>
                      <a:pPr algn="ctr"/>
                      <a:r>
                        <a:rPr lang="en-US" sz="1600" dirty="0" smtClean="0">
                          <a:solidFill>
                            <a:schemeClr val="tx1"/>
                          </a:solidFill>
                        </a:rPr>
                        <a:t>-</a:t>
                      </a:r>
                    </a:p>
                    <a:p>
                      <a:r>
                        <a:rPr lang="en-US" sz="1600" dirty="0" smtClean="0">
                          <a:solidFill>
                            <a:schemeClr val="tx1"/>
                          </a:solidFill>
                        </a:rPr>
                        <a:t>            542.466</a:t>
                      </a:r>
                    </a:p>
                    <a:p>
                      <a:r>
                        <a:rPr lang="en-US" sz="1600" dirty="0" smtClean="0">
                          <a:solidFill>
                            <a:schemeClr val="tx1"/>
                          </a:solidFill>
                        </a:rPr>
                        <a:t>               -</a:t>
                      </a:r>
                    </a:p>
                    <a:p>
                      <a:r>
                        <a:rPr lang="en-US" sz="1600" dirty="0" smtClean="0">
                          <a:solidFill>
                            <a:schemeClr val="tx1"/>
                          </a:solidFill>
                        </a:rPr>
                        <a:t>               -</a:t>
                      </a:r>
                      <a:endParaRPr lang="en-US" sz="1600" dirty="0">
                        <a:solidFill>
                          <a:schemeClr val="tx1"/>
                        </a:solidFill>
                      </a:endParaRPr>
                    </a:p>
                  </a:txBody>
                  <a:tcPr marL="86005" marR="86005" marT="58057" marB="58057"/>
                </a:tc>
                <a:tc>
                  <a:txBody>
                    <a:bodyPr/>
                    <a:lstStyle/>
                    <a:p>
                      <a:pPr algn="ctr"/>
                      <a:r>
                        <a:rPr lang="en-US" sz="1600" dirty="0" smtClean="0">
                          <a:solidFill>
                            <a:schemeClr val="tx1"/>
                          </a:solidFill>
                        </a:rPr>
                        <a:t>50.000.000</a:t>
                      </a:r>
                    </a:p>
                    <a:p>
                      <a:pPr algn="ctr"/>
                      <a:r>
                        <a:rPr lang="en-US" sz="1600" dirty="0" smtClean="0">
                          <a:solidFill>
                            <a:schemeClr val="tx1"/>
                          </a:solidFill>
                        </a:rPr>
                        <a:t>40.000.000</a:t>
                      </a:r>
                    </a:p>
                    <a:p>
                      <a:pPr algn="ctr"/>
                      <a:r>
                        <a:rPr lang="en-US" sz="1600" dirty="0" smtClean="0">
                          <a:solidFill>
                            <a:schemeClr val="tx1"/>
                          </a:solidFill>
                        </a:rPr>
                        <a:t>70.000.000</a:t>
                      </a:r>
                    </a:p>
                    <a:p>
                      <a:pPr algn="ctr"/>
                      <a:r>
                        <a:rPr lang="en-US" sz="1600" dirty="0" smtClean="0">
                          <a:solidFill>
                            <a:schemeClr val="tx1"/>
                          </a:solidFill>
                        </a:rPr>
                        <a:t>65.000.000</a:t>
                      </a:r>
                    </a:p>
                    <a:p>
                      <a:r>
                        <a:rPr lang="en-US" sz="1600" dirty="0" smtClean="0">
                          <a:solidFill>
                            <a:schemeClr val="tx1"/>
                          </a:solidFill>
                        </a:rPr>
                        <a:t>      65.542.466</a:t>
                      </a:r>
                    </a:p>
                    <a:p>
                      <a:r>
                        <a:rPr lang="en-US" sz="1600" dirty="0" smtClean="0">
                          <a:solidFill>
                            <a:schemeClr val="tx1"/>
                          </a:solidFill>
                        </a:rPr>
                        <a:t>      65.461.120</a:t>
                      </a:r>
                    </a:p>
                    <a:p>
                      <a:r>
                        <a:rPr lang="en-US" sz="1600" dirty="0" smtClean="0">
                          <a:solidFill>
                            <a:schemeClr val="tx1"/>
                          </a:solidFill>
                        </a:rPr>
                        <a:t>      65.411.120</a:t>
                      </a:r>
                    </a:p>
                    <a:p>
                      <a:endParaRPr lang="en-US" sz="1600" dirty="0">
                        <a:solidFill>
                          <a:schemeClr val="tx1"/>
                        </a:solidFill>
                      </a:endParaRPr>
                    </a:p>
                  </a:txBody>
                  <a:tcPr marL="86005" marR="86005" marT="58057" marB="58057"/>
                </a:tc>
              </a:tr>
            </a:tbl>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35407"/>
          </a:xfrm>
        </p:spPr>
        <p:txBody>
          <a:bodyPr>
            <a:noAutofit/>
          </a:bodyPr>
          <a:lstStyle/>
          <a:p>
            <a:pPr algn="l"/>
            <a:r>
              <a:rPr lang="en-US" sz="2400" dirty="0" smtClean="0"/>
              <a:t>SOAL  1</a:t>
            </a:r>
            <a:endParaRPr lang="en-US" sz="2400" dirty="0"/>
          </a:p>
        </p:txBody>
      </p:sp>
      <p:sp>
        <p:nvSpPr>
          <p:cNvPr id="3" name="Content Placeholder 2"/>
          <p:cNvSpPr>
            <a:spLocks noGrp="1"/>
          </p:cNvSpPr>
          <p:nvPr>
            <p:ph idx="1"/>
          </p:nvPr>
        </p:nvSpPr>
        <p:spPr>
          <a:xfrm>
            <a:off x="0" y="435407"/>
            <a:ext cx="9144000" cy="5208171"/>
          </a:xfrm>
          <a:ln w="12700">
            <a:solidFill>
              <a:schemeClr val="tx1"/>
            </a:solidFill>
          </a:ln>
        </p:spPr>
        <p:txBody>
          <a:bodyPr>
            <a:normAutofit/>
          </a:bodyPr>
          <a:lstStyle/>
          <a:p>
            <a:pPr>
              <a:buNone/>
            </a:pPr>
            <a:r>
              <a:rPr lang="en-US" sz="1800" dirty="0" smtClean="0"/>
              <a:t>TRANSAKSI DI BAWAH INI DILAKUKAN OLEH SUSILO NASABAH GIRO BANK </a:t>
            </a:r>
          </a:p>
          <a:p>
            <a:pPr>
              <a:buNone/>
            </a:pPr>
            <a:r>
              <a:rPr lang="en-US" sz="1800" dirty="0" smtClean="0"/>
              <a:t>ARTHA BULAN APRIL 2010. </a:t>
            </a:r>
          </a:p>
          <a:p>
            <a:pPr>
              <a:buNone/>
            </a:pPr>
            <a:r>
              <a:rPr lang="en-US" sz="1800" dirty="0" smtClean="0"/>
              <a:t>    1/4 DIBUKA REKENING GIRO SETORAN TUNAI 		</a:t>
            </a:r>
            <a:r>
              <a:rPr lang="en-US" sz="1800" dirty="0" err="1" smtClean="0"/>
              <a:t>Rp</a:t>
            </a:r>
            <a:r>
              <a:rPr lang="en-US" sz="1800" dirty="0" smtClean="0"/>
              <a:t>. 6.000.000</a:t>
            </a:r>
          </a:p>
          <a:p>
            <a:pPr>
              <a:buNone/>
            </a:pPr>
            <a:r>
              <a:rPr lang="en-US" sz="1800" dirty="0" smtClean="0"/>
              <a:t>  10/4 SETORAN KLIRING SEBESAR		     	</a:t>
            </a:r>
            <a:r>
              <a:rPr lang="en-US" sz="1800" dirty="0" err="1" smtClean="0"/>
              <a:t>Rp</a:t>
            </a:r>
            <a:r>
              <a:rPr lang="en-US" sz="1800" dirty="0" smtClean="0"/>
              <a:t>  4.000.000</a:t>
            </a:r>
          </a:p>
          <a:p>
            <a:pPr>
              <a:buNone/>
            </a:pPr>
            <a:r>
              <a:rPr lang="en-US" sz="1800" dirty="0" smtClean="0"/>
              <a:t>  12/4 PENARIKAN TUNAI				</a:t>
            </a:r>
            <a:r>
              <a:rPr lang="en-US" sz="1800" dirty="0" err="1" smtClean="0"/>
              <a:t>Rp</a:t>
            </a:r>
            <a:r>
              <a:rPr lang="en-US" sz="1800" dirty="0" smtClean="0"/>
              <a:t>  3.000.000</a:t>
            </a:r>
          </a:p>
          <a:p>
            <a:pPr>
              <a:buNone/>
            </a:pPr>
            <a:r>
              <a:rPr lang="en-US" sz="1800" dirty="0" smtClean="0"/>
              <a:t>  16/4 TRASFER MASUK				</a:t>
            </a:r>
            <a:r>
              <a:rPr lang="en-US" sz="1800" dirty="0" err="1" smtClean="0"/>
              <a:t>Rp</a:t>
            </a:r>
            <a:r>
              <a:rPr lang="en-US" sz="1800" dirty="0" smtClean="0"/>
              <a:t>  2.000.000</a:t>
            </a:r>
          </a:p>
          <a:p>
            <a:pPr>
              <a:buNone/>
            </a:pPr>
            <a:r>
              <a:rPr lang="en-US" sz="1800" dirty="0" smtClean="0"/>
              <a:t>  20/4 TRANSFER KELUAR				</a:t>
            </a:r>
            <a:r>
              <a:rPr lang="en-US" sz="1800" dirty="0" err="1" smtClean="0"/>
              <a:t>Rp</a:t>
            </a:r>
            <a:r>
              <a:rPr lang="en-US" sz="1800" dirty="0" smtClean="0"/>
              <a:t>  5.000.000</a:t>
            </a:r>
          </a:p>
          <a:p>
            <a:pPr>
              <a:buNone/>
            </a:pPr>
            <a:r>
              <a:rPr lang="en-US" sz="1800" dirty="0" smtClean="0"/>
              <a:t>  30/4 SETOR TUNAI				</a:t>
            </a:r>
            <a:r>
              <a:rPr lang="en-US" sz="1800" dirty="0" err="1" smtClean="0"/>
              <a:t>Rp</a:t>
            </a:r>
            <a:r>
              <a:rPr lang="en-US" sz="1800" dirty="0" smtClean="0"/>
              <a:t>  1.000.000</a:t>
            </a:r>
          </a:p>
          <a:p>
            <a:pPr>
              <a:buNone/>
            </a:pPr>
            <a:r>
              <a:rPr lang="en-US" sz="1800" dirty="0" smtClean="0"/>
              <a:t>BANK ARTHA MENENTUKAN JASA GIRO 18% PA UNTUK SALDO TERENDAH DAN RATA-RATA,</a:t>
            </a:r>
          </a:p>
          <a:p>
            <a:pPr>
              <a:buNone/>
            </a:pPr>
            <a:r>
              <a:rPr lang="en-US" sz="1800" dirty="0" smtClean="0"/>
              <a:t>SEDANGKAN PERHITUNGAN JASA HARIAN ADALAH SEBAGAI BERIKUT:</a:t>
            </a:r>
          </a:p>
          <a:p>
            <a:pPr>
              <a:buNone/>
            </a:pPr>
            <a:r>
              <a:rPr lang="en-US" sz="1800" dirty="0" smtClean="0"/>
              <a:t>DARI TANGGAL    1   S/D 10 = 16%    HITUNGLAH BERAPA JASA GIRO BERSIH UNTUK TN.SUSILO</a:t>
            </a:r>
          </a:p>
          <a:p>
            <a:pPr>
              <a:buNone/>
            </a:pPr>
            <a:r>
              <a:rPr lang="en-US" sz="1800" dirty="0" smtClean="0"/>
              <a:t>DARI TANGGAL  11   S/D 20 = 15%    JIKA DIKENAKAN PAJAK 15% DAN BIAYA ADMINISTRASI</a:t>
            </a:r>
          </a:p>
          <a:p>
            <a:pPr>
              <a:buNone/>
            </a:pPr>
            <a:r>
              <a:rPr lang="en-US" sz="1800" dirty="0" smtClean="0"/>
              <a:t>DARI TANGGAL  21  S/D  30 = 20%     </a:t>
            </a:r>
            <a:r>
              <a:rPr lang="en-US" sz="1800" dirty="0" err="1" smtClean="0"/>
              <a:t>Rp</a:t>
            </a:r>
            <a:r>
              <a:rPr lang="en-US" sz="1800" dirty="0" smtClean="0"/>
              <a:t> 25.000, DAN BUAT LAPORANNYA DAN JURNAL.</a:t>
            </a:r>
          </a:p>
          <a:p>
            <a:pPr>
              <a:buNone/>
            </a:pP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57232"/>
            <a:ext cx="9144000" cy="4524315"/>
          </a:xfrm>
          <a:prstGeom prst="rect">
            <a:avLst/>
          </a:prstGeom>
          <a:ln w="12700">
            <a:solidFill>
              <a:schemeClr val="tx1"/>
            </a:solidFill>
          </a:ln>
        </p:spPr>
        <p:txBody>
          <a:bodyPr wrap="square">
            <a:spAutoFit/>
          </a:bodyPr>
          <a:lstStyle/>
          <a:p>
            <a:pPr>
              <a:buNone/>
            </a:pPr>
            <a:r>
              <a:rPr lang="en-US" sz="2000" dirty="0" smtClean="0"/>
              <a:t>TRANSAKSI DI BAWAH INI DILAKUKAN OLEH PAK LAMBOK NASABAH GIRO BANK </a:t>
            </a:r>
          </a:p>
          <a:p>
            <a:pPr>
              <a:buNone/>
            </a:pPr>
            <a:r>
              <a:rPr lang="en-US" sz="2000" dirty="0" smtClean="0"/>
              <a:t>ARTHA BULAN APRIL 2011. </a:t>
            </a:r>
          </a:p>
          <a:p>
            <a:pPr>
              <a:buNone/>
            </a:pPr>
            <a:r>
              <a:rPr lang="en-US" sz="2000" dirty="0" smtClean="0"/>
              <a:t>    1/4 DIBUKA REKENING GIRO SETORAN TUNAI 		</a:t>
            </a:r>
            <a:r>
              <a:rPr lang="en-US" sz="2000" dirty="0" err="1" smtClean="0"/>
              <a:t>Rp</a:t>
            </a:r>
            <a:r>
              <a:rPr lang="en-US" sz="2000" dirty="0" smtClean="0"/>
              <a:t>. 7.000.000</a:t>
            </a:r>
          </a:p>
          <a:p>
            <a:pPr>
              <a:buNone/>
            </a:pPr>
            <a:r>
              <a:rPr lang="en-US" sz="2000" dirty="0" smtClean="0"/>
              <a:t>    7/4 SETORAN KLIRING SEBESAR		     		</a:t>
            </a:r>
            <a:r>
              <a:rPr lang="en-US" sz="2000" dirty="0" err="1" smtClean="0"/>
              <a:t>Rp</a:t>
            </a:r>
            <a:r>
              <a:rPr lang="en-US" sz="2000" dirty="0" smtClean="0"/>
              <a:t>  5.000.000</a:t>
            </a:r>
          </a:p>
          <a:p>
            <a:pPr>
              <a:buNone/>
            </a:pPr>
            <a:r>
              <a:rPr lang="en-US" sz="2000" dirty="0" smtClean="0"/>
              <a:t>  12/4 PENARIKAN TUNAI					</a:t>
            </a:r>
            <a:r>
              <a:rPr lang="en-US" sz="2000" dirty="0" err="1" smtClean="0"/>
              <a:t>Rp</a:t>
            </a:r>
            <a:r>
              <a:rPr lang="en-US" sz="2000" dirty="0" smtClean="0"/>
              <a:t>  4.000.000</a:t>
            </a:r>
          </a:p>
          <a:p>
            <a:pPr>
              <a:buNone/>
            </a:pPr>
            <a:r>
              <a:rPr lang="en-US" sz="2000" dirty="0" smtClean="0"/>
              <a:t>  17/4 TRASFER MASUK					</a:t>
            </a:r>
            <a:r>
              <a:rPr lang="en-US" sz="2000" dirty="0" err="1" smtClean="0"/>
              <a:t>Rp</a:t>
            </a:r>
            <a:r>
              <a:rPr lang="en-US" sz="2000" dirty="0" smtClean="0"/>
              <a:t>  3.000.000</a:t>
            </a:r>
          </a:p>
          <a:p>
            <a:pPr>
              <a:buNone/>
            </a:pPr>
            <a:r>
              <a:rPr lang="en-US" sz="2000" dirty="0" smtClean="0"/>
              <a:t>  22/4 TRANSFER KELUAR					</a:t>
            </a:r>
            <a:r>
              <a:rPr lang="en-US" sz="2000" dirty="0" err="1" smtClean="0"/>
              <a:t>Rp</a:t>
            </a:r>
            <a:r>
              <a:rPr lang="en-US" sz="2000" dirty="0" smtClean="0"/>
              <a:t>  6.000.000</a:t>
            </a:r>
          </a:p>
          <a:p>
            <a:pPr>
              <a:buNone/>
            </a:pPr>
            <a:r>
              <a:rPr lang="en-US" sz="2000" dirty="0" smtClean="0"/>
              <a:t>  30/4 SETOR TUNAI					</a:t>
            </a:r>
            <a:r>
              <a:rPr lang="en-US" sz="2000" dirty="0" err="1" smtClean="0"/>
              <a:t>Rp</a:t>
            </a:r>
            <a:r>
              <a:rPr lang="en-US" sz="2000" smtClean="0"/>
              <a:t>  2.000.000</a:t>
            </a:r>
          </a:p>
          <a:p>
            <a:pPr>
              <a:buNone/>
            </a:pPr>
            <a:endParaRPr lang="en-US" sz="2000" dirty="0" smtClean="0"/>
          </a:p>
          <a:p>
            <a:pPr>
              <a:buNone/>
            </a:pPr>
            <a:r>
              <a:rPr lang="en-US" dirty="0" smtClean="0"/>
              <a:t>BANK ARTHA MENENTUKAN JASA GIRO 18% PA UNTUK SALDO TERENDAH DAN RATA-RATA, SEDANGKAN PERHITUNGAN JASA HARIAN ADALAH SEBAGAI BERIKUT:</a:t>
            </a:r>
          </a:p>
          <a:p>
            <a:pPr>
              <a:buNone/>
            </a:pPr>
            <a:r>
              <a:rPr lang="en-US" dirty="0" smtClean="0"/>
              <a:t>DARI TANGGAL    1   S/D 7   = 13%    HITUNGLAH BERAPA JASA GIRO BERSIH UNTUK TN.SUSILO</a:t>
            </a:r>
          </a:p>
          <a:p>
            <a:pPr>
              <a:buNone/>
            </a:pPr>
            <a:r>
              <a:rPr lang="en-US" dirty="0" smtClean="0"/>
              <a:t>DARI TANGGAL    8   S/D 22 = 14%    JIKA DIKENAKAN PAJAK 15% DAN BIAYA ADMINISTRASI</a:t>
            </a:r>
          </a:p>
          <a:p>
            <a:pPr>
              <a:buNone/>
            </a:pPr>
            <a:r>
              <a:rPr lang="en-US" dirty="0" smtClean="0"/>
              <a:t>DARI TANGGAL  23  S/D  30 = 16%    </a:t>
            </a:r>
            <a:r>
              <a:rPr lang="en-US" dirty="0" err="1" smtClean="0"/>
              <a:t>Rp</a:t>
            </a:r>
            <a:r>
              <a:rPr lang="en-US" dirty="0" smtClean="0"/>
              <a:t> 25.000, DAN BUAT LAPORANNYA.</a:t>
            </a:r>
          </a:p>
          <a:p>
            <a:pPr>
              <a:buNone/>
            </a:pPr>
            <a:r>
              <a:rPr lang="en-US" dirty="0" smtClean="0"/>
              <a:t>		     		</a:t>
            </a:r>
            <a:endParaRPr lang="en-US" dirty="0"/>
          </a:p>
        </p:txBody>
      </p:sp>
      <p:sp>
        <p:nvSpPr>
          <p:cNvPr id="5" name="TextBox 4"/>
          <p:cNvSpPr txBox="1"/>
          <p:nvPr/>
        </p:nvSpPr>
        <p:spPr>
          <a:xfrm>
            <a:off x="142876" y="142852"/>
            <a:ext cx="1000100" cy="369332"/>
          </a:xfrm>
          <a:prstGeom prst="rect">
            <a:avLst/>
          </a:prstGeom>
          <a:noFill/>
          <a:ln w="12700">
            <a:solidFill>
              <a:schemeClr val="tx1"/>
            </a:solidFill>
          </a:ln>
        </p:spPr>
        <p:txBody>
          <a:bodyPr wrap="square" rtlCol="0">
            <a:spAutoFit/>
          </a:bodyPr>
          <a:lstStyle/>
          <a:p>
            <a:r>
              <a:rPr lang="en-US" b="1" dirty="0" smtClean="0"/>
              <a:t>SOAL 2</a:t>
            </a:r>
            <a:endParaRPr lang="en-US" b="1"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2700000" scaled="0"/>
            <a:tileRect/>
          </a:gradFill>
        </p:spPr>
        <p:txBody>
          <a:bodyPr>
            <a:noAutofit/>
          </a:bodyPr>
          <a:lstStyle/>
          <a:p>
            <a:pPr algn="l"/>
            <a:r>
              <a:rPr lang="en-US" sz="2400" b="1" dirty="0" smtClean="0"/>
              <a:t>CONTOH PENCATATAN TRANSAKSI GIRO</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1800" dirty="0" smtClean="0"/>
              <a:t>TRANSAKSI DI BAWAH INI ADALAH YANG DILAKUKAN OLEH SUSILO NASABAH GIRO BANK ARTHA</a:t>
            </a:r>
          </a:p>
          <a:p>
            <a:pPr>
              <a:buNone/>
            </a:pPr>
            <a:r>
              <a:rPr lang="en-US" sz="1800" dirty="0" smtClean="0"/>
              <a:t>JAKARTA SELAMA BULAN APRIL 2008:</a:t>
            </a:r>
          </a:p>
          <a:p>
            <a:pPr>
              <a:buNone/>
            </a:pPr>
            <a:r>
              <a:rPr lang="en-US" sz="1800" dirty="0" smtClean="0"/>
              <a:t>1/4. DIBUKA REKENING GIRO ATAS NAMA SUSILO DENGAN SETORAN PERDANA </a:t>
            </a:r>
            <a:r>
              <a:rPr lang="en-US" sz="1800" dirty="0" err="1" smtClean="0"/>
              <a:t>Rp</a:t>
            </a:r>
            <a:r>
              <a:rPr lang="en-US" sz="1800" dirty="0" smtClean="0"/>
              <a:t> 1.000.000  </a:t>
            </a:r>
          </a:p>
          <a:p>
            <a:pPr>
              <a:buNone/>
            </a:pPr>
            <a:r>
              <a:rPr lang="en-US" sz="1800" dirty="0" smtClean="0"/>
              <a:t>        SECARA  TUNAI DAN BIAYA PENGGANTIAN BARANG CETAKAN BERUPA CEK DAN BILYET </a:t>
            </a:r>
          </a:p>
          <a:p>
            <a:pPr>
              <a:buNone/>
            </a:pPr>
            <a:r>
              <a:rPr lang="en-US" sz="1800" dirty="0" smtClean="0"/>
              <a:t>        GIRO SEBESAR </a:t>
            </a:r>
            <a:r>
              <a:rPr lang="en-US" sz="1800" dirty="0" err="1" smtClean="0"/>
              <a:t>Rp</a:t>
            </a:r>
            <a:r>
              <a:rPr lang="en-US" sz="1800" dirty="0" smtClean="0"/>
              <a:t> 50.000 YANG DIBAYAR TUNAI.</a:t>
            </a:r>
          </a:p>
          <a:p>
            <a:pPr>
              <a:buNone/>
            </a:pPr>
            <a:endParaRPr lang="en-US" sz="1800" dirty="0" smtClean="0"/>
          </a:p>
          <a:p>
            <a:pPr>
              <a:buNone/>
            </a:pPr>
            <a:r>
              <a:rPr lang="en-US" sz="2400" b="1" dirty="0" smtClean="0"/>
              <a:t>JURNAL:</a:t>
            </a:r>
          </a:p>
          <a:p>
            <a:pPr>
              <a:buNone/>
            </a:pPr>
            <a:r>
              <a:rPr lang="en-US" sz="1800" dirty="0" smtClean="0"/>
              <a:t>	</a:t>
            </a:r>
            <a:r>
              <a:rPr lang="en-US" sz="2400" dirty="0" smtClean="0"/>
              <a:t>KAS		</a:t>
            </a:r>
            <a:r>
              <a:rPr lang="en-US" sz="2400" dirty="0" err="1" smtClean="0"/>
              <a:t>Rp</a:t>
            </a:r>
            <a:r>
              <a:rPr lang="en-US" sz="2400" dirty="0" smtClean="0"/>
              <a:t> 1.050.000</a:t>
            </a:r>
          </a:p>
          <a:p>
            <a:pPr>
              <a:buNone/>
            </a:pPr>
            <a:r>
              <a:rPr lang="en-US" sz="2400" dirty="0" smtClean="0"/>
              <a:t>			GIRO SUSILO		</a:t>
            </a:r>
            <a:r>
              <a:rPr lang="en-US" sz="2400" dirty="0" err="1" smtClean="0"/>
              <a:t>Rp</a:t>
            </a:r>
            <a:r>
              <a:rPr lang="en-US" sz="2400" dirty="0" smtClean="0"/>
              <a:t> 1.000.000</a:t>
            </a:r>
          </a:p>
          <a:p>
            <a:pPr>
              <a:buNone/>
            </a:pPr>
            <a:r>
              <a:rPr lang="en-US" sz="2400" dirty="0" smtClean="0"/>
              <a:t>			BARANG CETAKAN	</a:t>
            </a:r>
            <a:r>
              <a:rPr lang="en-US" sz="2400" dirty="0" err="1" smtClean="0"/>
              <a:t>Rp</a:t>
            </a:r>
            <a:r>
              <a:rPr lang="en-US" sz="2400" dirty="0" smtClean="0"/>
              <a:t>       50.000</a:t>
            </a:r>
          </a:p>
          <a:p>
            <a:pPr>
              <a:buNone/>
            </a:pPr>
            <a:endParaRPr lang="en-US" sz="18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26122"/>
          </a:xfrm>
        </p:spPr>
        <p:txBody>
          <a:bodyPr>
            <a:normAutofit/>
          </a:bodyPr>
          <a:lstStyle/>
          <a:p>
            <a:pPr algn="l"/>
            <a:r>
              <a:rPr lang="en-US" sz="1800" dirty="0" smtClean="0"/>
              <a:t>5/4. SUSILO MENYETOR TUNAI UNTUK GIRO SEBESAR </a:t>
            </a:r>
            <a:r>
              <a:rPr lang="en-US" sz="1800" dirty="0" err="1" smtClean="0"/>
              <a:t>Rp</a:t>
            </a:r>
            <a:r>
              <a:rPr lang="en-US" sz="1800" dirty="0" smtClean="0"/>
              <a:t> 500.000</a:t>
            </a:r>
            <a:endParaRPr lang="en-US" sz="1800" dirty="0"/>
          </a:p>
        </p:txBody>
      </p:sp>
      <p:sp>
        <p:nvSpPr>
          <p:cNvPr id="3" name="Content Placeholder 2"/>
          <p:cNvSpPr>
            <a:spLocks noGrp="1"/>
          </p:cNvSpPr>
          <p:nvPr>
            <p:ph idx="1"/>
          </p:nvPr>
        </p:nvSpPr>
        <p:spPr>
          <a:xfrm>
            <a:off x="0" y="526122"/>
            <a:ext cx="9144000" cy="6331878"/>
          </a:xfrm>
        </p:spPr>
        <p:txBody>
          <a:bodyPr>
            <a:normAutofit/>
          </a:bodyPr>
          <a:lstStyle/>
          <a:p>
            <a:pPr>
              <a:buNone/>
            </a:pPr>
            <a:r>
              <a:rPr lang="en-US" sz="1800" b="1" dirty="0" smtClean="0"/>
              <a:t>JURNAL:</a:t>
            </a:r>
          </a:p>
          <a:p>
            <a:pPr>
              <a:buNone/>
            </a:pPr>
            <a:r>
              <a:rPr lang="en-US" sz="1800" dirty="0" smtClean="0"/>
              <a:t>	KAS		</a:t>
            </a:r>
            <a:r>
              <a:rPr lang="en-US" sz="1800" dirty="0" err="1" smtClean="0"/>
              <a:t>Rp</a:t>
            </a:r>
            <a:r>
              <a:rPr lang="en-US" sz="1800" dirty="0" smtClean="0"/>
              <a:t> 500.000</a:t>
            </a:r>
          </a:p>
          <a:p>
            <a:pPr>
              <a:buNone/>
            </a:pPr>
            <a:r>
              <a:rPr lang="en-US" sz="1800" dirty="0" smtClean="0"/>
              <a:t>			GIRO SUSILO	</a:t>
            </a:r>
            <a:r>
              <a:rPr lang="en-US" sz="1800" dirty="0" err="1" smtClean="0"/>
              <a:t>Rp</a:t>
            </a:r>
            <a:r>
              <a:rPr lang="en-US" sz="1800" dirty="0" smtClean="0"/>
              <a:t> 500.000</a:t>
            </a:r>
          </a:p>
          <a:p>
            <a:pPr>
              <a:buNone/>
            </a:pPr>
            <a:r>
              <a:rPr lang="en-US" sz="1800" dirty="0" smtClean="0"/>
              <a:t>10/4. SUSILO MENYETOR GIRO BERUPA CEK BNI JAKARTA </a:t>
            </a:r>
            <a:r>
              <a:rPr lang="en-US" sz="1800" dirty="0" err="1" smtClean="0"/>
              <a:t>Rp</a:t>
            </a:r>
            <a:r>
              <a:rPr lang="en-US" sz="1800" dirty="0" smtClean="0"/>
              <a:t> 1.500.000 DAN KLIRING </a:t>
            </a:r>
          </a:p>
          <a:p>
            <a:pPr>
              <a:buNone/>
            </a:pPr>
            <a:r>
              <a:rPr lang="en-US" sz="1800" dirty="0" smtClean="0"/>
              <a:t>           DINYATAKAN BERHASIL.</a:t>
            </a:r>
          </a:p>
          <a:p>
            <a:pPr>
              <a:buNone/>
            </a:pPr>
            <a:r>
              <a:rPr lang="en-US" sz="1800" b="1" dirty="0" smtClean="0"/>
              <a:t>JURNAL</a:t>
            </a:r>
            <a:r>
              <a:rPr lang="en-US" sz="1800" dirty="0" smtClean="0"/>
              <a:t>:</a:t>
            </a:r>
          </a:p>
          <a:p>
            <a:pPr>
              <a:buNone/>
            </a:pPr>
            <a:r>
              <a:rPr lang="en-US" sz="1800" b="1" dirty="0" smtClean="0"/>
              <a:t>	</a:t>
            </a:r>
            <a:r>
              <a:rPr lang="en-US" sz="1800" dirty="0" smtClean="0"/>
              <a:t>GIRO BI	</a:t>
            </a:r>
            <a:r>
              <a:rPr lang="en-US" sz="1800" dirty="0" err="1" smtClean="0"/>
              <a:t>Rp</a:t>
            </a:r>
            <a:r>
              <a:rPr lang="en-US" sz="1800" dirty="0" smtClean="0"/>
              <a:t> 1.500.000</a:t>
            </a:r>
          </a:p>
          <a:p>
            <a:pPr>
              <a:buNone/>
            </a:pPr>
            <a:r>
              <a:rPr lang="en-US" sz="1800" dirty="0" smtClean="0"/>
              <a:t>			GIRO SUSILO	</a:t>
            </a:r>
            <a:r>
              <a:rPr lang="en-US" sz="1800" dirty="0" err="1" smtClean="0"/>
              <a:t>Rp</a:t>
            </a:r>
            <a:r>
              <a:rPr lang="en-US" sz="1800" dirty="0" smtClean="0"/>
              <a:t> 1.500.000</a:t>
            </a:r>
          </a:p>
          <a:p>
            <a:pPr>
              <a:buNone/>
            </a:pPr>
            <a:r>
              <a:rPr lang="en-US" sz="1800" dirty="0" smtClean="0"/>
              <a:t>15/4.SUSILO MENARIK CEK NO.1124 SEBESAR </a:t>
            </a:r>
            <a:r>
              <a:rPr lang="en-US" sz="1800" dirty="0" err="1" smtClean="0"/>
              <a:t>Rp</a:t>
            </a:r>
            <a:r>
              <a:rPr lang="en-US" sz="1800" dirty="0" smtClean="0"/>
              <a:t> 500.000 UNTUK MEMBAYAR UTANGNYA KEPADA SAMSUDIN NASABAH GIRO BANK ARTHA . PADA HARI ITU JUGA SAMSUDIN MENYETORKANNYA KE BANK ARTHA TERSEBUT.</a:t>
            </a:r>
          </a:p>
          <a:p>
            <a:pPr>
              <a:buNone/>
            </a:pPr>
            <a:r>
              <a:rPr lang="en-US" sz="1800" b="1" dirty="0" smtClean="0"/>
              <a:t>JURNAL:</a:t>
            </a:r>
          </a:p>
          <a:p>
            <a:pPr>
              <a:buNone/>
            </a:pPr>
            <a:r>
              <a:rPr lang="en-US" sz="1800" dirty="0" smtClean="0"/>
              <a:t>	GIRO SUSILO	</a:t>
            </a:r>
            <a:r>
              <a:rPr lang="en-US" sz="1800" dirty="0" err="1" smtClean="0"/>
              <a:t>Rp</a:t>
            </a:r>
            <a:r>
              <a:rPr lang="en-US" sz="1800" dirty="0" smtClean="0"/>
              <a:t> 500.000</a:t>
            </a:r>
          </a:p>
          <a:p>
            <a:pPr>
              <a:buNone/>
            </a:pPr>
            <a:r>
              <a:rPr lang="en-US" sz="1800" dirty="0" smtClean="0"/>
              <a:t>			GIRO SAMSUDIN	</a:t>
            </a:r>
            <a:r>
              <a:rPr lang="en-US" sz="1800" dirty="0" err="1" smtClean="0"/>
              <a:t>Rp</a:t>
            </a:r>
            <a:r>
              <a:rPr lang="en-US" sz="1800" dirty="0" smtClean="0"/>
              <a:t> 500.000</a:t>
            </a:r>
          </a:p>
          <a:p>
            <a:pPr>
              <a:buNone/>
            </a:pPr>
            <a:endParaRPr lang="en-US" sz="18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435407"/>
          </a:xfrm>
        </p:spPr>
        <p:txBody>
          <a:bodyPr>
            <a:normAutofit/>
          </a:bodyPr>
          <a:lstStyle/>
          <a:p>
            <a:pPr algn="l"/>
            <a:r>
              <a:rPr lang="en-US" sz="1800" dirty="0" smtClean="0"/>
              <a:t>17/4. SUSILO MENTRANSFER DANANYA KE CABANG SURABAYA ATAS GIRONYA </a:t>
            </a:r>
            <a:r>
              <a:rPr lang="en-US" sz="1800" dirty="0" err="1" smtClean="0"/>
              <a:t>Rp</a:t>
            </a:r>
            <a:r>
              <a:rPr lang="en-US" sz="1800" dirty="0" smtClean="0"/>
              <a:t> 1.000.000</a:t>
            </a:r>
            <a:endParaRPr lang="en-US" sz="1800" dirty="0"/>
          </a:p>
        </p:txBody>
      </p:sp>
      <p:sp>
        <p:nvSpPr>
          <p:cNvPr id="3" name="Content Placeholder 2"/>
          <p:cNvSpPr>
            <a:spLocks noGrp="1"/>
          </p:cNvSpPr>
          <p:nvPr>
            <p:ph idx="1"/>
          </p:nvPr>
        </p:nvSpPr>
        <p:spPr>
          <a:xfrm>
            <a:off x="0" y="435407"/>
            <a:ext cx="9144000" cy="6422593"/>
          </a:xfrm>
        </p:spPr>
        <p:txBody>
          <a:bodyPr>
            <a:normAutofit/>
          </a:bodyPr>
          <a:lstStyle/>
          <a:p>
            <a:pPr>
              <a:buNone/>
            </a:pPr>
            <a:r>
              <a:rPr lang="en-US" sz="1800" b="1" dirty="0" smtClean="0"/>
              <a:t>JURNAL:</a:t>
            </a:r>
          </a:p>
          <a:p>
            <a:pPr>
              <a:buNone/>
            </a:pPr>
            <a:r>
              <a:rPr lang="en-US" sz="1800" dirty="0" smtClean="0"/>
              <a:t>	GIRO SUSILO	</a:t>
            </a:r>
            <a:r>
              <a:rPr lang="en-US" sz="1800" dirty="0" err="1" smtClean="0"/>
              <a:t>Rp</a:t>
            </a:r>
            <a:r>
              <a:rPr lang="en-US" sz="1800" dirty="0" smtClean="0"/>
              <a:t> 1.000.000</a:t>
            </a:r>
          </a:p>
          <a:p>
            <a:pPr>
              <a:buNone/>
            </a:pPr>
            <a:r>
              <a:rPr lang="en-US" sz="1800" dirty="0" smtClean="0"/>
              <a:t>			RAK. CABANG SURABAYA	</a:t>
            </a:r>
            <a:r>
              <a:rPr lang="en-US" sz="1800" dirty="0" err="1" smtClean="0"/>
              <a:t>Rp</a:t>
            </a:r>
            <a:r>
              <a:rPr lang="en-US" sz="1800" dirty="0" smtClean="0"/>
              <a:t> 1.000.000</a:t>
            </a:r>
          </a:p>
          <a:p>
            <a:pPr>
              <a:buNone/>
            </a:pPr>
            <a:r>
              <a:rPr lang="en-US" sz="1800" dirty="0" smtClean="0"/>
              <a:t>20/4. SUSILO SETOR GIRO SECARA TUNAI </a:t>
            </a:r>
            <a:r>
              <a:rPr lang="en-US" sz="1800" dirty="0" err="1" smtClean="0"/>
              <a:t>Rp</a:t>
            </a:r>
            <a:r>
              <a:rPr lang="en-US" sz="1800" dirty="0" smtClean="0"/>
              <a:t> 750.000</a:t>
            </a:r>
          </a:p>
          <a:p>
            <a:pPr>
              <a:buNone/>
            </a:pPr>
            <a:r>
              <a:rPr lang="en-US" sz="1800" b="1" dirty="0" smtClean="0"/>
              <a:t>JURNAL:</a:t>
            </a:r>
          </a:p>
          <a:p>
            <a:pPr>
              <a:buNone/>
            </a:pPr>
            <a:r>
              <a:rPr lang="en-US" sz="1800" dirty="0" smtClean="0"/>
              <a:t>	KAS		</a:t>
            </a:r>
            <a:r>
              <a:rPr lang="en-US" sz="1800" dirty="0" err="1" smtClean="0"/>
              <a:t>Rp</a:t>
            </a:r>
            <a:r>
              <a:rPr lang="en-US" sz="1800" dirty="0" smtClean="0"/>
              <a:t> 750.000</a:t>
            </a:r>
          </a:p>
          <a:p>
            <a:pPr>
              <a:buNone/>
            </a:pPr>
            <a:r>
              <a:rPr lang="en-US" sz="1800" dirty="0" smtClean="0"/>
              <a:t>			GIRO SUSILO		</a:t>
            </a:r>
            <a:r>
              <a:rPr lang="en-US" sz="1800" dirty="0" err="1" smtClean="0"/>
              <a:t>Rp</a:t>
            </a:r>
            <a:r>
              <a:rPr lang="en-US" sz="1800" dirty="0" smtClean="0"/>
              <a:t> 750.000</a:t>
            </a:r>
          </a:p>
          <a:p>
            <a:pPr>
              <a:buNone/>
            </a:pPr>
            <a:r>
              <a:rPr lang="en-US" sz="1800" dirty="0" smtClean="0"/>
              <a:t>25/4. BANK ARTHA JAKARTA MENERIMA TRANSFER MASUK DARI CABANG MEDAN SEBESAR</a:t>
            </a:r>
          </a:p>
          <a:p>
            <a:pPr>
              <a:buNone/>
            </a:pPr>
            <a:r>
              <a:rPr lang="en-US" sz="1800" dirty="0" smtClean="0"/>
              <a:t>           </a:t>
            </a:r>
            <a:r>
              <a:rPr lang="en-US" sz="1800" dirty="0" err="1" smtClean="0"/>
              <a:t>Rp</a:t>
            </a:r>
            <a:r>
              <a:rPr lang="en-US" sz="1800" dirty="0" smtClean="0"/>
              <a:t> 1.200.000 UNTUK GIRO SUSILO.</a:t>
            </a:r>
          </a:p>
          <a:p>
            <a:pPr>
              <a:buNone/>
            </a:pPr>
            <a:r>
              <a:rPr lang="en-US" sz="1800" b="1" dirty="0" smtClean="0"/>
              <a:t>JURNAL:</a:t>
            </a:r>
          </a:p>
          <a:p>
            <a:pPr>
              <a:buNone/>
            </a:pPr>
            <a:r>
              <a:rPr lang="en-US" sz="1800" dirty="0" smtClean="0"/>
              <a:t>	RAK. CABANG MEDAN	</a:t>
            </a:r>
            <a:r>
              <a:rPr lang="en-US" sz="1800" dirty="0" err="1" smtClean="0"/>
              <a:t>Rp</a:t>
            </a:r>
            <a:r>
              <a:rPr lang="en-US" sz="1800" dirty="0" smtClean="0"/>
              <a:t> 1.200.000</a:t>
            </a:r>
          </a:p>
          <a:p>
            <a:pPr>
              <a:buNone/>
            </a:pPr>
            <a:r>
              <a:rPr lang="en-US" sz="1800" dirty="0" smtClean="0"/>
              <a:t>			GIRO SUSILO		</a:t>
            </a:r>
            <a:r>
              <a:rPr lang="en-US" sz="1800" dirty="0" err="1" smtClean="0"/>
              <a:t>Rp</a:t>
            </a:r>
            <a:r>
              <a:rPr lang="en-US" sz="1800" dirty="0" smtClean="0"/>
              <a:t> 1.200.000</a:t>
            </a:r>
          </a:p>
          <a:p>
            <a:pPr>
              <a:buNone/>
            </a:pP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43999" cy="526121"/>
          </a:xfrm>
          <a:gradFill>
            <a:gsLst>
              <a:gs pos="0">
                <a:srgbClr val="5E9EFF"/>
              </a:gs>
              <a:gs pos="39999">
                <a:srgbClr val="85C2FF"/>
              </a:gs>
              <a:gs pos="70000">
                <a:srgbClr val="C4D6EB"/>
              </a:gs>
              <a:gs pos="100000">
                <a:srgbClr val="FFEBFA"/>
              </a:gs>
            </a:gsLst>
            <a:lin ang="5400000" scaled="0"/>
          </a:gradFill>
        </p:spPr>
        <p:txBody>
          <a:bodyPr>
            <a:noAutofit/>
          </a:bodyPr>
          <a:lstStyle/>
          <a:p>
            <a:pPr algn="l"/>
            <a:r>
              <a:rPr lang="en-US" sz="2400" dirty="0" smtClean="0">
                <a:latin typeface="Algerian" pitchFamily="82" charset="0"/>
              </a:rPr>
              <a:t>E.JENIS-JENIS BANK</a:t>
            </a:r>
            <a:endParaRPr lang="en-US" sz="2400" dirty="0">
              <a:latin typeface="Algerian" pitchFamily="82" charset="0"/>
            </a:endParaRPr>
          </a:p>
        </p:txBody>
      </p:sp>
      <p:sp>
        <p:nvSpPr>
          <p:cNvPr id="3" name="Content Placeholder 2"/>
          <p:cNvSpPr>
            <a:spLocks noGrp="1"/>
          </p:cNvSpPr>
          <p:nvPr>
            <p:ph idx="1"/>
          </p:nvPr>
        </p:nvSpPr>
        <p:spPr>
          <a:xfrm>
            <a:off x="2" y="526122"/>
            <a:ext cx="9143999" cy="6331878"/>
          </a:xfrm>
          <a:solidFill>
            <a:schemeClr val="bg1"/>
          </a:solidFill>
        </p:spPr>
        <p:txBody>
          <a:bodyPr>
            <a:normAutofit/>
          </a:bodyPr>
          <a:lstStyle/>
          <a:p>
            <a:pPr>
              <a:buNone/>
            </a:pPr>
            <a:r>
              <a:rPr lang="en-US" sz="2000" b="1" dirty="0" smtClean="0"/>
              <a:t>1.BANK BERDASARKAN FUNGSINYA</a:t>
            </a:r>
          </a:p>
          <a:p>
            <a:pPr>
              <a:buNone/>
            </a:pPr>
            <a:r>
              <a:rPr lang="en-US" sz="2000" dirty="0" smtClean="0"/>
              <a:t>   </a:t>
            </a:r>
            <a:r>
              <a:rPr lang="en-US" sz="2000" b="1" dirty="0" smtClean="0"/>
              <a:t>A</a:t>
            </a:r>
            <a:r>
              <a:rPr lang="en-US" sz="2400" b="1" dirty="0" smtClean="0"/>
              <a:t>.BANK SENTRAL (CENTRAL BANK) (BI),</a:t>
            </a:r>
            <a:r>
              <a:rPr lang="en-US" sz="2400" b="1" dirty="0" err="1" smtClean="0"/>
              <a:t>menurut</a:t>
            </a:r>
            <a:r>
              <a:rPr lang="en-US" sz="2400" b="1" dirty="0" smtClean="0"/>
              <a:t> UU No.3.Tahun 2004:</a:t>
            </a:r>
          </a:p>
          <a:p>
            <a:pPr>
              <a:buNone/>
            </a:pPr>
            <a:r>
              <a:rPr lang="en-US" sz="2000" dirty="0" smtClean="0"/>
              <a:t>       </a:t>
            </a:r>
            <a:r>
              <a:rPr lang="en-US" sz="2000" dirty="0" smtClean="0">
                <a:latin typeface="Times New Roman"/>
                <a:cs typeface="Times New Roman"/>
              </a:rPr>
              <a:t>►</a:t>
            </a:r>
            <a:r>
              <a:rPr lang="en-US" sz="2000" dirty="0" smtClean="0"/>
              <a:t> </a:t>
            </a:r>
            <a:r>
              <a:rPr lang="en-US" sz="2000" dirty="0" err="1" smtClean="0"/>
              <a:t>Lembaga</a:t>
            </a:r>
            <a:r>
              <a:rPr lang="en-US" sz="2000" dirty="0" smtClean="0"/>
              <a:t> </a:t>
            </a:r>
            <a:r>
              <a:rPr lang="en-US" sz="2000" dirty="0" err="1" smtClean="0"/>
              <a:t>negara</a:t>
            </a:r>
            <a:r>
              <a:rPr lang="en-US" sz="2000" dirty="0" smtClean="0"/>
              <a:t> yang </a:t>
            </a:r>
            <a:r>
              <a:rPr lang="en-US" sz="2000" dirty="0" err="1" smtClean="0"/>
              <a:t>mempunyai</a:t>
            </a:r>
            <a:r>
              <a:rPr lang="en-US" sz="2000" dirty="0" smtClean="0"/>
              <a:t> </a:t>
            </a:r>
            <a:r>
              <a:rPr lang="en-US" sz="2000" dirty="0" err="1" smtClean="0"/>
              <a:t>wewenang</a:t>
            </a:r>
            <a:r>
              <a:rPr lang="en-US" sz="2000" dirty="0" smtClean="0"/>
              <a:t> :</a:t>
            </a:r>
          </a:p>
          <a:p>
            <a:pPr>
              <a:buNone/>
            </a:pPr>
            <a:r>
              <a:rPr lang="en-US" sz="2000" dirty="0" smtClean="0"/>
              <a:t>             • </a:t>
            </a:r>
            <a:r>
              <a:rPr lang="en-US" sz="2000" dirty="0" err="1" smtClean="0"/>
              <a:t>mengeluarkan</a:t>
            </a:r>
            <a:r>
              <a:rPr lang="en-US" sz="2000" dirty="0" smtClean="0"/>
              <a:t> </a:t>
            </a:r>
            <a:r>
              <a:rPr lang="en-US" sz="2000" dirty="0" err="1" smtClean="0"/>
              <a:t>alat</a:t>
            </a:r>
            <a:r>
              <a:rPr lang="en-US" sz="2000" dirty="0" smtClean="0"/>
              <a:t> </a:t>
            </a:r>
            <a:r>
              <a:rPr lang="en-US" sz="2000" dirty="0" err="1" smtClean="0"/>
              <a:t>pembayaran</a:t>
            </a:r>
            <a:r>
              <a:rPr lang="en-US" sz="2000" dirty="0" smtClean="0"/>
              <a:t> yang </a:t>
            </a:r>
            <a:r>
              <a:rPr lang="en-US" sz="2000" dirty="0" err="1" smtClean="0"/>
              <a:t>sah</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a:buNone/>
            </a:pPr>
            <a:r>
              <a:rPr lang="en-US" sz="2000" dirty="0" smtClean="0"/>
              <a:t>             • </a:t>
            </a:r>
            <a:r>
              <a:rPr lang="en-US" sz="2000" dirty="0" err="1" smtClean="0"/>
              <a:t>merumuskan</a:t>
            </a:r>
            <a:r>
              <a:rPr lang="en-US" sz="2000" dirty="0" smtClean="0"/>
              <a:t> </a:t>
            </a:r>
            <a:r>
              <a:rPr lang="en-US" sz="2000" dirty="0" err="1" smtClean="0"/>
              <a:t>dan</a:t>
            </a:r>
            <a:r>
              <a:rPr lang="en-US" sz="2000" dirty="0" smtClean="0"/>
              <a:t> </a:t>
            </a:r>
            <a:r>
              <a:rPr lang="en-US" sz="2000" dirty="0" err="1" smtClean="0"/>
              <a:t>melaksanakan</a:t>
            </a:r>
            <a:r>
              <a:rPr lang="en-US" sz="2000" dirty="0" smtClean="0"/>
              <a:t> </a:t>
            </a:r>
            <a:r>
              <a:rPr lang="en-US" sz="2000" dirty="0" err="1" smtClean="0"/>
              <a:t>kebijakan</a:t>
            </a:r>
            <a:r>
              <a:rPr lang="en-US" sz="2000" dirty="0" smtClean="0"/>
              <a:t> </a:t>
            </a:r>
            <a:r>
              <a:rPr lang="en-US" sz="2000" dirty="0" err="1" smtClean="0"/>
              <a:t>moneter</a:t>
            </a:r>
            <a:endParaRPr lang="en-US" sz="2000" dirty="0" smtClean="0"/>
          </a:p>
          <a:p>
            <a:pPr>
              <a:buNone/>
            </a:pPr>
            <a:r>
              <a:rPr lang="en-US" sz="2000" dirty="0" smtClean="0"/>
              <a:t>             • </a:t>
            </a:r>
            <a:r>
              <a:rPr lang="en-US" sz="2000" dirty="0" err="1" smtClean="0"/>
              <a:t>mengatur</a:t>
            </a:r>
            <a:r>
              <a:rPr lang="en-US" sz="2000" dirty="0" smtClean="0"/>
              <a:t> </a:t>
            </a:r>
            <a:r>
              <a:rPr lang="en-US" sz="2000" dirty="0" err="1" smtClean="0"/>
              <a:t>dan</a:t>
            </a:r>
            <a:r>
              <a:rPr lang="en-US" sz="2000" dirty="0" smtClean="0"/>
              <a:t> </a:t>
            </a:r>
            <a:r>
              <a:rPr lang="en-US" sz="2000" dirty="0" err="1" smtClean="0"/>
              <a:t>dan</a:t>
            </a:r>
            <a:r>
              <a:rPr lang="en-US" sz="2000" dirty="0" smtClean="0"/>
              <a:t> </a:t>
            </a:r>
            <a:r>
              <a:rPr lang="en-US" sz="2000" dirty="0" err="1" smtClean="0"/>
              <a:t>menjaga</a:t>
            </a:r>
            <a:r>
              <a:rPr lang="en-US" sz="2000" dirty="0" smtClean="0"/>
              <a:t> </a:t>
            </a:r>
            <a:r>
              <a:rPr lang="en-US" sz="2000" dirty="0" err="1" smtClean="0"/>
              <a:t>kelancaran</a:t>
            </a:r>
            <a:r>
              <a:rPr lang="en-US" sz="2000" dirty="0" smtClean="0"/>
              <a:t> </a:t>
            </a:r>
            <a:r>
              <a:rPr lang="en-US" sz="2000" dirty="0" err="1" smtClean="0"/>
              <a:t>sistem</a:t>
            </a:r>
            <a:r>
              <a:rPr lang="en-US" sz="2000" dirty="0" smtClean="0"/>
              <a:t> </a:t>
            </a:r>
            <a:r>
              <a:rPr lang="en-US" sz="2000" dirty="0" err="1" smtClean="0"/>
              <a:t>pembayaran</a:t>
            </a:r>
            <a:endParaRPr lang="en-US" sz="2000" dirty="0" smtClean="0"/>
          </a:p>
          <a:p>
            <a:pPr>
              <a:buNone/>
            </a:pPr>
            <a:r>
              <a:rPr lang="en-US" sz="2000" dirty="0" smtClean="0"/>
              <a:t>             • </a:t>
            </a:r>
            <a:r>
              <a:rPr lang="en-US" sz="2000" dirty="0" err="1" smtClean="0"/>
              <a:t>mengatur</a:t>
            </a:r>
            <a:r>
              <a:rPr lang="en-US" sz="2000" dirty="0" smtClean="0"/>
              <a:t> </a:t>
            </a:r>
            <a:r>
              <a:rPr lang="en-US" sz="2000" dirty="0" err="1" smtClean="0"/>
              <a:t>dan</a:t>
            </a:r>
            <a:r>
              <a:rPr lang="en-US" sz="2000" dirty="0" smtClean="0"/>
              <a:t> </a:t>
            </a:r>
            <a:r>
              <a:rPr lang="en-US" sz="2000" dirty="0" err="1" smtClean="0"/>
              <a:t>mengawasi</a:t>
            </a:r>
            <a:r>
              <a:rPr lang="en-US" sz="2000" dirty="0" smtClean="0"/>
              <a:t> </a:t>
            </a:r>
            <a:r>
              <a:rPr lang="en-US" sz="2000" dirty="0" err="1" smtClean="0"/>
              <a:t>perbankan</a:t>
            </a:r>
            <a:r>
              <a:rPr lang="en-US" sz="2000" dirty="0" smtClean="0"/>
              <a:t> </a:t>
            </a:r>
            <a:r>
              <a:rPr lang="en-US" sz="2000" dirty="0" err="1" smtClean="0"/>
              <a:t>dan</a:t>
            </a:r>
            <a:r>
              <a:rPr lang="en-US" sz="2000" dirty="0" smtClean="0"/>
              <a:t> </a:t>
            </a:r>
            <a:r>
              <a:rPr lang="en-US" sz="2000" dirty="0" err="1" smtClean="0"/>
              <a:t>berfungsi</a:t>
            </a:r>
            <a:r>
              <a:rPr lang="en-US" sz="2000" dirty="0" smtClean="0"/>
              <a:t> </a:t>
            </a:r>
            <a:r>
              <a:rPr lang="en-US" sz="2000" dirty="0" err="1" smtClean="0"/>
              <a:t>sebagai</a:t>
            </a:r>
            <a:r>
              <a:rPr lang="en-US" sz="2000" dirty="0" smtClean="0"/>
              <a:t> </a:t>
            </a:r>
          </a:p>
          <a:p>
            <a:pPr>
              <a:buNone/>
            </a:pPr>
            <a:r>
              <a:rPr lang="en-US" sz="2000" dirty="0" smtClean="0"/>
              <a:t>                </a:t>
            </a:r>
            <a:r>
              <a:rPr lang="en-US" sz="2000" b="1" dirty="0" smtClean="0"/>
              <a:t>lender of the last resort</a:t>
            </a:r>
          </a:p>
          <a:p>
            <a:pPr>
              <a:buNone/>
            </a:pPr>
            <a:r>
              <a:rPr lang="en-US" sz="2000" dirty="0" smtClean="0"/>
              <a:t>  </a:t>
            </a:r>
          </a:p>
          <a:p>
            <a:pPr>
              <a:buNone/>
            </a:pPr>
            <a:endParaRPr lang="en-US" sz="2000" dirty="0" smtClean="0"/>
          </a:p>
          <a:p>
            <a:pPr>
              <a:buNone/>
            </a:pPr>
            <a:endParaRPr lang="en-US" sz="2000" dirty="0" smtClean="0"/>
          </a:p>
          <a:p>
            <a:pPr>
              <a:buNone/>
            </a:pPr>
            <a:r>
              <a:rPr lang="en-US" sz="2000" dirty="0" smtClean="0"/>
              <a:t>	</a:t>
            </a:r>
            <a:r>
              <a:rPr lang="en-US" sz="2000" b="1" dirty="0" smtClean="0"/>
              <a:t>TUGAS BANK SENTRAL</a:t>
            </a:r>
          </a:p>
          <a:p>
            <a:pPr>
              <a:buNone/>
            </a:pPr>
            <a:r>
              <a:rPr lang="en-US" sz="2000" dirty="0" smtClean="0"/>
              <a:t>	1.MENETAPKAN DAN MELAKSANAKAN KEBIJAKAN MONETER</a:t>
            </a:r>
          </a:p>
          <a:p>
            <a:pPr>
              <a:buNone/>
            </a:pPr>
            <a:r>
              <a:rPr lang="en-US" sz="2000" dirty="0" smtClean="0"/>
              <a:t>	2.MENGATUR DAN MENJAGA KELANCARAN SISTEM PEMBAYARAN</a:t>
            </a:r>
          </a:p>
          <a:p>
            <a:pPr>
              <a:buNone/>
            </a:pPr>
            <a:r>
              <a:rPr lang="en-US" sz="2000" dirty="0" smtClean="0"/>
              <a:t>	3.MENGATUR DAN MENGAWASI BANK LAIN</a:t>
            </a:r>
            <a:r>
              <a:rPr lang="en-US" sz="1800" dirty="0" smtClean="0"/>
              <a:t>					</a:t>
            </a:r>
            <a:endParaRPr lang="en-US" sz="1000" b="1" dirty="0" smtClean="0"/>
          </a:p>
          <a:p>
            <a:pPr>
              <a:buNone/>
            </a:pPr>
            <a:endParaRPr lang="en-US" sz="1000" b="1" dirty="0" smtClean="0"/>
          </a:p>
        </p:txBody>
      </p:sp>
      <p:pic>
        <p:nvPicPr>
          <p:cNvPr id="4" name="Picture 3" descr="http://1.bp.blogspot.com/_AEQSTBvjy6g/S_ThGVT9r3I/AAAAAAAAACg/Py7iVkNwzvc/s320/bank-indonesia.jpg"/>
          <p:cNvPicPr/>
          <p:nvPr/>
        </p:nvPicPr>
        <p:blipFill>
          <a:blip r:embed="rId2"/>
          <a:srcRect/>
          <a:stretch>
            <a:fillRect/>
          </a:stretch>
        </p:blipFill>
        <p:spPr bwMode="auto">
          <a:xfrm>
            <a:off x="4000496" y="3286124"/>
            <a:ext cx="3357586" cy="1714512"/>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88982"/>
          </a:xfrm>
        </p:spPr>
        <p:txBody>
          <a:bodyPr>
            <a:normAutofit/>
          </a:bodyPr>
          <a:lstStyle/>
          <a:p>
            <a:pPr algn="l"/>
            <a:r>
              <a:rPr lang="en-US" sz="1800" dirty="0" smtClean="0"/>
              <a:t>27/4. PENARIKAN GIRO OLEH SUSILO UNTUK DITRANSFER KE CABANG BANDUNG SEBESAR</a:t>
            </a:r>
            <a:br>
              <a:rPr lang="en-US" sz="1800" dirty="0" smtClean="0"/>
            </a:br>
            <a:r>
              <a:rPr lang="en-US" sz="1800" dirty="0" smtClean="0"/>
              <a:t>           </a:t>
            </a:r>
            <a:r>
              <a:rPr lang="en-US" sz="1800" dirty="0" err="1" smtClean="0"/>
              <a:t>Rp</a:t>
            </a:r>
            <a:r>
              <a:rPr lang="en-US" sz="1800" dirty="0" smtClean="0"/>
              <a:t> 2.000.000 </a:t>
            </a:r>
            <a:endParaRPr lang="en-US" sz="1800" dirty="0"/>
          </a:p>
        </p:txBody>
      </p:sp>
      <p:sp>
        <p:nvSpPr>
          <p:cNvPr id="3" name="Content Placeholder 2"/>
          <p:cNvSpPr>
            <a:spLocks noGrp="1"/>
          </p:cNvSpPr>
          <p:nvPr>
            <p:ph idx="1"/>
          </p:nvPr>
        </p:nvSpPr>
        <p:spPr>
          <a:xfrm>
            <a:off x="0" y="888982"/>
            <a:ext cx="9144000" cy="5969018"/>
          </a:xfrm>
        </p:spPr>
        <p:txBody>
          <a:bodyPr>
            <a:normAutofit/>
          </a:bodyPr>
          <a:lstStyle/>
          <a:p>
            <a:pPr>
              <a:buNone/>
            </a:pPr>
            <a:r>
              <a:rPr lang="en-US" sz="2000" b="1" dirty="0" smtClean="0"/>
              <a:t>JURNAL:</a:t>
            </a:r>
          </a:p>
          <a:p>
            <a:pPr>
              <a:buNone/>
            </a:pPr>
            <a:r>
              <a:rPr lang="en-US" sz="2000" b="1" dirty="0" smtClean="0"/>
              <a:t>	</a:t>
            </a:r>
            <a:r>
              <a:rPr lang="en-US" sz="2000" dirty="0" smtClean="0"/>
              <a:t>GIRO SUSILO	</a:t>
            </a:r>
            <a:r>
              <a:rPr lang="en-US" sz="2000" dirty="0" err="1" smtClean="0"/>
              <a:t>Rp</a:t>
            </a:r>
            <a:r>
              <a:rPr lang="en-US" sz="2000" dirty="0" smtClean="0"/>
              <a:t> 2.000.000</a:t>
            </a:r>
          </a:p>
          <a:p>
            <a:pPr>
              <a:buNone/>
            </a:pPr>
            <a:r>
              <a:rPr lang="en-US" sz="2000" b="1" dirty="0" smtClean="0"/>
              <a:t>			</a:t>
            </a:r>
            <a:r>
              <a:rPr lang="en-US" sz="2000" dirty="0" smtClean="0"/>
              <a:t>RAK. CABANG BANDUNG	</a:t>
            </a:r>
            <a:r>
              <a:rPr lang="en-US" sz="2000" dirty="0" err="1" smtClean="0"/>
              <a:t>Rp</a:t>
            </a:r>
            <a:r>
              <a:rPr lang="en-US" sz="2000" dirty="0" smtClean="0"/>
              <a:t> 2.000.000</a:t>
            </a:r>
          </a:p>
          <a:p>
            <a:pPr>
              <a:buNone/>
            </a:pPr>
            <a:r>
              <a:rPr lang="en-US" sz="2000" dirty="0" smtClean="0"/>
              <a:t>30/4. BANK ARTHA MENENTUKAN JASA GIRO 12% DARI SALDO MINIMAL </a:t>
            </a:r>
            <a:r>
              <a:rPr lang="en-US" sz="2000" dirty="0" err="1" smtClean="0"/>
              <a:t>Rp</a:t>
            </a:r>
            <a:r>
              <a:rPr lang="en-US" sz="2000" dirty="0" smtClean="0"/>
              <a:t> 1.000.000  </a:t>
            </a:r>
          </a:p>
          <a:p>
            <a:pPr>
              <a:buNone/>
            </a:pPr>
            <a:r>
              <a:rPr lang="en-US" sz="2000" dirty="0" smtClean="0"/>
              <a:t>          SERTA </a:t>
            </a:r>
            <a:r>
              <a:rPr lang="en-US" sz="2000" dirty="0" err="1" smtClean="0"/>
              <a:t>PPh</a:t>
            </a:r>
            <a:r>
              <a:rPr lang="en-US" sz="2000" dirty="0" smtClean="0"/>
              <a:t> 15%, DAN BIAYA ADMINISTRASI </a:t>
            </a:r>
            <a:r>
              <a:rPr lang="en-US" sz="2000" dirty="0" err="1" smtClean="0"/>
              <a:t>Rp</a:t>
            </a:r>
            <a:r>
              <a:rPr lang="en-US" sz="2000" dirty="0" smtClean="0"/>
              <a:t> 50.000.</a:t>
            </a:r>
          </a:p>
          <a:p>
            <a:pPr>
              <a:buNone/>
            </a:pPr>
            <a:r>
              <a:rPr lang="en-US" sz="2000" b="1" dirty="0" smtClean="0"/>
              <a:t>JURNAL:</a:t>
            </a:r>
          </a:p>
          <a:p>
            <a:pPr>
              <a:buNone/>
            </a:pPr>
            <a:r>
              <a:rPr lang="en-US" sz="2000" dirty="0" smtClean="0"/>
              <a:t>	BUNGA GIRO	</a:t>
            </a:r>
            <a:r>
              <a:rPr lang="en-US" sz="2000" dirty="0" err="1" smtClean="0"/>
              <a:t>Rp</a:t>
            </a:r>
            <a:r>
              <a:rPr lang="en-US" sz="2000" dirty="0" smtClean="0"/>
              <a:t> 10.000</a:t>
            </a:r>
          </a:p>
          <a:p>
            <a:pPr>
              <a:buNone/>
            </a:pPr>
            <a:r>
              <a:rPr lang="en-US" sz="2000" dirty="0" smtClean="0"/>
              <a:t>			GIRO SUSILO	</a:t>
            </a:r>
            <a:r>
              <a:rPr lang="en-US" sz="2000" dirty="0" err="1" smtClean="0"/>
              <a:t>Rp</a:t>
            </a:r>
            <a:r>
              <a:rPr lang="en-US" sz="2000" dirty="0" smtClean="0"/>
              <a:t> 10.000 	( 12% x 1.000.000 x 1/12)</a:t>
            </a:r>
          </a:p>
          <a:p>
            <a:pPr>
              <a:buNone/>
            </a:pPr>
            <a:r>
              <a:rPr lang="en-US" sz="2000" dirty="0" smtClean="0"/>
              <a:t>	GIRO SUSILO	</a:t>
            </a:r>
            <a:r>
              <a:rPr lang="en-US" sz="2000" dirty="0" err="1" smtClean="0"/>
              <a:t>Rp</a:t>
            </a:r>
            <a:r>
              <a:rPr lang="en-US" sz="2000" dirty="0" smtClean="0"/>
              <a:t> 1.500</a:t>
            </a:r>
          </a:p>
          <a:p>
            <a:pPr>
              <a:buNone/>
            </a:pPr>
            <a:r>
              <a:rPr lang="en-US" sz="2000" dirty="0" smtClean="0"/>
              <a:t>			HUTANG </a:t>
            </a:r>
            <a:r>
              <a:rPr lang="en-US" sz="2000" dirty="0" err="1" smtClean="0"/>
              <a:t>PPh</a:t>
            </a:r>
            <a:r>
              <a:rPr lang="en-US" sz="2000" dirty="0" smtClean="0"/>
              <a:t>	</a:t>
            </a:r>
            <a:r>
              <a:rPr lang="en-US" sz="2000" dirty="0" err="1" smtClean="0"/>
              <a:t>Rp</a:t>
            </a:r>
            <a:r>
              <a:rPr lang="en-US" sz="2000" dirty="0" smtClean="0"/>
              <a:t> 1.500	 	(15% x 10.000) </a:t>
            </a:r>
            <a:r>
              <a:rPr lang="en-US" sz="2000" dirty="0" err="1" smtClean="0"/>
              <a:t>dari</a:t>
            </a:r>
            <a:r>
              <a:rPr lang="en-US" sz="2000" dirty="0" smtClean="0"/>
              <a:t> </a:t>
            </a:r>
            <a:r>
              <a:rPr lang="en-US" sz="2000" dirty="0" err="1" smtClean="0"/>
              <a:t>jasa</a:t>
            </a:r>
            <a:endParaRPr lang="en-US" sz="2000" dirty="0" smtClean="0"/>
          </a:p>
          <a:p>
            <a:pPr>
              <a:buNone/>
            </a:pPr>
            <a:r>
              <a:rPr lang="en-US" sz="2000" dirty="0" smtClean="0"/>
              <a:t>	GIRO SUSILO	</a:t>
            </a:r>
            <a:r>
              <a:rPr lang="en-US" sz="2000" dirty="0" err="1" smtClean="0"/>
              <a:t>Rp</a:t>
            </a:r>
            <a:r>
              <a:rPr lang="en-US" sz="2000" dirty="0" smtClean="0"/>
              <a:t> 50.000</a:t>
            </a:r>
          </a:p>
          <a:p>
            <a:pPr>
              <a:buNone/>
            </a:pPr>
            <a:r>
              <a:rPr lang="en-US" sz="2000" dirty="0" smtClean="0"/>
              <a:t>			PENDAPATAN OPERASIONAL	</a:t>
            </a:r>
            <a:r>
              <a:rPr lang="en-US" sz="2000" dirty="0" err="1" smtClean="0"/>
              <a:t>Rp</a:t>
            </a:r>
            <a:r>
              <a:rPr lang="en-US" sz="2000" dirty="0" smtClean="0"/>
              <a:t> 50.000	</a:t>
            </a:r>
            <a:endParaRPr lang="en-US" sz="2000"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a:blipFill>
            <a:blip r:embed="rId3"/>
            <a:tile tx="0" ty="0" sx="100000" sy="100000" flip="none" algn="tl"/>
          </a:blipFill>
        </p:spPr>
        <p:txBody>
          <a:bodyPr>
            <a:noAutofit/>
          </a:bodyPr>
          <a:lstStyle/>
          <a:p>
            <a:pPr algn="l"/>
            <a:r>
              <a:rPr lang="en-US" sz="3200" b="1" dirty="0" smtClean="0"/>
              <a:t>7. AKUNTANSI UNIT KLIRING</a:t>
            </a:r>
            <a:endParaRPr lang="en-US" sz="3200" b="1" dirty="0"/>
          </a:p>
        </p:txBody>
      </p:sp>
      <p:sp>
        <p:nvSpPr>
          <p:cNvPr id="3" name="Content Placeholder 2"/>
          <p:cNvSpPr>
            <a:spLocks noGrp="1"/>
          </p:cNvSpPr>
          <p:nvPr>
            <p:ph idx="1"/>
          </p:nvPr>
        </p:nvSpPr>
        <p:spPr>
          <a:xfrm>
            <a:off x="0" y="798267"/>
            <a:ext cx="9144000" cy="6059733"/>
          </a:xfrm>
          <a:blipFill>
            <a:blip r:embed="rId4"/>
            <a:tile tx="0" ty="0" sx="100000" sy="100000" flip="none" algn="tl"/>
          </a:blipFill>
        </p:spPr>
        <p:txBody>
          <a:bodyPr>
            <a:normAutofit/>
          </a:bodyPr>
          <a:lstStyle/>
          <a:p>
            <a:pPr marL="457200" indent="-457200">
              <a:buAutoNum type="alphaUcPeriod"/>
            </a:pPr>
            <a:r>
              <a:rPr lang="en-US" sz="2400" dirty="0" smtClean="0"/>
              <a:t>PENGERTIAN KLIRING</a:t>
            </a:r>
          </a:p>
          <a:p>
            <a:pPr marL="457200" indent="-457200">
              <a:buNone/>
            </a:pPr>
            <a:r>
              <a:rPr lang="en-US" sz="2400" dirty="0" smtClean="0"/>
              <a:t>	KLIRING BERASAL DARI BAHASA INGGRIS YAKNI ’’ CLEAR” ARTINYA PENYELESAIAN.</a:t>
            </a:r>
          </a:p>
          <a:p>
            <a:pPr marL="457200" indent="-457200">
              <a:buNone/>
            </a:pPr>
            <a:r>
              <a:rPr lang="en-US" sz="2400" dirty="0" smtClean="0"/>
              <a:t>	KLIRING ADALAH SUATU PROSES PENYELESAIAN HUTANG PIUTANG ANTAR SATU BANK DENGAN BANK LAIN DALAM SUATU WILAYAH. </a:t>
            </a:r>
          </a:p>
          <a:p>
            <a:pPr marL="457200" indent="-457200">
              <a:buNone/>
            </a:pPr>
            <a:r>
              <a:rPr lang="en-US" sz="2400" dirty="0" smtClean="0"/>
              <a:t>	KLIRING BIASANYA DISELENGGARAKAN DAN DILAKUKAN DI LEMBAGA KLIRING YANG BERTEMPAT DI BANK INDONESIA SETEMPAT ATAU BANK YANG DITUNJUK OLEH BANK INDONESIA.</a:t>
            </a:r>
          </a:p>
          <a:p>
            <a:pPr marL="457200" indent="-457200">
              <a:buNone/>
            </a:pPr>
            <a:r>
              <a:rPr lang="en-US" sz="2400" dirty="0" smtClean="0"/>
              <a:t>	PESERTA KLIRING ADALAH BANK UMUM YANG BERADA PADA WILAYAH TERTENTU YANG DINAMAKAN WILAYAH KLIRING.</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a:noFill/>
        </p:spPr>
        <p:txBody>
          <a:bodyPr>
            <a:noAutofit/>
          </a:bodyPr>
          <a:lstStyle/>
          <a:p>
            <a:pPr algn="l"/>
            <a:r>
              <a:rPr lang="en-US" sz="2400" b="1" dirty="0" smtClean="0"/>
              <a:t>B.SISTEM KLIRING</a:t>
            </a:r>
            <a:endParaRPr lang="en-US" sz="2400" b="1" dirty="0"/>
          </a:p>
        </p:txBody>
      </p:sp>
      <p:sp>
        <p:nvSpPr>
          <p:cNvPr id="3" name="Content Placeholder 2"/>
          <p:cNvSpPr>
            <a:spLocks noGrp="1"/>
          </p:cNvSpPr>
          <p:nvPr>
            <p:ph idx="1"/>
          </p:nvPr>
        </p:nvSpPr>
        <p:spPr>
          <a:xfrm>
            <a:off x="0" y="798267"/>
            <a:ext cx="9144000" cy="6059733"/>
          </a:xfrm>
          <a:solidFill>
            <a:schemeClr val="bg1"/>
          </a:solidFill>
        </p:spPr>
        <p:txBody>
          <a:bodyPr>
            <a:normAutofit/>
          </a:bodyPr>
          <a:lstStyle/>
          <a:p>
            <a:pPr>
              <a:buNone/>
            </a:pPr>
            <a:r>
              <a:rPr lang="en-US" sz="1800" b="1" dirty="0" smtClean="0"/>
              <a:t>1.SISTEM MANUAL</a:t>
            </a:r>
            <a:r>
              <a:rPr lang="en-US" sz="1800" dirty="0" smtClean="0"/>
              <a:t>, YAITU SITEM PENYELENGGARAAN KLIRING LOKAL YANG DALAM </a:t>
            </a:r>
          </a:p>
          <a:p>
            <a:pPr>
              <a:buNone/>
            </a:pPr>
            <a:r>
              <a:rPr lang="en-US" sz="1800" dirty="0" smtClean="0"/>
              <a:t>    PELAKSANAAN PERHITUNGAN, PEMBUATAN BILYET SALDO KLIRING SERTA PEMILAHAN </a:t>
            </a:r>
          </a:p>
          <a:p>
            <a:pPr>
              <a:buNone/>
            </a:pPr>
            <a:r>
              <a:rPr lang="en-US" sz="1800" dirty="0" smtClean="0"/>
              <a:t>    WARKAT DILAKUKAN SECARA MANUAL OLEH SETIAP PESERTA.</a:t>
            </a:r>
          </a:p>
          <a:p>
            <a:pPr>
              <a:buNone/>
            </a:pPr>
            <a:endParaRPr lang="en-US" sz="1800" dirty="0" smtClean="0"/>
          </a:p>
          <a:p>
            <a:pPr>
              <a:buNone/>
            </a:pPr>
            <a:r>
              <a:rPr lang="en-US" sz="1800" b="1" dirty="0" smtClean="0"/>
              <a:t>2.SISTEM SEMI OTOMASI</a:t>
            </a:r>
            <a:r>
              <a:rPr lang="en-US" sz="1800" dirty="0" smtClean="0"/>
              <a:t>, YAITU SISTEM PENYELENGGARAAN KLIRING LOKAL YANG DALAM </a:t>
            </a:r>
          </a:p>
          <a:p>
            <a:pPr>
              <a:buNone/>
            </a:pPr>
            <a:r>
              <a:rPr lang="en-US" sz="1800" dirty="0" smtClean="0"/>
              <a:t>   PELAKSANAAN PERHITUNGAN DAN PEMBUATAN BILYET SALDO KLIRING DILAKUKAN </a:t>
            </a:r>
          </a:p>
          <a:p>
            <a:pPr>
              <a:buNone/>
            </a:pPr>
            <a:r>
              <a:rPr lang="en-US" sz="1800" dirty="0" smtClean="0"/>
              <a:t>   SECARA OTOMASI,SEDANGKAN PEMILAHAN WARKAT DILAKUKAN SECARA MANUAL OLEH</a:t>
            </a:r>
          </a:p>
          <a:p>
            <a:pPr>
              <a:buNone/>
            </a:pPr>
            <a:r>
              <a:rPr lang="en-US" sz="1800" dirty="0" smtClean="0"/>
              <a:t>   SETIAP PESERTA.</a:t>
            </a:r>
          </a:p>
          <a:p>
            <a:pPr>
              <a:buNone/>
            </a:pPr>
            <a:endParaRPr lang="en-US" sz="1800" dirty="0" smtClean="0"/>
          </a:p>
          <a:p>
            <a:pPr>
              <a:buNone/>
            </a:pPr>
            <a:r>
              <a:rPr lang="en-US" sz="1800" dirty="0" smtClean="0"/>
              <a:t>3.</a:t>
            </a:r>
            <a:r>
              <a:rPr lang="en-US" sz="1800" b="1" dirty="0" smtClean="0"/>
              <a:t>SISTEM  OTOMASI</a:t>
            </a:r>
            <a:r>
              <a:rPr lang="en-US" sz="1800" dirty="0" smtClean="0"/>
              <a:t>, YAITU SISTEM PENYELENGGARAAN KLIRING LOKAL YANG DALAM </a:t>
            </a:r>
          </a:p>
          <a:p>
            <a:pPr>
              <a:buNone/>
            </a:pPr>
            <a:r>
              <a:rPr lang="en-US" sz="1800" dirty="0" smtClean="0"/>
              <a:t>   PELAKSANAAN PERHITUNGAN,PEMBUATAN BILYET SALDO KLIRING DAN PEMILAHAN</a:t>
            </a:r>
          </a:p>
          <a:p>
            <a:pPr>
              <a:buNone/>
            </a:pPr>
            <a:r>
              <a:rPr lang="en-US" sz="1800" dirty="0" smtClean="0"/>
              <a:t>   WARKAT DILAKUKAN OLEH PEYELENGGARA SECARA OTOMASI.</a:t>
            </a:r>
          </a:p>
          <a:p>
            <a:pPr>
              <a:buNone/>
            </a:pPr>
            <a:endParaRPr lang="en-US" sz="1800" dirty="0" smtClean="0"/>
          </a:p>
          <a:p>
            <a:pPr>
              <a:buNone/>
            </a:pPr>
            <a:r>
              <a:rPr lang="en-US" sz="1800" b="1" dirty="0" smtClean="0"/>
              <a:t>4.SISTEM ELEKTRONIK</a:t>
            </a:r>
            <a:r>
              <a:rPr lang="en-US" sz="1800" dirty="0" smtClean="0"/>
              <a:t>, YAITU DALAM PELAKSANAAN PERHITUNGAN DAN PEMBUATAN BILYET SALDO  KLIRING DIDASARKAN PADA DATA KEUANGAN ELEKTRONIK(DKE) DISERTAI DENGAN PENYAMPAIAN WARKAT PESERTA KEPADA PENYELENGGARA UNTUK DITERUSKAN KEPADA PESERTA PENERIMA.</a:t>
            </a:r>
          </a:p>
          <a:p>
            <a:pPr>
              <a:buNone/>
            </a:pPr>
            <a:endParaRPr lang="en-US" sz="2000" dirty="0" smtClean="0"/>
          </a:p>
          <a:p>
            <a:pPr>
              <a:buNone/>
            </a:pPr>
            <a:endParaRPr lang="en-US" sz="2000" dirty="0"/>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C.PESERTA KLIRING</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1.PESERTA LANGSUNG.</a:t>
            </a:r>
          </a:p>
          <a:p>
            <a:pPr>
              <a:buNone/>
            </a:pPr>
            <a:r>
              <a:rPr lang="en-US" sz="2400" dirty="0" smtClean="0"/>
              <a:t>	YAITU BANK YANG TELAH TERCATAT SEBAGAI PESERTA KLIRING  DAN DAPAT DIPERHITUNGKAN WARKATNYA SECARA LANGSUNG DALAM PERTEMUAN KLIRING.</a:t>
            </a:r>
          </a:p>
          <a:p>
            <a:pPr>
              <a:buNone/>
            </a:pPr>
            <a:endParaRPr lang="en-US" sz="2000" dirty="0" smtClean="0"/>
          </a:p>
          <a:p>
            <a:pPr>
              <a:buNone/>
            </a:pPr>
            <a:r>
              <a:rPr lang="en-US" sz="2400" b="1" dirty="0" smtClean="0"/>
              <a:t>2.PESERTA TIDAK LANGSUNG.</a:t>
            </a:r>
          </a:p>
          <a:p>
            <a:pPr>
              <a:buNone/>
            </a:pPr>
            <a:r>
              <a:rPr lang="en-US" sz="2400" dirty="0" smtClean="0"/>
              <a:t>	YAITU BANK YANG BELUM TERCATAT SEBAGAI PESERTA DAN WARKATNYA DIPERHITUNGKAN DENGAN KANTOR PUSAT ATAU KANTOR CABANG LAIN YANG TELAH MENJADI PESERTA KLIRING. </a:t>
            </a:r>
            <a:endParaRPr lang="en-US" sz="2400"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D.WARKAT KLIRING</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b="1" dirty="0" smtClean="0"/>
              <a:t>WARKAT </a:t>
            </a:r>
            <a:r>
              <a:rPr lang="en-US" sz="2400" dirty="0" smtClean="0"/>
              <a:t>ADALAH ALAT PEMBAYARAN BUKAN TUNAI YANG DIGUNAKAN </a:t>
            </a:r>
          </a:p>
          <a:p>
            <a:pPr>
              <a:buNone/>
            </a:pPr>
            <a:r>
              <a:rPr lang="en-US" sz="2400" dirty="0" smtClean="0"/>
              <a:t>                 DALAM TRANSAKSI KLIRING. (WARKAT KLIRING).</a:t>
            </a:r>
          </a:p>
          <a:p>
            <a:pPr>
              <a:buNone/>
            </a:pPr>
            <a:r>
              <a:rPr lang="en-US" sz="2400" dirty="0" smtClean="0"/>
              <a:t>WARKAT KLIRING YANG DAPAT DIKLIRINGKAN ADALAH:</a:t>
            </a:r>
          </a:p>
          <a:p>
            <a:pPr>
              <a:buNone/>
            </a:pPr>
            <a:r>
              <a:rPr lang="en-US" sz="2400" dirty="0" smtClean="0"/>
              <a:t>1.CEK</a:t>
            </a:r>
          </a:p>
          <a:p>
            <a:pPr>
              <a:buNone/>
            </a:pPr>
            <a:r>
              <a:rPr lang="en-US" sz="2400" dirty="0" smtClean="0"/>
              <a:t>2.BILYET GIRO</a:t>
            </a:r>
          </a:p>
          <a:p>
            <a:pPr>
              <a:buNone/>
            </a:pPr>
            <a:r>
              <a:rPr lang="en-US" sz="2400" dirty="0" smtClean="0"/>
              <a:t>3.SURAT PERINTAH KIRIMAN UANG (BUKTI TRANSFER)</a:t>
            </a:r>
          </a:p>
          <a:p>
            <a:pPr>
              <a:buNone/>
            </a:pPr>
            <a:r>
              <a:rPr lang="en-US" sz="2400" dirty="0" smtClean="0"/>
              <a:t>4.NOTA DEBET</a:t>
            </a:r>
          </a:p>
          <a:p>
            <a:pPr>
              <a:buNone/>
            </a:pPr>
            <a:r>
              <a:rPr lang="en-US" sz="2400" dirty="0" smtClean="0"/>
              <a:t>5.NOTA KREDIT</a:t>
            </a:r>
            <a:endParaRPr lang="en-US" sz="240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852"/>
            <a:ext cx="9144000" cy="593043"/>
          </a:xfrm>
        </p:spPr>
        <p:txBody>
          <a:bodyPr>
            <a:noAutofit/>
          </a:bodyPr>
          <a:lstStyle/>
          <a:p>
            <a:pPr algn="l"/>
            <a:r>
              <a:rPr lang="en-US" sz="2400" dirty="0" smtClean="0"/>
              <a:t>WARKAT YANG DIKLIRINGKAN DAPAT DIGOLONGKAN DALAM 4 KATAGORI: </a:t>
            </a:r>
            <a:endParaRPr lang="en-US" sz="2400" dirty="0"/>
          </a:p>
        </p:txBody>
      </p:sp>
      <p:sp>
        <p:nvSpPr>
          <p:cNvPr id="3" name="Content Placeholder 2"/>
          <p:cNvSpPr>
            <a:spLocks noGrp="1"/>
          </p:cNvSpPr>
          <p:nvPr>
            <p:ph idx="1"/>
          </p:nvPr>
        </p:nvSpPr>
        <p:spPr>
          <a:xfrm>
            <a:off x="0" y="798267"/>
            <a:ext cx="9144000" cy="6059733"/>
          </a:xfrm>
        </p:spPr>
        <p:txBody>
          <a:bodyPr>
            <a:normAutofit/>
          </a:bodyPr>
          <a:lstStyle/>
          <a:p>
            <a:pPr marL="457200" indent="-457200">
              <a:buNone/>
            </a:pPr>
            <a:r>
              <a:rPr lang="en-US" sz="2400" b="1" dirty="0" smtClean="0"/>
              <a:t>1.NOTA DEBET KELUAR( </a:t>
            </a:r>
            <a:r>
              <a:rPr lang="en-US" sz="2400" b="1" dirty="0" err="1" smtClean="0"/>
              <a:t>Warkat</a:t>
            </a:r>
            <a:r>
              <a:rPr lang="en-US" sz="2400" b="1" dirty="0" smtClean="0"/>
              <a:t> </a:t>
            </a:r>
            <a:r>
              <a:rPr lang="en-US" sz="2400" b="1" dirty="0" err="1" smtClean="0"/>
              <a:t>Dedet</a:t>
            </a:r>
            <a:r>
              <a:rPr lang="en-US" sz="2400" b="1" dirty="0" smtClean="0"/>
              <a:t> </a:t>
            </a:r>
            <a:r>
              <a:rPr lang="en-US" sz="2400" b="1" dirty="0" err="1" smtClean="0"/>
              <a:t>Keluar</a:t>
            </a:r>
            <a:r>
              <a:rPr lang="en-US" sz="2400" b="1" dirty="0" smtClean="0"/>
              <a:t>)</a:t>
            </a:r>
          </a:p>
          <a:p>
            <a:pPr marL="457200" indent="-457200">
              <a:buNone/>
            </a:pPr>
            <a:r>
              <a:rPr lang="en-US" sz="2400" i="1" dirty="0" smtClean="0">
                <a:latin typeface="+mj-lt"/>
              </a:rPr>
              <a:t>	</a:t>
            </a:r>
            <a:r>
              <a:rPr lang="en-US" sz="2400" dirty="0" smtClean="0">
                <a:latin typeface="+mj-lt"/>
              </a:rPr>
              <a:t>WARKAT YANG DIKLIRINGKAN </a:t>
            </a:r>
            <a:r>
              <a:rPr lang="en-US" sz="2400" dirty="0" smtClean="0"/>
              <a:t>OLEH NASABAH UNTUK KEUNTUNGAN REKENINGNYA. BILA TIDAK ADA TOLAKAN, MAKA SALDO REKENING BANK PENAGIH AKAN BERTAMBAH DI BANK INDONESIA</a:t>
            </a:r>
            <a:r>
              <a:rPr lang="en-US" sz="2400" b="1" dirty="0" smtClean="0"/>
              <a:t>.(DESEBUT JUGA WARKAT SETORAN KLIRING).</a:t>
            </a:r>
          </a:p>
          <a:p>
            <a:pPr marL="457200" indent="-457200">
              <a:buNone/>
            </a:pPr>
            <a:r>
              <a:rPr lang="en-US" sz="2400" b="1" dirty="0" smtClean="0"/>
              <a:t>2.NOTA DEBET MASUK (</a:t>
            </a:r>
            <a:r>
              <a:rPr lang="en-US" sz="2400" b="1" dirty="0" err="1" smtClean="0"/>
              <a:t>Warkat</a:t>
            </a:r>
            <a:r>
              <a:rPr lang="en-US" sz="2400" b="1" dirty="0" smtClean="0"/>
              <a:t> </a:t>
            </a:r>
            <a:r>
              <a:rPr lang="en-US" sz="2400" b="1" dirty="0" err="1" smtClean="0"/>
              <a:t>Debet</a:t>
            </a:r>
            <a:r>
              <a:rPr lang="en-US" sz="2400" b="1" dirty="0" smtClean="0"/>
              <a:t> </a:t>
            </a:r>
            <a:r>
              <a:rPr lang="en-US" sz="2400" b="1" dirty="0" err="1" smtClean="0"/>
              <a:t>Masuk</a:t>
            </a:r>
            <a:r>
              <a:rPr lang="en-US" sz="2400" b="1" dirty="0" smtClean="0"/>
              <a:t>)</a:t>
            </a:r>
          </a:p>
          <a:p>
            <a:pPr marL="457200" indent="-457200">
              <a:buNone/>
            </a:pPr>
            <a:r>
              <a:rPr lang="en-US" sz="2400" dirty="0" smtClean="0"/>
              <a:t>	WARKAT YANG DITERIMA OLEH SUATU BANK ATAS CEK/BG-NYA SENDIRI YANG TELAH DITARIK OLEH NASABAH. JIKA TIDAK ADA PENOLAKAN , MAKA AKAN MENGURANGI SALDO BANK DI BANK INDONESIA</a:t>
            </a:r>
            <a:r>
              <a:rPr lang="en-US" sz="2400" b="1" dirty="0" smtClean="0"/>
              <a:t>.(TARIKAN KLIRING)</a:t>
            </a:r>
          </a:p>
          <a:p>
            <a:pPr marL="457200" indent="-457200">
              <a:buNone/>
            </a:pPr>
            <a:r>
              <a:rPr lang="en-US" sz="2400" b="1" dirty="0" smtClean="0"/>
              <a:t>	</a:t>
            </a:r>
            <a:endParaRPr lang="en-US" sz="2400" b="1"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3.NOTA KREDIT MASUK.(</a:t>
            </a:r>
            <a:r>
              <a:rPr lang="en-US" sz="2400" b="1" dirty="0" err="1" smtClean="0"/>
              <a:t>Warkat</a:t>
            </a:r>
            <a:r>
              <a:rPr lang="en-US" sz="2400" b="1" dirty="0" smtClean="0"/>
              <a:t> </a:t>
            </a:r>
            <a:r>
              <a:rPr lang="en-US" sz="2400" b="1" dirty="0" err="1" smtClean="0"/>
              <a:t>Kredit</a:t>
            </a:r>
            <a:r>
              <a:rPr lang="en-US" sz="2400" b="1" dirty="0" smtClean="0"/>
              <a:t> </a:t>
            </a:r>
            <a:r>
              <a:rPr lang="en-US" sz="2400" b="1" dirty="0" err="1" smtClean="0"/>
              <a:t>Masuk</a:t>
            </a:r>
            <a:r>
              <a:rPr lang="en-US" sz="2400" b="1" dirty="0" smtClean="0"/>
              <a:t>)</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	WARKAT ATAU NOTA YANG DITERIMA OLEH BANK UNTUK KEUNTUNGAN REKENING NASABAHNYA , ARTINYA SALDO BANK PENERIMA BERTAMBAH DI BANK INDONESIA</a:t>
            </a:r>
            <a:r>
              <a:rPr lang="en-US" sz="2400" b="1" dirty="0" smtClean="0"/>
              <a:t>.(TRANSFER MASUK).</a:t>
            </a:r>
          </a:p>
          <a:p>
            <a:pPr>
              <a:buNone/>
            </a:pPr>
            <a:endParaRPr lang="en-US" sz="2400" dirty="0" smtClean="0"/>
          </a:p>
          <a:p>
            <a:pPr>
              <a:buNone/>
            </a:pPr>
            <a:r>
              <a:rPr lang="en-US" sz="2400" b="1" dirty="0" smtClean="0"/>
              <a:t>4.NOTA KREDIT KELUAR.(</a:t>
            </a:r>
            <a:r>
              <a:rPr lang="en-US" sz="2400" b="1" dirty="0" err="1" smtClean="0"/>
              <a:t>Warkat</a:t>
            </a:r>
            <a:r>
              <a:rPr lang="en-US" sz="2400" b="1" dirty="0" smtClean="0"/>
              <a:t> </a:t>
            </a:r>
            <a:r>
              <a:rPr lang="en-US" sz="2400" b="1" dirty="0" err="1" smtClean="0"/>
              <a:t>Kredit</a:t>
            </a:r>
            <a:r>
              <a:rPr lang="en-US" sz="2400" b="1" dirty="0" smtClean="0"/>
              <a:t> </a:t>
            </a:r>
            <a:r>
              <a:rPr lang="en-US" sz="2400" b="1" dirty="0" err="1" smtClean="0"/>
              <a:t>Keluar</a:t>
            </a:r>
            <a:r>
              <a:rPr lang="en-US" sz="2400" b="1" dirty="0" smtClean="0"/>
              <a:t>)</a:t>
            </a:r>
          </a:p>
          <a:p>
            <a:pPr>
              <a:buNone/>
            </a:pPr>
            <a:r>
              <a:rPr lang="en-US" sz="2400" b="1" dirty="0" smtClean="0"/>
              <a:t>	</a:t>
            </a:r>
            <a:r>
              <a:rPr lang="en-US" sz="2400" dirty="0" smtClean="0"/>
              <a:t>WARKAT ATAU NOTA DARI NASABAHNYA UNTUK DIKIRIM ATAU DISETOR KEPADA NASABAH LAIN PADA BANK LAIN.INI BERARTI BAHWA SALDO BANK PENGIRIM AKAN BERKURANG DI BANK INDONESIA</a:t>
            </a:r>
            <a:r>
              <a:rPr lang="en-US" sz="2400" b="1" dirty="0" smtClean="0"/>
              <a:t>.(TRANSFER KELUAR)</a:t>
            </a:r>
            <a:endParaRPr lang="en-US" sz="2400" b="1"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E.ALASAN-ALASAN PENOLAKAN KLIRING</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1.SALDO REKENING NASABAH TIDAK CUKUP</a:t>
            </a:r>
          </a:p>
          <a:p>
            <a:pPr>
              <a:buNone/>
            </a:pPr>
            <a:r>
              <a:rPr lang="en-US" sz="2400" dirty="0" smtClean="0"/>
              <a:t>2.REKENING NASABAH TELAH DITUTUP</a:t>
            </a:r>
          </a:p>
          <a:p>
            <a:pPr>
              <a:buNone/>
            </a:pPr>
            <a:r>
              <a:rPr lang="en-US" sz="2400" dirty="0" smtClean="0"/>
              <a:t>3.TANDA TANGAN TIDAK COCOK DENGAN SPESIMEN</a:t>
            </a:r>
          </a:p>
          <a:p>
            <a:pPr>
              <a:buNone/>
            </a:pPr>
            <a:r>
              <a:rPr lang="en-US" sz="2400" dirty="0" smtClean="0"/>
              <a:t>4.WARKAT DIBLOKIR</a:t>
            </a:r>
          </a:p>
          <a:p>
            <a:pPr>
              <a:buNone/>
            </a:pPr>
            <a:r>
              <a:rPr lang="en-US" sz="2400" dirty="0" smtClean="0"/>
              <a:t>5.JUMLAH ANGKA DAN HURUF TIDAK SAMA</a:t>
            </a:r>
          </a:p>
          <a:p>
            <a:pPr>
              <a:buNone/>
            </a:pPr>
            <a:r>
              <a:rPr lang="en-US" sz="2400" dirty="0" smtClean="0"/>
              <a:t>6.TANDA TANGAN MERAGUKAN</a:t>
            </a:r>
            <a:endParaRPr lang="en-US" sz="2400"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2065782"/>
          </a:xfrm>
        </p:spPr>
        <p:txBody>
          <a:bodyPr>
            <a:noAutofit/>
          </a:bodyPr>
          <a:lstStyle/>
          <a:p>
            <a:pPr algn="l"/>
            <a:r>
              <a:rPr lang="en-US" sz="2400" dirty="0" smtClean="0"/>
              <a:t>• </a:t>
            </a:r>
            <a:r>
              <a:rPr lang="en-US" sz="2400" b="1" dirty="0" smtClean="0"/>
              <a:t>BANK KALAH KLIRING BILA:</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endParaRPr lang="en-US" sz="2400" b="1" dirty="0"/>
          </a:p>
        </p:txBody>
      </p:sp>
      <p:sp>
        <p:nvSpPr>
          <p:cNvPr id="5" name="Content Placeholder 4"/>
          <p:cNvSpPr>
            <a:spLocks noGrp="1"/>
          </p:cNvSpPr>
          <p:nvPr>
            <p:ph idx="1"/>
          </p:nvPr>
        </p:nvSpPr>
        <p:spPr>
          <a:xfrm>
            <a:off x="0" y="2521850"/>
            <a:ext cx="9144000" cy="4336150"/>
          </a:xfrm>
        </p:spPr>
        <p:txBody>
          <a:bodyPr>
            <a:normAutofit/>
          </a:bodyPr>
          <a:lstStyle/>
          <a:p>
            <a:pPr>
              <a:buNone/>
            </a:pPr>
            <a:r>
              <a:rPr lang="en-US" sz="2400" dirty="0" smtClean="0"/>
              <a:t>CONTOH: BANK ASIA</a:t>
            </a:r>
          </a:p>
          <a:p>
            <a:pPr>
              <a:buNone/>
            </a:pPr>
            <a:r>
              <a:rPr lang="en-US" sz="2400" dirty="0" smtClean="0"/>
              <a:t>WDK	</a:t>
            </a:r>
            <a:r>
              <a:rPr lang="en-US" sz="2400" dirty="0" err="1" smtClean="0"/>
              <a:t>Rp</a:t>
            </a:r>
            <a:r>
              <a:rPr lang="en-US" sz="2400" dirty="0" smtClean="0"/>
              <a:t> 250.000</a:t>
            </a:r>
          </a:p>
          <a:p>
            <a:pPr>
              <a:buNone/>
            </a:pPr>
            <a:r>
              <a:rPr lang="en-US" sz="2400" dirty="0" smtClean="0"/>
              <a:t>WKM	</a:t>
            </a:r>
            <a:r>
              <a:rPr lang="en-US" sz="2400" dirty="0" err="1" smtClean="0"/>
              <a:t>Rp</a:t>
            </a:r>
            <a:r>
              <a:rPr lang="en-US" sz="2400" dirty="0" smtClean="0"/>
              <a:t>    50.000</a:t>
            </a:r>
          </a:p>
          <a:p>
            <a:pPr>
              <a:buNone/>
            </a:pPr>
            <a:r>
              <a:rPr lang="en-US" sz="2400" dirty="0" smtClean="0"/>
              <a:t>WDM	</a:t>
            </a:r>
            <a:r>
              <a:rPr lang="en-US" sz="2400" dirty="0" err="1" smtClean="0"/>
              <a:t>Rp</a:t>
            </a:r>
            <a:r>
              <a:rPr lang="en-US" sz="2400" dirty="0" smtClean="0"/>
              <a:t> 300.000</a:t>
            </a:r>
          </a:p>
          <a:p>
            <a:pPr>
              <a:buNone/>
            </a:pPr>
            <a:r>
              <a:rPr lang="en-US" sz="2400" dirty="0" smtClean="0"/>
              <a:t>WKK	</a:t>
            </a:r>
            <a:r>
              <a:rPr lang="en-US" sz="2400" dirty="0" err="1" smtClean="0"/>
              <a:t>Rp</a:t>
            </a:r>
            <a:r>
              <a:rPr lang="en-US" sz="2400" dirty="0" smtClean="0"/>
              <a:t> 100.000</a:t>
            </a:r>
          </a:p>
          <a:p>
            <a:pPr>
              <a:buNone/>
            </a:pPr>
            <a:endParaRPr lang="en-US" sz="2400" dirty="0" smtClean="0"/>
          </a:p>
          <a:p>
            <a:pPr>
              <a:buNone/>
            </a:pPr>
            <a:r>
              <a:rPr lang="en-US" sz="2400" dirty="0" smtClean="0"/>
              <a:t>DENGAN DEMIKIAN BANK ASIA MENGALAMI KALAH KLIRING SEBESAR</a:t>
            </a:r>
          </a:p>
          <a:p>
            <a:pPr>
              <a:buNone/>
            </a:pPr>
            <a:r>
              <a:rPr lang="en-US" sz="2400" dirty="0" err="1" smtClean="0"/>
              <a:t>Rp</a:t>
            </a:r>
            <a:r>
              <a:rPr lang="en-US" sz="2400" dirty="0" smtClean="0"/>
              <a:t> 100.000 (300.000 – 400.000)</a:t>
            </a:r>
          </a:p>
          <a:p>
            <a:pPr>
              <a:buNone/>
            </a:pPr>
            <a:endParaRPr lang="en-US" sz="2400" dirty="0" smtClean="0"/>
          </a:p>
          <a:p>
            <a:pPr>
              <a:buNone/>
            </a:pPr>
            <a:endParaRPr lang="en-US" sz="2400" dirty="0"/>
          </a:p>
        </p:txBody>
      </p:sp>
      <p:sp>
        <p:nvSpPr>
          <p:cNvPr id="7" name="Rectangle 6"/>
          <p:cNvSpPr/>
          <p:nvPr/>
        </p:nvSpPr>
        <p:spPr>
          <a:xfrm>
            <a:off x="2892204" y="1251841"/>
            <a:ext cx="4569046" cy="907149"/>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chemeClr val="tx1"/>
                </a:solidFill>
              </a:rPr>
              <a:t> WDK + WKM </a:t>
            </a:r>
            <a:r>
              <a:rPr lang="en-US" sz="2800" b="1" dirty="0" smtClean="0">
                <a:solidFill>
                  <a:schemeClr val="tx1"/>
                </a:solidFill>
                <a:sym typeface="AIGDT"/>
              </a:rPr>
              <a:t> WDM + WKK</a:t>
            </a:r>
            <a:endParaRPr lang="en-US" sz="2800" b="1" dirty="0">
              <a:solidFill>
                <a:schemeClr val="tx1"/>
              </a:solidFill>
            </a:endParaRPr>
          </a:p>
        </p:txBody>
      </p:sp>
      <p:sp>
        <p:nvSpPr>
          <p:cNvPr id="8" name="Right Brace 7"/>
          <p:cNvSpPr/>
          <p:nvPr/>
        </p:nvSpPr>
        <p:spPr>
          <a:xfrm>
            <a:off x="2462829" y="3071810"/>
            <a:ext cx="537535" cy="725719"/>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ight Brace 8"/>
          <p:cNvSpPr/>
          <p:nvPr/>
        </p:nvSpPr>
        <p:spPr>
          <a:xfrm>
            <a:off x="2421861" y="3929066"/>
            <a:ext cx="537535" cy="725719"/>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3321578" y="3214686"/>
            <a:ext cx="2822058" cy="3628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TOTAL MASUK/ TOTAL KREDIT</a:t>
            </a:r>
            <a:endParaRPr lang="en-US" sz="1600" b="1" dirty="0">
              <a:solidFill>
                <a:schemeClr val="tx1"/>
              </a:solidFill>
            </a:endParaRPr>
          </a:p>
        </p:txBody>
      </p:sp>
      <p:sp>
        <p:nvSpPr>
          <p:cNvPr id="11" name="Rectangle 10"/>
          <p:cNvSpPr/>
          <p:nvPr/>
        </p:nvSpPr>
        <p:spPr>
          <a:xfrm>
            <a:off x="3357554" y="4071942"/>
            <a:ext cx="2844035" cy="3991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TOTAL KELUAR/ TOTAL DEBET</a:t>
            </a:r>
            <a:endParaRPr lang="en-US" sz="1600" b="1" dirty="0">
              <a:solidFill>
                <a:schemeClr val="tx1"/>
              </a:solidFill>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9"/>
            <a:ext cx="9144000" cy="523628"/>
          </a:xfrm>
        </p:spPr>
        <p:txBody>
          <a:bodyPr>
            <a:noAutofit/>
          </a:bodyPr>
          <a:lstStyle/>
          <a:p>
            <a:pPr algn="l"/>
            <a:r>
              <a:rPr lang="en-US" sz="2400" b="1" dirty="0" smtClean="0"/>
              <a:t>F.MENANG DAN KALAH KLIRING</a:t>
            </a:r>
            <a:endParaRPr lang="en-US" sz="2400" b="1" dirty="0"/>
          </a:p>
        </p:txBody>
      </p:sp>
      <p:sp>
        <p:nvSpPr>
          <p:cNvPr id="3" name="Content Placeholder 2"/>
          <p:cNvSpPr>
            <a:spLocks noGrp="1"/>
          </p:cNvSpPr>
          <p:nvPr>
            <p:ph idx="1"/>
          </p:nvPr>
        </p:nvSpPr>
        <p:spPr>
          <a:xfrm>
            <a:off x="0" y="798267"/>
            <a:ext cx="9144000" cy="6059733"/>
          </a:xfrm>
        </p:spPr>
        <p:txBody>
          <a:bodyPr>
            <a:normAutofit/>
          </a:bodyPr>
          <a:lstStyle/>
          <a:p>
            <a:pPr>
              <a:buNone/>
            </a:pPr>
            <a:r>
              <a:rPr lang="en-US" sz="2400" dirty="0" smtClean="0"/>
              <a:t>DALAM PROSES KLIRING  ADA UTANG DAN PIUTANG YANG </a:t>
            </a:r>
          </a:p>
          <a:p>
            <a:pPr>
              <a:buNone/>
            </a:pPr>
            <a:r>
              <a:rPr lang="en-US" sz="2400" dirty="0" smtClean="0"/>
              <a:t>DIKLIRINGKAN, SEHINGGA DALAM PELAKSANAAN TRANSAKSI KLIRING </a:t>
            </a:r>
          </a:p>
          <a:p>
            <a:pPr>
              <a:buNone/>
            </a:pPr>
            <a:r>
              <a:rPr lang="en-US" sz="2400" dirty="0" smtClean="0"/>
              <a:t>TERSEBUT ADA BANK YANG </a:t>
            </a:r>
            <a:r>
              <a:rPr lang="en-US" sz="2400" b="1" dirty="0" smtClean="0"/>
              <a:t>MENANG KLIRING</a:t>
            </a:r>
            <a:r>
              <a:rPr lang="en-US" sz="2400" dirty="0" smtClean="0"/>
              <a:t> DAN ADA YANG </a:t>
            </a:r>
            <a:r>
              <a:rPr lang="en-US" sz="2400" b="1" dirty="0" smtClean="0"/>
              <a:t>KALAH </a:t>
            </a:r>
          </a:p>
          <a:p>
            <a:pPr>
              <a:buNone/>
            </a:pPr>
            <a:r>
              <a:rPr lang="en-US" sz="2400" b="1" dirty="0" smtClean="0"/>
              <a:t>KLIRING.</a:t>
            </a:r>
          </a:p>
          <a:p>
            <a:pPr>
              <a:buNone/>
            </a:pPr>
            <a:r>
              <a:rPr lang="en-US" sz="2400" b="1" dirty="0" smtClean="0"/>
              <a:t>• BANK MENANG KLIRING BILA:</a:t>
            </a:r>
          </a:p>
          <a:p>
            <a:pPr>
              <a:buNone/>
            </a:pPr>
            <a:endParaRPr lang="en-US" sz="2400" b="1" dirty="0" smtClean="0"/>
          </a:p>
          <a:p>
            <a:pPr>
              <a:buNone/>
            </a:pPr>
            <a:endParaRPr lang="en-US" sz="2400" b="1" dirty="0" smtClean="0"/>
          </a:p>
          <a:p>
            <a:pPr>
              <a:buNone/>
            </a:pPr>
            <a:endParaRPr lang="en-US" sz="2400" b="1" dirty="0" smtClean="0"/>
          </a:p>
          <a:p>
            <a:pPr>
              <a:buNone/>
            </a:pPr>
            <a:r>
              <a:rPr lang="en-US" sz="2000" b="1" dirty="0" smtClean="0"/>
              <a:t>WDK =WARKAT DEBET KELUAR (SETORAN KLIRING)</a:t>
            </a:r>
          </a:p>
          <a:p>
            <a:pPr>
              <a:buNone/>
            </a:pPr>
            <a:r>
              <a:rPr lang="en-US" sz="2000" b="1" dirty="0" smtClean="0"/>
              <a:t>WKM=WARKAT KREDIT MASUK (TRANSFER MASUK)</a:t>
            </a:r>
          </a:p>
          <a:p>
            <a:pPr>
              <a:buNone/>
            </a:pPr>
            <a:r>
              <a:rPr lang="en-US" sz="2000" b="1" dirty="0" smtClean="0"/>
              <a:t>WDM=WARKAT DEBET MASUK (TARIKAN KLIRING)</a:t>
            </a:r>
          </a:p>
          <a:p>
            <a:pPr>
              <a:buNone/>
            </a:pPr>
            <a:r>
              <a:rPr lang="en-US" sz="2000" b="1" dirty="0" smtClean="0"/>
              <a:t>WKK=WARKAT KREDIT KELUAR (TRANSFER KELUAR)</a:t>
            </a:r>
          </a:p>
          <a:p>
            <a:pPr>
              <a:buNone/>
            </a:pPr>
            <a:endParaRPr lang="en-US" sz="2400" b="1" dirty="0" smtClean="0"/>
          </a:p>
          <a:p>
            <a:pPr>
              <a:buNone/>
            </a:pPr>
            <a:endParaRPr lang="en-US" sz="2400" b="1" dirty="0" smtClean="0"/>
          </a:p>
        </p:txBody>
      </p:sp>
      <p:sp>
        <p:nvSpPr>
          <p:cNvPr id="4" name="Rectangle 3"/>
          <p:cNvSpPr/>
          <p:nvPr/>
        </p:nvSpPr>
        <p:spPr>
          <a:xfrm>
            <a:off x="1571604" y="3143248"/>
            <a:ext cx="5576923" cy="8572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smtClean="0">
              <a:solidFill>
                <a:schemeClr val="tx1"/>
              </a:solidFill>
            </a:endParaRPr>
          </a:p>
          <a:p>
            <a:pPr algn="ctr"/>
            <a:r>
              <a:rPr lang="en-US" sz="2800" b="1" dirty="0" smtClean="0">
                <a:solidFill>
                  <a:schemeClr val="tx1"/>
                </a:solidFill>
              </a:rPr>
              <a:t>W D K + W K M  </a:t>
            </a:r>
            <a:r>
              <a:rPr lang="en-US" sz="2800" b="1" dirty="0" smtClean="0">
                <a:solidFill>
                  <a:schemeClr val="tx1"/>
                </a:solidFill>
                <a:latin typeface="Algerian"/>
              </a:rPr>
              <a:t>&gt;  </a:t>
            </a:r>
            <a:r>
              <a:rPr lang="en-US" sz="2800" b="1" dirty="0" smtClean="0">
                <a:solidFill>
                  <a:schemeClr val="tx1"/>
                </a:solidFill>
              </a:rPr>
              <a:t>W D M + W K </a:t>
            </a:r>
            <a:r>
              <a:rPr lang="en-US" sz="2800" b="1" dirty="0" err="1" smtClean="0">
                <a:solidFill>
                  <a:schemeClr val="tx1"/>
                </a:solidFill>
              </a:rPr>
              <a:t>K</a:t>
            </a:r>
            <a:endParaRPr lang="en-US" sz="2800" b="1" dirty="0">
              <a:solidFill>
                <a:schemeClr val="tx1"/>
              </a:solidFill>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13071</TotalTime>
  <Words>10022</Words>
  <Application>Microsoft Office PowerPoint</Application>
  <PresentationFormat>On-screen Show (4:3)</PresentationFormat>
  <Paragraphs>2639</Paragraphs>
  <Slides>198</Slides>
  <Notes>11</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198</vt:i4>
      </vt:variant>
    </vt:vector>
  </HeadingPairs>
  <TitlesOfParts>
    <vt:vector size="203" baseType="lpstr">
      <vt:lpstr>Office Theme</vt:lpstr>
      <vt:lpstr>Module</vt:lpstr>
      <vt:lpstr>1_Solstice</vt:lpstr>
      <vt:lpstr>Opulent</vt:lpstr>
      <vt:lpstr>Clip</vt:lpstr>
      <vt:lpstr>Slide 1</vt:lpstr>
      <vt:lpstr>1.RUANG LINGKUP AKUNTANSI BANK</vt:lpstr>
      <vt:lpstr>B.PRINSIP DASAR AKUNTANSI</vt:lpstr>
      <vt:lpstr>C.PERSAMAAN DASAR AKUTANSI PERBANKAN</vt:lpstr>
      <vt:lpstr>Slide 5</vt:lpstr>
      <vt:lpstr>CONTOH TRANSAKSI</vt:lpstr>
      <vt:lpstr>LATIHAN</vt:lpstr>
      <vt:lpstr>D.TAHAP-TAHAP PROSES AKUNTANSI BANK</vt:lpstr>
      <vt:lpstr>E.JENIS-JENIS BANK</vt:lpstr>
      <vt:lpstr>Slide 10</vt:lpstr>
      <vt:lpstr>Slide 11</vt:lpstr>
      <vt:lpstr>Slide 12</vt:lpstr>
      <vt:lpstr>             </vt:lpstr>
      <vt:lpstr>2.SEJARAH PERBANKAN DAN JENIS-JENIS BANK</vt:lpstr>
      <vt:lpstr>B.BANK UMUM (GENERAL BANKS)</vt:lpstr>
      <vt:lpstr>C.BANK PERKREDITAN RAKYAT(CREDIT-GRANTING BANKS)(BPR)</vt:lpstr>
      <vt:lpstr>2.JENIS BANK BERDASARKAN KEPEMILIKANNYA</vt:lpstr>
      <vt:lpstr>3. JENIS BANK BERDASARKAN OPERASIONAL</vt:lpstr>
      <vt:lpstr>Slide 19</vt:lpstr>
      <vt:lpstr>Slide 20</vt:lpstr>
      <vt:lpstr> Konsep &amp; Sistem Perbankan</vt:lpstr>
      <vt:lpstr>Konsep &amp; Sistem Bank Konvensional</vt:lpstr>
      <vt:lpstr>Slide 23</vt:lpstr>
      <vt:lpstr>Konsep &amp; Sistem Bank Syariah</vt:lpstr>
      <vt:lpstr>Bunga dan Riba menurut prespektif Sejarah dan  Agama</vt:lpstr>
      <vt:lpstr>Slide 26</vt:lpstr>
      <vt:lpstr>Slide 27</vt:lpstr>
      <vt:lpstr>F.MANFAAT BANK</vt:lpstr>
      <vt:lpstr>Slide 29</vt:lpstr>
      <vt:lpstr>A. SUMBER DANA BANK</vt:lpstr>
      <vt:lpstr>SUMBER DANA BANK</vt:lpstr>
      <vt:lpstr>Slide 32</vt:lpstr>
      <vt:lpstr>Slide 33</vt:lpstr>
      <vt:lpstr>Slide 34</vt:lpstr>
      <vt:lpstr>Faktor-faktor yang mempengaruhi sumber dana</vt:lpstr>
      <vt:lpstr>B . PRODUK BANK</vt:lpstr>
      <vt:lpstr>5.SERTIFIKAT DEPOSITO (CERTIFICATE OF DEPOSIT),      Deposito berjangka yang bukti simpanannya dapat       diperjual belikan. </vt:lpstr>
      <vt:lpstr>3.LAPORAN KEUANGAN BANK</vt:lpstr>
      <vt:lpstr>Slide 39</vt:lpstr>
      <vt:lpstr> B.TUJUAN PENYAJIAN LAPORAN KEUANGAN PERBANKAN </vt:lpstr>
      <vt:lpstr> C.SYARAT LAPORAN KEUANGAN DAPAT DITERIMA </vt:lpstr>
      <vt:lpstr>Slide 42</vt:lpstr>
      <vt:lpstr>D.ELEMEN-ELEMEN LAPORAN KEUANGAN</vt:lpstr>
      <vt:lpstr>E.JENIS-JENIS LAPORAN KEUANGAN</vt:lpstr>
      <vt:lpstr>3.LAPORAN PERUBAHAN MODAL (EQUITAS)</vt:lpstr>
      <vt:lpstr>B.LAPORAN KONTIJENSI</vt:lpstr>
      <vt:lpstr>6.CATATAN ATAS LAPORAN KEUANGAN</vt:lpstr>
      <vt:lpstr>E.CARA PENYAJIAN LAPORAN KEUANGAN</vt:lpstr>
      <vt:lpstr>1.CONTOH NERACA (LAPORAN POSISI KEUANGAN) </vt:lpstr>
      <vt:lpstr>LATIHAN</vt:lpstr>
      <vt:lpstr>CONTOH LAPORAN LABA/RUGI</vt:lpstr>
      <vt:lpstr>LATIHAN</vt:lpstr>
      <vt:lpstr>Slide 53</vt:lpstr>
      <vt:lpstr>Slide 54</vt:lpstr>
      <vt:lpstr>Slide 55</vt:lpstr>
      <vt:lpstr>Slide 56</vt:lpstr>
      <vt:lpstr>Laporan Perubahan Ekuitas Secara Ringkas</vt:lpstr>
      <vt:lpstr>Slide 58</vt:lpstr>
      <vt:lpstr>5.LAPORAN KOMITMEN DAN KONTIJENSI</vt:lpstr>
      <vt:lpstr>Slide 60</vt:lpstr>
      <vt:lpstr>Slide 61</vt:lpstr>
      <vt:lpstr>Slide 62</vt:lpstr>
      <vt:lpstr>Slide 63</vt:lpstr>
      <vt:lpstr>Slide 64</vt:lpstr>
      <vt:lpstr>Slide 65</vt:lpstr>
      <vt:lpstr>B.JENIS-JENIS TELLER</vt:lpstr>
      <vt:lpstr> 4.NON CASH TELLER </vt:lpstr>
      <vt:lpstr>C.TUGAS UNIT KERJA TELLER</vt:lpstr>
      <vt:lpstr> - PERSEDIAAN KHUSUS    YANG DIPELIHARA OLEH UNIT KERJA LAIN, </vt:lpstr>
      <vt:lpstr>Slide 70</vt:lpstr>
      <vt:lpstr>Slide 71</vt:lpstr>
      <vt:lpstr>TRANSAKSI GIRO DICATAT SEBESAR NILAI NOMINALNYA DAN DISAJIKAN </vt:lpstr>
      <vt:lpstr> B.JENIS REKENING GIRO </vt:lpstr>
      <vt:lpstr>C.ALAT-ALAT PEMBAYARAN GIRO</vt:lpstr>
      <vt:lpstr>2.BILYET GIRO</vt:lpstr>
      <vt:lpstr>3.ALAT PEMBAYARAN LAINNYA</vt:lpstr>
      <vt:lpstr>PERBEDAAN CEK DAN BILYET GIRO</vt:lpstr>
      <vt:lpstr>CONTOH BILYET GIRO </vt:lpstr>
      <vt:lpstr>CONTOH CEK</vt:lpstr>
      <vt:lpstr>D.JASA GIRO</vt:lpstr>
      <vt:lpstr>CONTOH PERHITUNGAN JASA GIRO</vt:lpstr>
      <vt:lpstr>CARA PERHITUNGANNYA: 1.BERDASARKAN SALDO HARIAN</vt:lpstr>
      <vt:lpstr>CARA PERHITUNGAN:2. BERDASARKAN SALDO TERENDAH</vt:lpstr>
      <vt:lpstr>Slide 84</vt:lpstr>
      <vt:lpstr>SOAL  1</vt:lpstr>
      <vt:lpstr>Slide 86</vt:lpstr>
      <vt:lpstr>CONTOH PENCATATAN TRANSAKSI GIRO</vt:lpstr>
      <vt:lpstr>5/4. SUSILO MENYETOR TUNAI UNTUK GIRO SEBESAR Rp 500.000</vt:lpstr>
      <vt:lpstr>17/4. SUSILO MENTRANSFER DANANYA KE CABANG SURABAYA ATAS GIRONYA Rp 1.000.000</vt:lpstr>
      <vt:lpstr>27/4. PENARIKAN GIRO OLEH SUSILO UNTUK DITRANSFER KE CABANG BANDUNG SEBESAR            Rp 2.000.000 </vt:lpstr>
      <vt:lpstr>7. AKUNTANSI UNIT KLIRING</vt:lpstr>
      <vt:lpstr>B.SISTEM KLIRING</vt:lpstr>
      <vt:lpstr>C.PESERTA KLIRING</vt:lpstr>
      <vt:lpstr>D.WARKAT KLIRING</vt:lpstr>
      <vt:lpstr>WARKAT YANG DIKLIRINGKAN DAPAT DIGOLONGKAN DALAM 4 KATAGORI: </vt:lpstr>
      <vt:lpstr>3.NOTA KREDIT MASUK.(Warkat Kredit Masuk)</vt:lpstr>
      <vt:lpstr>E.ALASAN-ALASAN PENOLAKAN KLIRING</vt:lpstr>
      <vt:lpstr>• BANK KALAH KLIRING BILA:    </vt:lpstr>
      <vt:lpstr>F.MENANG DAN KALAH KLIRING</vt:lpstr>
      <vt:lpstr>PROSES KLIRING</vt:lpstr>
      <vt:lpstr>8.AKUNTANSI UNIT TRANSFER</vt:lpstr>
      <vt:lpstr>B.PIHAK YANG TERLIBAT DALAM KEGIATAN TRANSFER</vt:lpstr>
      <vt:lpstr>2.TRANSFER MASUK(INCOMING TRANSAFER)</vt:lpstr>
      <vt:lpstr>E.SARANA TRANSFER</vt:lpstr>
      <vt:lpstr>F.MANFAAT LAYANAN TRANSFER.</vt:lpstr>
      <vt:lpstr>G.PENGGUNAAN TRANSFER.</vt:lpstr>
      <vt:lpstr>CONTOH AKUNTANSI TRANSFER KELUAR (ALUR TRANSFER KELUAR)</vt:lpstr>
      <vt:lpstr>2.TANGGAL 1 JUNI 2009 BANK MITRA NIAGA SEMARANG MENERIMA AMANAT DARI     NASABAH GIRO TUAN AMRI UNTUK MENTRANSFER DANANYA SEBESAR     Rp 20.000.000KE BANK BAHANA CABANG    BANDUNG.</vt:lpstr>
      <vt:lpstr>TABUNGAN (SAVING)</vt:lpstr>
      <vt:lpstr>1.PENGERTIAN TABUNGAN</vt:lpstr>
      <vt:lpstr>2. ALAT PENARIKAN TABUNGAN</vt:lpstr>
      <vt:lpstr>3. JENIS-JENIS TABUNGAN</vt:lpstr>
      <vt:lpstr>4. BUNGAN TABUNGAN</vt:lpstr>
      <vt:lpstr>PENCATATAN TRANSAKSI TABUNGAN</vt:lpstr>
      <vt:lpstr>Slide 115</vt:lpstr>
      <vt:lpstr>Slide 116</vt:lpstr>
      <vt:lpstr>Slide 117</vt:lpstr>
      <vt:lpstr>Slide 118</vt:lpstr>
      <vt:lpstr>Slide 119</vt:lpstr>
      <vt:lpstr>AKUNTANSI UNIT DEPOSITO/SIMPANAN BERJANGKA   </vt:lpstr>
      <vt:lpstr>Slide 121</vt:lpstr>
      <vt:lpstr>Slide 122</vt:lpstr>
      <vt:lpstr>Slide 123</vt:lpstr>
      <vt:lpstr>C.PERHITUNGAN BUNGA DEPOSITO</vt:lpstr>
      <vt:lpstr>D. CONTOH TRANSAKSI DEPOSITO</vt:lpstr>
      <vt:lpstr>Slide 126</vt:lpstr>
      <vt:lpstr>Slide 127</vt:lpstr>
      <vt:lpstr>Slide 128</vt:lpstr>
      <vt:lpstr>CONTOH PERHITUNGAN BUNGA DEPOSITO</vt:lpstr>
      <vt:lpstr>Slide 130</vt:lpstr>
      <vt:lpstr>Slide 131</vt:lpstr>
      <vt:lpstr>Slide 132</vt:lpstr>
      <vt:lpstr>Slide 133</vt:lpstr>
      <vt:lpstr>Slide 134</vt:lpstr>
      <vt:lpstr>Slide 135</vt:lpstr>
      <vt:lpstr>AKUNTANSI UNIT KREDIT</vt:lpstr>
      <vt:lpstr>2.JENIS-JENIS KREDIT</vt:lpstr>
      <vt:lpstr>B.BERDASARKAN SIFAT</vt:lpstr>
      <vt:lpstr>C.MENURUT  TUJUAN PENGGUNAAN</vt:lpstr>
      <vt:lpstr>3.JENIS-JENIS PEMBEBANAN BUNGA KREDIT</vt:lpstr>
      <vt:lpstr>CONTOH PERHITUNGAN</vt:lpstr>
      <vt:lpstr>TABEL PERHITUNGAN KREDIT PT.MITRA DENGAN METODE FLATE RATE </vt:lpstr>
      <vt:lpstr> 2.SLIDING RATE </vt:lpstr>
      <vt:lpstr>3.FLOATING RATE</vt:lpstr>
      <vt:lpstr>LATIHAN.</vt:lpstr>
      <vt:lpstr>Slide 146</vt:lpstr>
      <vt:lpstr>10.BANK SENTRAL ( BANK INDONESIA)</vt:lpstr>
      <vt:lpstr>B. STATUS BANK INDONESIA</vt:lpstr>
      <vt:lpstr>BADAN HUKUM PUBLIK ; BANK INDONESIA BERWENANG MENETAPKAN PERATURAN-PERATURAN YANG MENGIKAT MASYARAKAT LUAS SESUAI DENGAN TUGAS DAN WEWENANGNYA.</vt:lpstr>
      <vt:lpstr>C.TUJUAN DAN TUGAS BANK INDONESIA</vt:lpstr>
      <vt:lpstr>D.PERAN BI DALAM MENGENDALIKAN JUMLAH UANG BEREDAR</vt:lpstr>
      <vt:lpstr>2.PENETAPAN TINGKAT DISKONTO (DISCOUNT RATE)</vt:lpstr>
      <vt:lpstr>3.PENETAPAN CADANGAN WAJIB MINIMUM (RESERVE REQUIREMENT)</vt:lpstr>
      <vt:lpstr>4.PENGATURAN KREDIT ATAU PEMBIAYAAN</vt:lpstr>
      <vt:lpstr>E.PERAN BI DALAM SISTEM PEMBAYARAN</vt:lpstr>
      <vt:lpstr>F. OTORITAS JASA KEUANGAN                                                                                </vt:lpstr>
      <vt:lpstr>11.KAS  (PERSEDIAAN KAS)</vt:lpstr>
      <vt:lpstr>Slide 158</vt:lpstr>
      <vt:lpstr>Slide 159</vt:lpstr>
      <vt:lpstr>Slide 160</vt:lpstr>
      <vt:lpstr>Slide 161</vt:lpstr>
      <vt:lpstr>Slide 162</vt:lpstr>
      <vt:lpstr>F.ALIRAN KAS (CASH FLOW)</vt:lpstr>
      <vt:lpstr>Slide 164</vt:lpstr>
      <vt:lpstr>Slide 165</vt:lpstr>
      <vt:lpstr>Slide 166</vt:lpstr>
      <vt:lpstr>SOAL</vt:lpstr>
      <vt:lpstr>Modal BANK </vt:lpstr>
      <vt:lpstr>MODAL BANK</vt:lpstr>
      <vt:lpstr>2.BESAR MODAL BANK</vt:lpstr>
      <vt:lpstr>Slide 171</vt:lpstr>
      <vt:lpstr>4.KLASIFIKASI MODAL BANK</vt:lpstr>
      <vt:lpstr>Slide 173</vt:lpstr>
      <vt:lpstr>KOMPONEN MODAL BANK</vt:lpstr>
      <vt:lpstr>5. FUNGSI MODAL SENDIRI</vt:lpstr>
      <vt:lpstr>AKUNTANSI UNTUK MODAL BANK</vt:lpstr>
      <vt:lpstr>Slide 177</vt:lpstr>
      <vt:lpstr>Slide 178</vt:lpstr>
      <vt:lpstr>Slide 179</vt:lpstr>
      <vt:lpstr>Slide 180</vt:lpstr>
      <vt:lpstr>Slide 181</vt:lpstr>
      <vt:lpstr>2.PIUTANG</vt:lpstr>
      <vt:lpstr>REKONSILIASI BANK</vt:lpstr>
      <vt:lpstr>TUJUAN</vt:lpstr>
      <vt:lpstr>Faktor-faktor Penyebab</vt:lpstr>
      <vt:lpstr>CONTOH: 1 (dalam ribuan Rp) </vt:lpstr>
      <vt:lpstr>Contoh: 2 (dalam ribuan Rp)</vt:lpstr>
      <vt:lpstr>CONTOH: 3 (dalam ribuan Rp)</vt:lpstr>
      <vt:lpstr>CONTOH:4 (Dalam ribuan Rp)</vt:lpstr>
      <vt:lpstr>Slide 190</vt:lpstr>
      <vt:lpstr>Slide 191</vt:lpstr>
      <vt:lpstr>Slide 192</vt:lpstr>
      <vt:lpstr>PT.INDAH JAYA BANK RECONCILIATIOAN</vt:lpstr>
      <vt:lpstr>Slide 194</vt:lpstr>
      <vt:lpstr>PENCATATAN TRANSAKSI SURAT BERHARGA DAN PEMBERIAN KREDIT</vt:lpstr>
      <vt:lpstr>Slide 196</vt:lpstr>
      <vt:lpstr>Slide 197</vt:lpstr>
      <vt:lpstr>Bukan  Dengan Kekuatanku</vt:lpstr>
    </vt:vector>
  </TitlesOfParts>
  <Company>Personal 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AKUNTANSI  PERBANKAN</dc:title>
  <dc:creator>Personal</dc:creator>
  <cp:lastModifiedBy>Personal</cp:lastModifiedBy>
  <cp:revision>1514</cp:revision>
  <dcterms:created xsi:type="dcterms:W3CDTF">2012-03-09T14:30:02Z</dcterms:created>
  <dcterms:modified xsi:type="dcterms:W3CDTF">2018-03-09T14:55:33Z</dcterms:modified>
</cp:coreProperties>
</file>