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5"/>
  </p:handoutMasterIdLst>
  <p:sldIdLst>
    <p:sldId id="260" r:id="rId2"/>
    <p:sldId id="259" r:id="rId3"/>
    <p:sldId id="262" r:id="rId4"/>
    <p:sldId id="302" r:id="rId5"/>
    <p:sldId id="303" r:id="rId6"/>
    <p:sldId id="304" r:id="rId7"/>
    <p:sldId id="305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81" r:id="rId23"/>
    <p:sldId id="282" r:id="rId24"/>
    <p:sldId id="283" r:id="rId25"/>
    <p:sldId id="307" r:id="rId26"/>
    <p:sldId id="309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10" r:id="rId44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230F9-C2A2-475B-85FF-9795EA43C360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895EB-A41E-478F-82B1-439D7BF328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76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E904A-7B7B-47E5-A50F-B8DE6879E936}" type="datetimeFigureOut">
              <a:rPr lang="en-US" smtClean="0"/>
              <a:pPr/>
              <a:t>4/21/2018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B9408-AF24-42B1-A2DF-B6EA3CF16E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458200" cy="6248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400" dirty="0" smtClean="0"/>
              <a:t>Handout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b="1" dirty="0" smtClean="0"/>
              <a:t>METODE PENELITIAN (UTS)</a:t>
            </a:r>
            <a:br>
              <a:rPr lang="en-US" sz="5400" b="1" dirty="0" smtClean="0"/>
            </a:br>
            <a:r>
              <a:rPr lang="en-US" sz="2400" b="1" dirty="0" err="1" smtClean="0"/>
              <a:t>Dosen</a:t>
            </a:r>
            <a:r>
              <a:rPr lang="en-US" sz="2400" b="1" dirty="0" smtClean="0"/>
              <a:t> : Dr. T. </a:t>
            </a:r>
            <a:r>
              <a:rPr lang="en-US" sz="2400" b="1" dirty="0" err="1" smtClean="0"/>
              <a:t>Sihol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Nababan</a:t>
            </a:r>
            <a:r>
              <a:rPr lang="en-US" sz="2400" b="1" dirty="0" smtClean="0"/>
              <a:t>, SE., </a:t>
            </a:r>
            <a:r>
              <a:rPr lang="en-US" sz="2400" b="1" dirty="0" err="1" smtClean="0"/>
              <a:t>MSi</a:t>
            </a:r>
            <a:r>
              <a:rPr lang="en-US" sz="2400" b="1" dirty="0" smtClean="0"/>
              <a:t>.</a:t>
            </a:r>
            <a:br>
              <a:rPr lang="en-US" sz="2400" b="1" dirty="0" smtClean="0"/>
            </a:br>
            <a:r>
              <a:rPr lang="en-US" sz="2400" b="1" dirty="0" smtClean="0"/>
              <a:t>Program S-2 Magister </a:t>
            </a:r>
            <a:r>
              <a:rPr lang="en-US" sz="2400" b="1" dirty="0" err="1" smtClean="0"/>
              <a:t>Manajemen</a:t>
            </a:r>
            <a:r>
              <a:rPr lang="en-US" sz="2400" b="1" dirty="0" smtClean="0"/>
              <a:t> </a:t>
            </a:r>
          </a:p>
          <a:p>
            <a:pPr algn="ctr">
              <a:buNone/>
            </a:pPr>
            <a:r>
              <a:rPr lang="en-US" sz="2400" b="1" dirty="0" err="1" smtClean="0"/>
              <a:t>Universitas</a:t>
            </a:r>
            <a:r>
              <a:rPr lang="en-US" sz="2400" b="1" dirty="0" smtClean="0"/>
              <a:t> HKBP </a:t>
            </a:r>
            <a:r>
              <a:rPr lang="en-US" sz="2400" b="1" dirty="0" err="1" smtClean="0"/>
              <a:t>Nommensen</a:t>
            </a:r>
            <a:endParaRPr lang="en-US" sz="2400" b="1" dirty="0" smtClean="0"/>
          </a:p>
          <a:p>
            <a:pPr marL="457200" indent="-457200" algn="ctr">
              <a:buAutoNum type="arabicPeriod"/>
            </a:pPr>
            <a:r>
              <a:rPr lang="en-US" sz="4000" b="1" dirty="0" err="1" smtClean="0"/>
              <a:t>Kerangka</a:t>
            </a:r>
            <a:r>
              <a:rPr lang="en-US" sz="4000" b="1" dirty="0" smtClean="0"/>
              <a:t> Proposal &amp; </a:t>
            </a:r>
            <a:r>
              <a:rPr lang="en-US" sz="4000" b="1" dirty="0" err="1" smtClean="0"/>
              <a:t>Tesis</a:t>
            </a:r>
            <a:endParaRPr lang="en-US" sz="4000" b="1" dirty="0" smtClean="0"/>
          </a:p>
          <a:p>
            <a:pPr marL="457200" indent="-457200" algn="ctr">
              <a:buAutoNum type="arabicPeriod"/>
            </a:pPr>
            <a:r>
              <a:rPr lang="en-US" sz="4000" b="1" dirty="0" err="1" smtClean="0"/>
              <a:t>Konsep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Dasar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Penelitian</a:t>
            </a:r>
            <a:endParaRPr lang="en-US" sz="4000" b="1" dirty="0" smtClean="0"/>
          </a:p>
          <a:p>
            <a:pPr marL="457200" indent="-457200" algn="ctr">
              <a:buAutoNum type="arabicPeriod"/>
            </a:pPr>
            <a:r>
              <a:rPr lang="en-US" sz="4000" b="1" dirty="0" err="1" smtClean="0"/>
              <a:t>Perumusan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Masalah</a:t>
            </a:r>
            <a:endParaRPr lang="en-US" sz="4000" b="1" dirty="0" smtClean="0"/>
          </a:p>
          <a:p>
            <a:pPr marL="457200" indent="-457200" algn="ctr">
              <a:buAutoNum type="arabicPeriod"/>
            </a:pPr>
            <a:r>
              <a:rPr lang="en-US" sz="4000" b="1" dirty="0" err="1" smtClean="0"/>
              <a:t>Kerangka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Teoritis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Variabel</a:t>
            </a:r>
            <a:r>
              <a:rPr lang="en-US" sz="4000" b="1" dirty="0" smtClean="0"/>
              <a:t>,  </a:t>
            </a:r>
            <a:r>
              <a:rPr lang="en-US" sz="4000" b="1" dirty="0" err="1" smtClean="0"/>
              <a:t>Hipotesis</a:t>
            </a:r>
            <a:endParaRPr lang="en-US" sz="4000" b="1" dirty="0" smtClean="0"/>
          </a:p>
          <a:p>
            <a:pPr algn="ctr">
              <a:buNone/>
            </a:pP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914400" y="9144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588" y="333375"/>
            <a:ext cx="8507412" cy="5792788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/>
            <a:r>
              <a:rPr lang="en-US" sz="2000" b="1" smtClean="0"/>
              <a:t>PENELITIAN → ILMIAH → METODE ILMIAH</a:t>
            </a:r>
          </a:p>
          <a:p>
            <a:pPr marL="609600" indent="-609600" eaLnBrk="1" hangingPunct="1">
              <a:buFontTx/>
              <a:buNone/>
            </a:pPr>
            <a:r>
              <a:rPr lang="en-US" sz="2400" smtClean="0">
                <a:solidFill>
                  <a:srgbClr val="FF0000"/>
                </a:solidFill>
              </a:rPr>
              <a:t>Karakteristik metode ilmiah :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1. </a:t>
            </a:r>
            <a:r>
              <a:rPr lang="en-US" sz="2800" smtClean="0">
                <a:solidFill>
                  <a:schemeClr val="accent2"/>
                </a:solidFill>
              </a:rPr>
              <a:t>Kritis dan analitis</a:t>
            </a:r>
            <a:r>
              <a:rPr lang="en-US" sz="2800" smtClean="0"/>
              <a:t> → membutuhkan proses penyelidikan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2. </a:t>
            </a:r>
            <a:r>
              <a:rPr lang="en-US" sz="2800" smtClean="0">
                <a:solidFill>
                  <a:schemeClr val="accent2"/>
                </a:solidFill>
              </a:rPr>
              <a:t>Logis</a:t>
            </a:r>
            <a:r>
              <a:rPr lang="en-US" sz="2800" smtClean="0"/>
              <a:t> → ada argumentasi, bukti-bukti yang masuk akal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3. </a:t>
            </a:r>
            <a:r>
              <a:rPr lang="en-US" sz="2800" smtClean="0">
                <a:solidFill>
                  <a:schemeClr val="accent2"/>
                </a:solidFill>
              </a:rPr>
              <a:t>Objektif</a:t>
            </a:r>
            <a:r>
              <a:rPr lang="en-US" sz="2800" smtClean="0"/>
              <a:t> →dapat dibuktikan kebenarannya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4. </a:t>
            </a:r>
            <a:r>
              <a:rPr lang="en-US" sz="2800" smtClean="0">
                <a:solidFill>
                  <a:schemeClr val="accent2"/>
                </a:solidFill>
              </a:rPr>
              <a:t>Konseptual dan teoritis</a:t>
            </a:r>
            <a:r>
              <a:rPr lang="en-US" sz="2800" smtClean="0"/>
              <a:t> → ada pengembangan konsep dan dituntun oleh teori  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5. </a:t>
            </a:r>
            <a:r>
              <a:rPr lang="en-US" sz="2800" smtClean="0">
                <a:solidFill>
                  <a:schemeClr val="accent2"/>
                </a:solidFill>
              </a:rPr>
              <a:t>Empirik</a:t>
            </a:r>
            <a:r>
              <a:rPr lang="en-US" sz="2800" smtClean="0"/>
              <a:t> → berdasarkan realita, fakta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6. </a:t>
            </a:r>
            <a:r>
              <a:rPr lang="en-US" sz="2800" smtClean="0">
                <a:solidFill>
                  <a:schemeClr val="accent2"/>
                </a:solidFill>
              </a:rPr>
              <a:t>Sistematis </a:t>
            </a:r>
            <a:r>
              <a:rPr lang="en-US" sz="2800" smtClean="0"/>
              <a:t>→ ada tahapan, langkah-langkah, prosedur tertentu</a:t>
            </a:r>
          </a:p>
          <a:p>
            <a:pPr marL="609600" indent="-609600" eaLnBrk="1" hangingPunct="1">
              <a:buFontTx/>
              <a:buNone/>
            </a:pPr>
            <a:endParaRPr lang="en-US" sz="2800" smtClean="0"/>
          </a:p>
          <a:p>
            <a:pPr marL="609600" indent="-609600" eaLnBrk="1" hangingPunct="1">
              <a:buFontTx/>
              <a:buNone/>
            </a:pPr>
            <a:endParaRPr lang="en-US" sz="2800" smtClean="0"/>
          </a:p>
          <a:p>
            <a:pPr marL="609600" indent="-609600" eaLnBrk="1" hangingPunct="1">
              <a:buFontTx/>
              <a:buNone/>
            </a:pPr>
            <a:endParaRPr lang="en-US" sz="2000" smtClean="0"/>
          </a:p>
          <a:p>
            <a:pPr marL="609600" indent="-609600" eaLnBrk="1" hangingPunct="1">
              <a:buFontTx/>
              <a:buNone/>
            </a:pPr>
            <a:r>
              <a:rPr lang="en-US" sz="2000" smtClean="0"/>
              <a:t>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en-US" sz="2000" b="1" smtClean="0"/>
              <a:t>PERANAN PENELITIAN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5435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Lingkungan Bisnis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3419475" y="1916113"/>
            <a:ext cx="3313113" cy="31686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  <a:p>
            <a:pPr algn="ctr"/>
            <a:endParaRPr lang="en-US"/>
          </a:p>
        </p:txBody>
      </p:sp>
      <p:sp>
        <p:nvSpPr>
          <p:cNvPr id="6149" name="Oval 6"/>
          <p:cNvSpPr>
            <a:spLocks noChangeArrowheads="1"/>
          </p:cNvSpPr>
          <p:nvPr/>
        </p:nvSpPr>
        <p:spPr bwMode="auto">
          <a:xfrm>
            <a:off x="4211638" y="2708275"/>
            <a:ext cx="1800225" cy="16573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  <a:p>
            <a:pPr algn="ctr"/>
            <a:r>
              <a:rPr lang="en-US"/>
              <a:t>MASALAH</a:t>
            </a:r>
          </a:p>
          <a:p>
            <a:pPr algn="ctr"/>
            <a:r>
              <a:rPr lang="en-US"/>
              <a:t>Internal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4767263" y="1989138"/>
            <a:ext cx="12763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MASALAH</a:t>
            </a:r>
          </a:p>
          <a:p>
            <a:r>
              <a:rPr lang="en-US"/>
              <a:t>Eksternal</a:t>
            </a:r>
          </a:p>
          <a:p>
            <a:endParaRPr lang="en-US"/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4572000" y="2565400"/>
            <a:ext cx="2159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2" name="Line 10"/>
          <p:cNvSpPr>
            <a:spLocks noChangeShapeType="1"/>
          </p:cNvSpPr>
          <p:nvPr/>
        </p:nvSpPr>
        <p:spPr bwMode="auto">
          <a:xfrm flipH="1">
            <a:off x="5580063" y="2636838"/>
            <a:ext cx="3603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3" name="Line 11"/>
          <p:cNvSpPr>
            <a:spLocks noChangeShapeType="1"/>
          </p:cNvSpPr>
          <p:nvPr/>
        </p:nvSpPr>
        <p:spPr bwMode="auto">
          <a:xfrm flipH="1">
            <a:off x="5795963" y="3357563"/>
            <a:ext cx="5048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4" name="Line 12"/>
          <p:cNvSpPr>
            <a:spLocks noChangeShapeType="1"/>
          </p:cNvSpPr>
          <p:nvPr/>
        </p:nvSpPr>
        <p:spPr bwMode="auto">
          <a:xfrm>
            <a:off x="3779838" y="3357563"/>
            <a:ext cx="5762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5" name="Line 13"/>
          <p:cNvSpPr>
            <a:spLocks noChangeShapeType="1"/>
          </p:cNvSpPr>
          <p:nvPr/>
        </p:nvSpPr>
        <p:spPr bwMode="auto">
          <a:xfrm flipH="1" flipV="1">
            <a:off x="5651500" y="4005263"/>
            <a:ext cx="5048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6" name="Line 14"/>
          <p:cNvSpPr>
            <a:spLocks noChangeShapeType="1"/>
          </p:cNvSpPr>
          <p:nvPr/>
        </p:nvSpPr>
        <p:spPr bwMode="auto">
          <a:xfrm flipV="1">
            <a:off x="3995738" y="4005263"/>
            <a:ext cx="5762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7" name="Line 15"/>
          <p:cNvSpPr>
            <a:spLocks noChangeShapeType="1"/>
          </p:cNvSpPr>
          <p:nvPr/>
        </p:nvSpPr>
        <p:spPr bwMode="auto">
          <a:xfrm flipV="1">
            <a:off x="5148263" y="42211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AutoShape 17"/>
          <p:cNvSpPr>
            <a:spLocks/>
          </p:cNvSpPr>
          <p:nvPr/>
        </p:nvSpPr>
        <p:spPr bwMode="auto">
          <a:xfrm>
            <a:off x="7451725" y="1341438"/>
            <a:ext cx="1296988" cy="1150937"/>
          </a:xfrm>
          <a:prstGeom prst="borderCallout1">
            <a:avLst>
              <a:gd name="adj1" fmla="val 9931"/>
              <a:gd name="adj2" fmla="val -5875"/>
              <a:gd name="adj3" fmla="val 80551"/>
              <a:gd name="adj4" fmla="val -1141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id-ID"/>
          </a:p>
        </p:txBody>
      </p:sp>
      <p:sp>
        <p:nvSpPr>
          <p:cNvPr id="6159" name="Text Box 19"/>
          <p:cNvSpPr txBox="1">
            <a:spLocks noChangeArrowheads="1"/>
          </p:cNvSpPr>
          <p:nvPr/>
        </p:nvSpPr>
        <p:spPr bwMode="auto">
          <a:xfrm>
            <a:off x="7596188" y="1535113"/>
            <a:ext cx="10334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Supplier</a:t>
            </a:r>
          </a:p>
          <a:p>
            <a:r>
              <a:rPr lang="en-US" sz="1400"/>
              <a:t>Customer</a:t>
            </a:r>
          </a:p>
          <a:p>
            <a:r>
              <a:rPr lang="en-US" sz="1400"/>
              <a:t>Law</a:t>
            </a:r>
          </a:p>
          <a:p>
            <a:r>
              <a:rPr lang="en-US" sz="1400"/>
              <a:t>Politics,etc</a:t>
            </a:r>
          </a:p>
        </p:txBody>
      </p:sp>
      <p:sp>
        <p:nvSpPr>
          <p:cNvPr id="6160" name="AutoShape 21"/>
          <p:cNvSpPr>
            <a:spLocks/>
          </p:cNvSpPr>
          <p:nvPr/>
        </p:nvSpPr>
        <p:spPr bwMode="auto">
          <a:xfrm>
            <a:off x="7451725" y="3860800"/>
            <a:ext cx="1441450" cy="1223963"/>
          </a:xfrm>
          <a:prstGeom prst="borderCallout1">
            <a:avLst>
              <a:gd name="adj1" fmla="val -6227"/>
              <a:gd name="adj2" fmla="val 92069"/>
              <a:gd name="adj3" fmla="val -6227"/>
              <a:gd name="adj4" fmla="val -11431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id-ID"/>
          </a:p>
        </p:txBody>
      </p:sp>
      <p:sp>
        <p:nvSpPr>
          <p:cNvPr id="6161" name="Text Box 22"/>
          <p:cNvSpPr txBox="1">
            <a:spLocks noChangeArrowheads="1"/>
          </p:cNvSpPr>
          <p:nvPr/>
        </p:nvSpPr>
        <p:spPr bwMode="auto">
          <a:xfrm>
            <a:off x="7664450" y="3984625"/>
            <a:ext cx="118903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Organization</a:t>
            </a:r>
          </a:p>
          <a:p>
            <a:r>
              <a:rPr lang="en-US" sz="1400"/>
              <a:t>Production</a:t>
            </a:r>
          </a:p>
          <a:p>
            <a:r>
              <a:rPr lang="en-US" sz="1400"/>
              <a:t>Marketing</a:t>
            </a:r>
          </a:p>
          <a:p>
            <a:r>
              <a:rPr lang="en-US" sz="1400"/>
              <a:t>Finance,etc</a:t>
            </a:r>
          </a:p>
        </p:txBody>
      </p:sp>
      <p:sp>
        <p:nvSpPr>
          <p:cNvPr id="6162" name="AutoShape 25"/>
          <p:cNvSpPr>
            <a:spLocks noChangeArrowheads="1"/>
          </p:cNvSpPr>
          <p:nvPr/>
        </p:nvSpPr>
        <p:spPr bwMode="auto">
          <a:xfrm>
            <a:off x="539750" y="2565400"/>
            <a:ext cx="2736850" cy="2233613"/>
          </a:xfrm>
          <a:prstGeom prst="rightArrowCallout">
            <a:avLst>
              <a:gd name="adj1" fmla="val 25000"/>
              <a:gd name="adj2" fmla="val 25000"/>
              <a:gd name="adj3" fmla="val 2042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PENELITIAN</a:t>
            </a:r>
          </a:p>
          <a:p>
            <a:pPr algn="ctr"/>
            <a:r>
              <a:rPr lang="en-US"/>
              <a:t>ILMIAH </a:t>
            </a:r>
          </a:p>
          <a:p>
            <a:pPr algn="ctr"/>
            <a:endParaRPr lang="en-US"/>
          </a:p>
          <a:p>
            <a:pPr algn="ctr"/>
            <a:r>
              <a:rPr lang="en-US"/>
              <a:t>Pengambilan</a:t>
            </a:r>
          </a:p>
          <a:p>
            <a:pPr algn="ctr"/>
            <a:r>
              <a:rPr lang="en-US"/>
              <a:t>Keputusan</a:t>
            </a:r>
          </a:p>
          <a:p>
            <a:pPr algn="ctr"/>
            <a:r>
              <a:rPr lang="en-US"/>
              <a:t>Untuk menjawab</a:t>
            </a:r>
          </a:p>
          <a:p>
            <a:pPr algn="ctr"/>
            <a:r>
              <a:rPr lang="en-US"/>
              <a:t>permasahalan</a:t>
            </a:r>
          </a:p>
        </p:txBody>
      </p:sp>
      <p:sp>
        <p:nvSpPr>
          <p:cNvPr id="6163" name="Line 27"/>
          <p:cNvSpPr>
            <a:spLocks noChangeShapeType="1"/>
          </p:cNvSpPr>
          <p:nvPr/>
        </p:nvSpPr>
        <p:spPr bwMode="auto">
          <a:xfrm>
            <a:off x="1331913" y="32845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4" name="Text Box 29"/>
          <p:cNvSpPr txBox="1">
            <a:spLocks noChangeArrowheads="1"/>
          </p:cNvSpPr>
          <p:nvPr/>
        </p:nvSpPr>
        <p:spPr bwMode="auto">
          <a:xfrm>
            <a:off x="539750" y="5465763"/>
            <a:ext cx="8280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71675" indent="-1971675"/>
            <a:r>
              <a:rPr lang="en-US" b="1" dirty="0" err="1"/>
              <a:t>Penelitian</a:t>
            </a:r>
            <a:r>
              <a:rPr lang="en-US" b="1" dirty="0"/>
              <a:t> </a:t>
            </a:r>
            <a:r>
              <a:rPr lang="en-US" b="1" dirty="0" err="1"/>
              <a:t>Bisnis</a:t>
            </a:r>
            <a:r>
              <a:rPr lang="en-US" dirty="0"/>
              <a:t> : </a:t>
            </a:r>
            <a:r>
              <a:rPr lang="en-US" i="1" dirty="0" err="1"/>
              <a:t>suatu</a:t>
            </a:r>
            <a:r>
              <a:rPr lang="en-US" i="1" dirty="0"/>
              <a:t> </a:t>
            </a:r>
            <a:r>
              <a:rPr lang="en-US" i="1" dirty="0" err="1"/>
              <a:t>penyelidikan</a:t>
            </a:r>
            <a:r>
              <a:rPr lang="en-US" i="1" dirty="0"/>
              <a:t> </a:t>
            </a:r>
            <a:r>
              <a:rPr lang="en-US" i="1" dirty="0" err="1"/>
              <a:t>secara</a:t>
            </a:r>
            <a:r>
              <a:rPr lang="en-US" i="1" dirty="0"/>
              <a:t> </a:t>
            </a:r>
            <a:r>
              <a:rPr lang="en-US" i="1" dirty="0" err="1"/>
              <a:t>sistematis</a:t>
            </a:r>
            <a:r>
              <a:rPr lang="en-US" i="1" dirty="0"/>
              <a:t>, </a:t>
            </a:r>
            <a:r>
              <a:rPr lang="en-US" i="1" dirty="0" err="1"/>
              <a:t>terkendali</a:t>
            </a:r>
            <a:r>
              <a:rPr lang="en-US" i="1" dirty="0"/>
              <a:t>, </a:t>
            </a:r>
            <a:r>
              <a:rPr lang="en-US" i="1" dirty="0" err="1"/>
              <a:t>empiris</a:t>
            </a:r>
            <a:r>
              <a:rPr lang="en-US" i="1" dirty="0"/>
              <a:t> </a:t>
            </a:r>
            <a:r>
              <a:rPr lang="en-US" i="1" dirty="0" err="1"/>
              <a:t>dan</a:t>
            </a:r>
            <a:r>
              <a:rPr lang="en-US" i="1" dirty="0"/>
              <a:t>   </a:t>
            </a:r>
            <a:r>
              <a:rPr lang="en-US" i="1" dirty="0" err="1"/>
              <a:t>kritis</a:t>
            </a:r>
            <a:r>
              <a:rPr lang="en-US" i="1" dirty="0"/>
              <a:t> </a:t>
            </a:r>
            <a:r>
              <a:rPr lang="en-US" i="1" dirty="0" err="1"/>
              <a:t>dari</a:t>
            </a:r>
            <a:r>
              <a:rPr lang="en-US" i="1" dirty="0"/>
              <a:t> </a:t>
            </a:r>
            <a:r>
              <a:rPr lang="en-US" i="1" dirty="0" err="1"/>
              <a:t>fenomena</a:t>
            </a:r>
            <a:r>
              <a:rPr lang="en-US" i="1" dirty="0"/>
              <a:t> yang </a:t>
            </a:r>
            <a:r>
              <a:rPr lang="en-US" i="1" dirty="0" err="1"/>
              <a:t>berhubungan</a:t>
            </a:r>
            <a:r>
              <a:rPr lang="en-US" i="1" dirty="0"/>
              <a:t> </a:t>
            </a:r>
            <a:r>
              <a:rPr lang="en-US" i="1" dirty="0" err="1"/>
              <a:t>dengan</a:t>
            </a:r>
            <a:r>
              <a:rPr lang="en-US" i="1" dirty="0"/>
              <a:t> </a:t>
            </a:r>
            <a:r>
              <a:rPr lang="en-US" i="1" dirty="0" err="1"/>
              <a:t>pengambilan</a:t>
            </a:r>
            <a:r>
              <a:rPr lang="en-US" i="1" dirty="0"/>
              <a:t> </a:t>
            </a:r>
            <a:r>
              <a:rPr lang="en-US" i="1" dirty="0" err="1"/>
              <a:t>keputusan</a:t>
            </a:r>
            <a:r>
              <a:rPr lang="en-US" i="1" dirty="0"/>
              <a:t> </a:t>
            </a:r>
            <a:r>
              <a:rPr lang="en-US" i="1" dirty="0" err="1"/>
              <a:t>manajerial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endParaRPr lang="id-ID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507412" cy="5145087"/>
          </a:xfrm>
        </p:spPr>
        <p:txBody>
          <a:bodyPr/>
          <a:lstStyle/>
          <a:p>
            <a:pPr eaLnBrk="1" hangingPunct="1"/>
            <a:endParaRPr lang="id-ID" sz="2000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27088" y="331788"/>
            <a:ext cx="387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KLASIFIKASI PENELITIAN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288" y="3141663"/>
            <a:ext cx="1439862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KLASIFIKASI </a:t>
            </a:r>
          </a:p>
          <a:p>
            <a:pPr algn="ctr"/>
            <a:r>
              <a:rPr lang="en-US" sz="1600"/>
              <a:t>PENELITIAN</a:t>
            </a:r>
          </a:p>
          <a:p>
            <a:pPr algn="ctr"/>
            <a:endParaRPr lang="en-US" sz="16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268538" y="2565400"/>
            <a:ext cx="1439862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Berdasarkan</a:t>
            </a:r>
          </a:p>
          <a:p>
            <a:pPr algn="ctr"/>
            <a:r>
              <a:rPr lang="en-US"/>
              <a:t>TUJUAN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411413" y="4149725"/>
            <a:ext cx="1439862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Berdasarkan</a:t>
            </a:r>
          </a:p>
          <a:p>
            <a:pPr algn="ctr"/>
            <a:r>
              <a:rPr lang="en-US"/>
              <a:t>METODE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1835150" y="2997200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1835150" y="3573463"/>
            <a:ext cx="5762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372225" y="1052513"/>
            <a:ext cx="2520950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1.PENELITIAN EVALUASI</a:t>
            </a:r>
          </a:p>
          <a:p>
            <a:pPr algn="ctr"/>
            <a:r>
              <a:rPr lang="en-US" sz="1400">
                <a:solidFill>
                  <a:srgbClr val="FF0000"/>
                </a:solidFill>
              </a:rPr>
              <a:t>2. PENELITIAN &amp; </a:t>
            </a:r>
          </a:p>
          <a:p>
            <a:pPr algn="ctr"/>
            <a:r>
              <a:rPr lang="en-US" sz="1400">
                <a:solidFill>
                  <a:srgbClr val="FF0000"/>
                </a:solidFill>
              </a:rPr>
              <a:t>PENGEMBANGAN</a:t>
            </a:r>
          </a:p>
          <a:p>
            <a:pPr algn="ctr"/>
            <a:r>
              <a:rPr lang="en-US" sz="1400">
                <a:solidFill>
                  <a:srgbClr val="FF0000"/>
                </a:solidFill>
              </a:rPr>
              <a:t>3. PENELITIAN TINDAKAN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4427538" y="3716338"/>
            <a:ext cx="3889375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en-US" sz="1600"/>
              <a:t>PENELITIAN HISTORIS</a:t>
            </a:r>
          </a:p>
          <a:p>
            <a:pPr marL="342900" indent="-342900" algn="ctr">
              <a:buFontTx/>
              <a:buAutoNum type="arabicPeriod"/>
            </a:pPr>
            <a:r>
              <a:rPr lang="en-US" sz="1600"/>
              <a:t>PENELITIAN DESKRIPTIF</a:t>
            </a:r>
          </a:p>
          <a:p>
            <a:pPr marL="342900" indent="-342900" algn="ctr">
              <a:buFontTx/>
              <a:buAutoNum type="arabicPeriod"/>
            </a:pPr>
            <a:r>
              <a:rPr lang="en-US" sz="1600"/>
              <a:t>PENELITIAN KORELASIONAL</a:t>
            </a:r>
          </a:p>
          <a:p>
            <a:pPr marL="342900" indent="-342900" algn="ctr">
              <a:buFontTx/>
              <a:buAutoNum type="arabicPeriod"/>
            </a:pPr>
            <a:r>
              <a:rPr lang="en-US" sz="1600"/>
              <a:t>PENELITIAN KAUSAL-KOMPARATIF</a:t>
            </a:r>
          </a:p>
          <a:p>
            <a:pPr marL="342900" indent="-342900" algn="ctr">
              <a:buFontTx/>
              <a:buAutoNum type="arabicPeriod"/>
            </a:pPr>
            <a:r>
              <a:rPr lang="en-US" sz="1600"/>
              <a:t>PENELITIAN EKSPERIMENTAL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3708400" y="2708275"/>
            <a:ext cx="4318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3851275" y="45085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140200" y="2205038"/>
            <a:ext cx="18716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1.PENELITIAN MURNI</a:t>
            </a:r>
          </a:p>
          <a:p>
            <a:pPr algn="ctr"/>
            <a:r>
              <a:rPr lang="en-US" sz="1400">
                <a:solidFill>
                  <a:srgbClr val="FF0000"/>
                </a:solidFill>
              </a:rPr>
              <a:t>2.PENELITIAN </a:t>
            </a:r>
          </a:p>
          <a:p>
            <a:pPr algn="ctr"/>
            <a:r>
              <a:rPr lang="en-US" sz="1400">
                <a:solidFill>
                  <a:srgbClr val="FF0000"/>
                </a:solidFill>
              </a:rPr>
              <a:t>TERAPAN</a:t>
            </a:r>
          </a:p>
        </p:txBody>
      </p:sp>
      <p:sp>
        <p:nvSpPr>
          <p:cNvPr id="7183" name="Line 16"/>
          <p:cNvSpPr>
            <a:spLocks noChangeShapeType="1"/>
          </p:cNvSpPr>
          <p:nvPr/>
        </p:nvSpPr>
        <p:spPr bwMode="auto">
          <a:xfrm flipV="1">
            <a:off x="5651500" y="2205038"/>
            <a:ext cx="129698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2642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smtClean="0"/>
              <a:t>Penelitian Murni</a:t>
            </a:r>
            <a:r>
              <a:rPr lang="en-US" sz="1800" smtClean="0"/>
              <a:t> </a:t>
            </a:r>
            <a:r>
              <a:rPr lang="en-US" sz="1800" b="1" smtClean="0">
                <a:solidFill>
                  <a:srgbClr val="FF0000"/>
                </a:solidFill>
              </a:rPr>
              <a:t>(basic research):</a:t>
            </a:r>
            <a:r>
              <a:rPr lang="en-US" sz="1800" smtClean="0"/>
              <a:t> penelitian untuk pengembangan ilmu ; tidak secara langsung memecahkan suatu masalah ; menguji kebenaran teori tertentu, pendalaman konsep.</a:t>
            </a:r>
          </a:p>
          <a:p>
            <a:pPr eaLnBrk="1" hangingPunct="1"/>
            <a:r>
              <a:rPr lang="en-US" sz="2400" smtClean="0"/>
              <a:t>Penelitian Terapan </a:t>
            </a:r>
            <a:r>
              <a:rPr lang="en-US" sz="1800" b="1" smtClean="0">
                <a:solidFill>
                  <a:srgbClr val="FF0000"/>
                </a:solidFill>
              </a:rPr>
              <a:t>(applied research): </a:t>
            </a:r>
            <a:r>
              <a:rPr lang="en-US" sz="1800" smtClean="0"/>
              <a:t>penelitian yang menyangkut aplikasi teori untuk memecahkan permasalahan tertentu.</a:t>
            </a:r>
          </a:p>
          <a:p>
            <a:pPr eaLnBrk="1" hangingPunct="1">
              <a:buFontTx/>
              <a:buNone/>
            </a:pPr>
            <a:r>
              <a:rPr lang="en-US" sz="1800" smtClean="0"/>
              <a:t>      </a:t>
            </a:r>
            <a:r>
              <a:rPr lang="en-US" sz="1800" b="1" smtClean="0">
                <a:solidFill>
                  <a:srgbClr val="FF0000"/>
                </a:solidFill>
              </a:rPr>
              <a:t>(a).</a:t>
            </a:r>
            <a:r>
              <a:rPr lang="en-US" sz="1800" smtClean="0"/>
              <a:t> </a:t>
            </a:r>
            <a:r>
              <a:rPr lang="en-US" sz="1800" b="1" smtClean="0">
                <a:solidFill>
                  <a:srgbClr val="FF0000"/>
                </a:solidFill>
              </a:rPr>
              <a:t>Penelitian Evaluasi</a:t>
            </a:r>
            <a:r>
              <a:rPr lang="en-US" sz="1800" smtClean="0"/>
              <a:t> : penelitian yang diharapkan dapat memberikan    masukan atau mendukung pengambilan keputusan tentang nilai relatif dari dua atau lebih alternatif tindakan.</a:t>
            </a:r>
          </a:p>
          <a:p>
            <a:pPr eaLnBrk="1" hangingPunct="1">
              <a:buFontTx/>
              <a:buNone/>
            </a:pPr>
            <a:r>
              <a:rPr lang="en-US" sz="1800" smtClean="0"/>
              <a:t>      </a:t>
            </a:r>
            <a:r>
              <a:rPr lang="en-US" sz="1800" b="1" smtClean="0">
                <a:solidFill>
                  <a:srgbClr val="FF0000"/>
                </a:solidFill>
              </a:rPr>
              <a:t>(b).</a:t>
            </a:r>
            <a:r>
              <a:rPr lang="en-US" sz="1800" smtClean="0"/>
              <a:t> </a:t>
            </a:r>
            <a:r>
              <a:rPr lang="en-US" sz="1800" b="1" smtClean="0">
                <a:solidFill>
                  <a:srgbClr val="FF0000"/>
                </a:solidFill>
              </a:rPr>
              <a:t>Penelitian dan pengembangan</a:t>
            </a:r>
            <a:r>
              <a:rPr lang="en-US" sz="1800" smtClean="0"/>
              <a:t> : penelitian yang bertujuan untuk mengembangkan produk sehingga produk tersebut mempunyai kualitas yang lebih tinggi.</a:t>
            </a:r>
          </a:p>
          <a:p>
            <a:pPr eaLnBrk="1" hangingPunct="1">
              <a:buFontTx/>
              <a:buNone/>
            </a:pPr>
            <a:r>
              <a:rPr lang="en-US" sz="1800" smtClean="0"/>
              <a:t>      </a:t>
            </a:r>
            <a:r>
              <a:rPr lang="en-US" sz="1800" b="1" smtClean="0">
                <a:solidFill>
                  <a:srgbClr val="FF0000"/>
                </a:solidFill>
              </a:rPr>
              <a:t>(c).</a:t>
            </a:r>
            <a:r>
              <a:rPr lang="en-US" sz="1800" smtClean="0"/>
              <a:t> </a:t>
            </a:r>
            <a:r>
              <a:rPr lang="en-US" sz="1800" b="1" smtClean="0">
                <a:solidFill>
                  <a:srgbClr val="FF0000"/>
                </a:solidFill>
              </a:rPr>
              <a:t>Penelitian tindakan</a:t>
            </a:r>
            <a:r>
              <a:rPr lang="en-US" sz="1800" smtClean="0"/>
              <a:t> : penelitian yang dilakukan untuk segera dipergunakan sebagai dasar tindakan pemecahan masalah yang ada.  </a:t>
            </a:r>
          </a:p>
          <a:p>
            <a:pPr eaLnBrk="1" hangingPunct="1"/>
            <a:r>
              <a:rPr lang="en-US" sz="2400" smtClean="0"/>
              <a:t>Penelitian Historis</a:t>
            </a:r>
            <a:r>
              <a:rPr lang="en-US" sz="1800" smtClean="0"/>
              <a:t> : kegiatan penyelidikan, pemahaman, dan penjelasan keadaan yang telah lalu.</a:t>
            </a:r>
          </a:p>
          <a:p>
            <a:pPr eaLnBrk="1" hangingPunct="1"/>
            <a:r>
              <a:rPr lang="en-US" sz="2400" smtClean="0"/>
              <a:t>Penelitian Deskriptif </a:t>
            </a:r>
            <a:r>
              <a:rPr lang="en-US" sz="1800" smtClean="0"/>
              <a:t>: pengumpulan data untuk diuji hipotesis atau menjawab pertanyaan mengenai status terakhir dari subjek penelitian.</a:t>
            </a:r>
          </a:p>
          <a:p>
            <a:pPr eaLnBrk="1" hangingPunct="1"/>
            <a:r>
              <a:rPr lang="en-US" sz="2400" smtClean="0"/>
              <a:t>Penelitian Korelasional </a:t>
            </a:r>
            <a:r>
              <a:rPr lang="en-US" sz="1800" smtClean="0"/>
              <a:t>: penelitian yang bertujuan menentukan apakah terdapat asosiasi antara dua variabel atau lebih, serta seberapa jauh korelasi yang ada di antara variabel yang diteliti</a:t>
            </a:r>
            <a:endParaRPr lang="en-US" sz="2400" smtClean="0"/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endParaRPr lang="en-US" sz="1800" smtClean="0"/>
          </a:p>
          <a:p>
            <a:pPr eaLnBrk="1" hangingPunct="1">
              <a:buFontTx/>
              <a:buNone/>
            </a:pPr>
            <a:endParaRPr lang="en-US" sz="1800" b="1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1800" b="1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/>
            <a:r>
              <a:rPr lang="en-US" sz="2400" smtClean="0"/>
              <a:t>Penelitian Kausal Komparatif </a:t>
            </a:r>
            <a:r>
              <a:rPr lang="en-US" sz="1800" smtClean="0"/>
              <a:t>: penelitian yang menunjukkan arah hubungan antara variabel bebas dengan variabel terikat disamping mengukur kekuatan hubungannya.</a:t>
            </a:r>
          </a:p>
          <a:p>
            <a:pPr eaLnBrk="1" hangingPunct="1"/>
            <a:r>
              <a:rPr lang="en-US" sz="2400" smtClean="0"/>
              <a:t>Penelitian Eksperimental </a:t>
            </a:r>
            <a:r>
              <a:rPr lang="en-US" sz="1800" smtClean="0"/>
              <a:t>: penelitian dengan mengendalikan paling tidak satu variabel bebas dan mengamati akibat yang terjadi kepada satu atau lebih variabel terikat. </a:t>
            </a:r>
          </a:p>
          <a:p>
            <a:pPr eaLnBrk="1" hangingPunct="1"/>
            <a:endParaRPr lang="en-US" sz="240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11188" y="3284538"/>
            <a:ext cx="24479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MASALAH/</a:t>
            </a:r>
          </a:p>
          <a:p>
            <a:pPr algn="ctr"/>
            <a:r>
              <a:rPr lang="en-US" sz="1400"/>
              <a:t>PERTANYAAN PENELITAN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619250" y="4221163"/>
            <a:ext cx="24479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TELAAH TEORITIS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619250" y="5013325"/>
            <a:ext cx="2447925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PENGUJIAN FAKTA</a:t>
            </a:r>
          </a:p>
          <a:p>
            <a:pPr algn="ctr"/>
            <a:r>
              <a:rPr lang="en-US" sz="1400"/>
              <a:t>Pemilihan Data</a:t>
            </a:r>
          </a:p>
          <a:p>
            <a:pPr algn="ctr"/>
            <a:r>
              <a:rPr lang="en-US" sz="1400"/>
              <a:t>Pengumpulan Data</a:t>
            </a:r>
          </a:p>
          <a:p>
            <a:pPr algn="ctr"/>
            <a:r>
              <a:rPr lang="en-US" sz="1400"/>
              <a:t>Analisis Data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11188" y="2492375"/>
            <a:ext cx="255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PROSES PENELITIAN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859338" y="3141663"/>
            <a:ext cx="1873250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HIPOTESIS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4932363" y="4941888"/>
            <a:ext cx="1873250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HASIL</a:t>
            </a:r>
          </a:p>
        </p:txBody>
      </p:sp>
      <p:sp>
        <p:nvSpPr>
          <p:cNvPr id="9226" name="Rectangle 11"/>
          <p:cNvSpPr>
            <a:spLocks noChangeArrowheads="1"/>
          </p:cNvSpPr>
          <p:nvPr/>
        </p:nvSpPr>
        <p:spPr bwMode="auto">
          <a:xfrm>
            <a:off x="6877050" y="6021388"/>
            <a:ext cx="201453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KESIMPULAN</a:t>
            </a:r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H="1">
            <a:off x="323850" y="638175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8" name="Line 14"/>
          <p:cNvSpPr>
            <a:spLocks noChangeShapeType="1"/>
          </p:cNvSpPr>
          <p:nvPr/>
        </p:nvSpPr>
        <p:spPr bwMode="auto">
          <a:xfrm flipV="1">
            <a:off x="323850" y="3573463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9" name="Line 15"/>
          <p:cNvSpPr>
            <a:spLocks noChangeShapeType="1"/>
          </p:cNvSpPr>
          <p:nvPr/>
        </p:nvSpPr>
        <p:spPr bwMode="auto">
          <a:xfrm>
            <a:off x="323850" y="35734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0" name="Line 17"/>
          <p:cNvSpPr>
            <a:spLocks noChangeShapeType="1"/>
          </p:cNvSpPr>
          <p:nvPr/>
        </p:nvSpPr>
        <p:spPr bwMode="auto">
          <a:xfrm>
            <a:off x="1042988" y="3933825"/>
            <a:ext cx="0" cy="158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1" name="Line 18"/>
          <p:cNvSpPr>
            <a:spLocks noChangeShapeType="1"/>
          </p:cNvSpPr>
          <p:nvPr/>
        </p:nvSpPr>
        <p:spPr bwMode="auto">
          <a:xfrm>
            <a:off x="1042988" y="45085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2" name="Line 19"/>
          <p:cNvSpPr>
            <a:spLocks noChangeShapeType="1"/>
          </p:cNvSpPr>
          <p:nvPr/>
        </p:nvSpPr>
        <p:spPr bwMode="auto">
          <a:xfrm>
            <a:off x="1042988" y="55165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3" name="Line 20"/>
          <p:cNvSpPr>
            <a:spLocks noChangeShapeType="1"/>
          </p:cNvSpPr>
          <p:nvPr/>
        </p:nvSpPr>
        <p:spPr bwMode="auto">
          <a:xfrm>
            <a:off x="3635375" y="36449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4" name="Line 23"/>
          <p:cNvSpPr>
            <a:spLocks noChangeShapeType="1"/>
          </p:cNvSpPr>
          <p:nvPr/>
        </p:nvSpPr>
        <p:spPr bwMode="auto">
          <a:xfrm>
            <a:off x="4067175" y="55165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5" name="Line 24"/>
          <p:cNvSpPr>
            <a:spLocks noChangeShapeType="1"/>
          </p:cNvSpPr>
          <p:nvPr/>
        </p:nvSpPr>
        <p:spPr bwMode="auto">
          <a:xfrm>
            <a:off x="4067175" y="5516563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6" name="Line 27"/>
          <p:cNvSpPr>
            <a:spLocks noChangeShapeType="1"/>
          </p:cNvSpPr>
          <p:nvPr/>
        </p:nvSpPr>
        <p:spPr bwMode="auto">
          <a:xfrm>
            <a:off x="5795963" y="41497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7" name="Line 28"/>
          <p:cNvSpPr>
            <a:spLocks noChangeShapeType="1"/>
          </p:cNvSpPr>
          <p:nvPr/>
        </p:nvSpPr>
        <p:spPr bwMode="auto">
          <a:xfrm>
            <a:off x="5795963" y="4508500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8" name="Line 29"/>
          <p:cNvSpPr>
            <a:spLocks noChangeShapeType="1"/>
          </p:cNvSpPr>
          <p:nvPr/>
        </p:nvSpPr>
        <p:spPr bwMode="auto">
          <a:xfrm>
            <a:off x="7885113" y="4508500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9" name="Line 32"/>
          <p:cNvSpPr>
            <a:spLocks noChangeShapeType="1"/>
          </p:cNvSpPr>
          <p:nvPr/>
        </p:nvSpPr>
        <p:spPr bwMode="auto">
          <a:xfrm flipV="1">
            <a:off x="3635375" y="36449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424862" cy="431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smtClean="0"/>
              <a:t>PROSES PENELITIAN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pic>
        <p:nvPicPr>
          <p:cNvPr id="10244" name="Picture 4" descr="Medpen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92150"/>
            <a:ext cx="7559675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>
            <a:normAutofit fontScale="90000"/>
          </a:bodyPr>
          <a:lstStyle/>
          <a:p>
            <a:pPr>
              <a:lnSpc>
                <a:spcPct val="75000"/>
              </a:lnSpc>
            </a:pPr>
            <a:r>
              <a:rPr lang="en-US" sz="3200" b="1">
                <a:solidFill>
                  <a:srgbClr val="FF0000"/>
                </a:solidFill>
              </a:rPr>
              <a:t>PERUMUSAN MASALAH </a:t>
            </a:r>
            <a:br>
              <a:rPr lang="en-US" sz="3200" b="1">
                <a:solidFill>
                  <a:srgbClr val="FF0000"/>
                </a:solidFill>
              </a:rPr>
            </a:br>
            <a:r>
              <a:rPr lang="en-US" sz="3200" b="1">
                <a:solidFill>
                  <a:srgbClr val="FF0000"/>
                </a:solidFill>
              </a:rPr>
              <a:t>&amp;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r>
              <a:rPr lang="en-US" sz="3200" b="1">
                <a:solidFill>
                  <a:srgbClr val="FF0000"/>
                </a:solidFill>
              </a:rPr>
              <a:t>TINJAUAN PUSTAKA</a:t>
            </a:r>
            <a:endParaRPr lang="en-US" sz="4000" b="1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569325" cy="5256212"/>
          </a:xfrm>
        </p:spPr>
        <p:txBody>
          <a:bodyPr/>
          <a:lstStyle/>
          <a:p>
            <a:pPr marL="0" indent="0"/>
            <a:r>
              <a:rPr lang="en-US" sz="2800"/>
              <a:t>SELEKSI TOPIK/JUDUL &amp; MASALAH → </a:t>
            </a:r>
            <a:r>
              <a:rPr lang="en-US" sz="2000"/>
              <a:t>background</a:t>
            </a:r>
          </a:p>
          <a:p>
            <a:pPr marL="0" indent="0">
              <a:buFontTx/>
              <a:buNone/>
            </a:pPr>
            <a:r>
              <a:rPr lang="en-US" sz="2000" b="1">
                <a:solidFill>
                  <a:schemeClr val="accent2"/>
                </a:solidFill>
              </a:rPr>
              <a:t>(1).</a:t>
            </a:r>
            <a:r>
              <a:rPr lang="en-US" sz="2000"/>
              <a:t> </a:t>
            </a:r>
            <a:r>
              <a:rPr lang="en-US" sz="2000" b="1">
                <a:solidFill>
                  <a:schemeClr val="accent2"/>
                </a:solidFill>
              </a:rPr>
              <a:t>Identifikasi</a:t>
            </a:r>
            <a:r>
              <a:rPr lang="en-US" sz="2000"/>
              <a:t> </a:t>
            </a:r>
            <a:r>
              <a:rPr lang="en-US" sz="2000" b="1">
                <a:solidFill>
                  <a:schemeClr val="accent2"/>
                </a:solidFill>
              </a:rPr>
              <a:t>topik penelitian</a:t>
            </a:r>
            <a:r>
              <a:rPr lang="en-US" sz="2000"/>
              <a:t> → sulit ditentukan karena topik tsb sdh sering diteliti,atau terlalu sederhana. Beberapa pertanyaan yg dpt membantu utk  menemukan topik :</a:t>
            </a:r>
          </a:p>
          <a:p>
            <a:pPr marL="0" indent="0">
              <a:buFontTx/>
              <a:buNone/>
            </a:pPr>
            <a:endParaRPr lang="en-US" sz="2000"/>
          </a:p>
          <a:p>
            <a:pPr marL="0" indent="0">
              <a:buFontTx/>
              <a:buNone/>
            </a:pPr>
            <a:endParaRPr lang="en-US" sz="2800"/>
          </a:p>
          <a:p>
            <a:pPr marL="0" indent="0">
              <a:buFontTx/>
              <a:buNone/>
            </a:pPr>
            <a:endParaRPr lang="en-US" sz="2800"/>
          </a:p>
          <a:p>
            <a:pPr marL="0" indent="0">
              <a:buFontTx/>
              <a:buNone/>
            </a:pPr>
            <a:r>
              <a:rPr lang="en-US" sz="2800"/>
              <a:t>                   </a:t>
            </a:r>
          </a:p>
          <a:p>
            <a:pPr marL="0" indent="0">
              <a:buFontTx/>
              <a:buNone/>
            </a:pPr>
            <a:endParaRPr lang="en-US" sz="2800"/>
          </a:p>
          <a:p>
            <a:pPr marL="0" indent="0">
              <a:buFontTx/>
              <a:buNone/>
            </a:pPr>
            <a:endParaRPr lang="en-US" sz="280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42988" y="3213100"/>
            <a:ext cx="19446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Apakah ada </a:t>
            </a:r>
          </a:p>
          <a:p>
            <a:pPr algn="ctr"/>
            <a:r>
              <a:rPr lang="en-US"/>
              <a:t>masalah ?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2988" y="4149725"/>
            <a:ext cx="2233612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Apakah masalah </a:t>
            </a:r>
          </a:p>
          <a:p>
            <a:pPr algn="ctr"/>
            <a:r>
              <a:rPr lang="en-US"/>
              <a:t>tsb dpt dipecahkan ?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42988" y="5084763"/>
            <a:ext cx="20891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Apakah masalah</a:t>
            </a:r>
          </a:p>
          <a:p>
            <a:pPr algn="ctr"/>
            <a:r>
              <a:rPr lang="en-US"/>
              <a:t>tsb menarik ?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042988" y="6021388"/>
            <a:ext cx="381635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Apakah pemecahan masalah</a:t>
            </a:r>
          </a:p>
          <a:p>
            <a:pPr algn="ctr"/>
            <a:r>
              <a:rPr lang="en-US"/>
              <a:t>tsb bermanfaat </a:t>
            </a:r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79613" y="38608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979613" y="47244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1979613" y="56610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V="1">
            <a:off x="5508625" y="6237288"/>
            <a:ext cx="10080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auto">
          <a:xfrm>
            <a:off x="6588125" y="5661025"/>
            <a:ext cx="2016125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TOPIK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27400" y="3232150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YA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3635375" y="4221163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YA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563938" y="51577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YA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4984750" y="6113463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YA</a:t>
            </a:r>
          </a:p>
        </p:txBody>
      </p:sp>
      <p:sp>
        <p:nvSpPr>
          <p:cNvPr id="3102" name="AutoShape 30"/>
          <p:cNvSpPr>
            <a:spLocks/>
          </p:cNvSpPr>
          <p:nvPr/>
        </p:nvSpPr>
        <p:spPr bwMode="auto">
          <a:xfrm rot="-776970">
            <a:off x="4578350" y="3011488"/>
            <a:ext cx="838200" cy="3068637"/>
          </a:xfrm>
          <a:prstGeom prst="rightBrace">
            <a:avLst>
              <a:gd name="adj1" fmla="val 3050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5703888" y="3665538"/>
            <a:ext cx="3168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Didasarkan pd permasalahan</a:t>
            </a:r>
          </a:p>
          <a:p>
            <a:r>
              <a:rPr lang="en-US">
                <a:solidFill>
                  <a:schemeClr val="hlink"/>
                </a:solidFill>
              </a:rPr>
              <a:t>sesuai dgn keahlian peneliti,</a:t>
            </a:r>
          </a:p>
          <a:p>
            <a:r>
              <a:rPr lang="en-US">
                <a:solidFill>
                  <a:schemeClr val="hlink"/>
                </a:solidFill>
              </a:rPr>
              <a:t>kemudian dipilih masalah yg</a:t>
            </a:r>
          </a:p>
          <a:p>
            <a:r>
              <a:rPr lang="en-US">
                <a:solidFill>
                  <a:schemeClr val="hlink"/>
                </a:solidFill>
              </a:rPr>
              <a:t>lebih spesifik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</a:rPr>
              <a:t>     (2). 	Dari mana sumber permasalahan ?</a:t>
            </a:r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</a:rPr>
              <a:t> </a:t>
            </a:r>
            <a:r>
              <a:rPr lang="en-US" sz="2000" b="1">
                <a:solidFill>
                  <a:schemeClr val="tx2"/>
                </a:solidFill>
              </a:rPr>
              <a:t>- </a:t>
            </a:r>
            <a:r>
              <a:rPr lang="en-US" sz="2000">
                <a:solidFill>
                  <a:schemeClr val="tx2"/>
                </a:solidFill>
              </a:rPr>
              <a:t>Bahan bacaan/literatur : textbook, jurnal, hasil penelitian, majalah, koran. </a:t>
            </a:r>
          </a:p>
          <a:p>
            <a:pPr>
              <a:buFontTx/>
              <a:buNone/>
            </a:pPr>
            <a:r>
              <a:rPr lang="en-US" sz="2000">
                <a:solidFill>
                  <a:schemeClr val="tx2"/>
                </a:solidFill>
              </a:rPr>
              <a:t> - Seminar, pidato, ceramah, diskusi, pernyataan-pernyataan pihak ttt.</a:t>
            </a:r>
          </a:p>
          <a:p>
            <a:pPr>
              <a:buFontTx/>
              <a:buNone/>
            </a:pPr>
            <a:r>
              <a:rPr lang="en-US" sz="2000">
                <a:solidFill>
                  <a:schemeClr val="tx2"/>
                </a:solidFill>
              </a:rPr>
              <a:t> -  Pengalaman.</a:t>
            </a:r>
          </a:p>
          <a:p>
            <a:pPr>
              <a:buFontTx/>
              <a:buNone/>
            </a:pPr>
            <a:r>
              <a:rPr lang="en-US" sz="2000">
                <a:solidFill>
                  <a:schemeClr val="tx2"/>
                </a:solidFill>
              </a:rPr>
              <a:t> -  Fenomena yg muncul di lapangan </a:t>
            </a:r>
          </a:p>
          <a:p>
            <a:pPr>
              <a:buFontTx/>
              <a:buNone/>
            </a:pPr>
            <a:r>
              <a:rPr lang="en-US" sz="2000">
                <a:solidFill>
                  <a:schemeClr val="tx2"/>
                </a:solidFill>
              </a:rPr>
              <a:t>      </a:t>
            </a:r>
            <a:r>
              <a:rPr lang="en-US" sz="2000" b="1">
                <a:solidFill>
                  <a:schemeClr val="accent2"/>
                </a:solidFill>
              </a:rPr>
              <a:t>(3). Karakteristik permasalahan yg baik</a:t>
            </a:r>
          </a:p>
          <a:p>
            <a:pPr>
              <a:buFontTx/>
              <a:buNone/>
            </a:pPr>
            <a:r>
              <a:rPr lang="en-US" sz="2000" b="1"/>
              <a:t>- </a:t>
            </a:r>
            <a:r>
              <a:rPr lang="en-US" sz="2000"/>
              <a:t>Harus dapat diselidiki → pengumpulan data &amp; analisis data</a:t>
            </a:r>
          </a:p>
          <a:p>
            <a:pPr>
              <a:buFontTx/>
              <a:buNone/>
            </a:pPr>
            <a:r>
              <a:rPr lang="en-US" sz="2000"/>
              <a:t>- Memiliki arti penting → aplikatif dan bermanfaat utk pengembangan teori</a:t>
            </a:r>
          </a:p>
          <a:p>
            <a:pPr>
              <a:buFontTx/>
              <a:buNone/>
            </a:pPr>
            <a:r>
              <a:rPr lang="en-US" sz="2000"/>
              <a:t>- Dirasakan baik oleh peneliti →sesuai dgn keahlian &amp; kemampuan, cukup sumberdaya, mengetahui kendala-kendala dlm penelitian (waktu, dana, dll).</a:t>
            </a:r>
            <a:endParaRPr lang="en-US" sz="2000" b="1"/>
          </a:p>
          <a:p>
            <a:pPr>
              <a:buFontTx/>
              <a:buNone/>
            </a:pPr>
            <a:r>
              <a:rPr lang="en-US" sz="2000" b="1">
                <a:solidFill>
                  <a:schemeClr val="accent2"/>
                </a:solidFill>
              </a:rPr>
              <a:t>     (4). Identifikasi Masalah </a:t>
            </a:r>
            <a:r>
              <a:rPr lang="en-US" sz="2000"/>
              <a:t>→ proses menyadari/mengetahui terjadinya sesuatu yg tidak diinginkan :</a:t>
            </a:r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endParaRPr lang="en-US" sz="2000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331913" y="6165850"/>
            <a:ext cx="266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1331913" y="5157788"/>
            <a:ext cx="2592387" cy="1008062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lg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975100" y="5032375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actual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048125" y="589756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desired</a:t>
            </a:r>
          </a:p>
        </p:txBody>
      </p:sp>
      <p:sp>
        <p:nvSpPr>
          <p:cNvPr id="4104" name="AutoShape 8"/>
          <p:cNvSpPr>
            <a:spLocks/>
          </p:cNvSpPr>
          <p:nvPr/>
        </p:nvSpPr>
        <p:spPr bwMode="auto">
          <a:xfrm>
            <a:off x="3708400" y="5300663"/>
            <a:ext cx="215900" cy="792162"/>
          </a:xfrm>
          <a:prstGeom prst="rightBrace">
            <a:avLst>
              <a:gd name="adj1" fmla="val 3057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048125" y="5465763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337300"/>
          </a:xfrm>
        </p:spPr>
        <p:txBody>
          <a:bodyPr/>
          <a:lstStyle/>
          <a:p>
            <a:r>
              <a:rPr lang="en-US" sz="2000" b="1"/>
              <a:t>Pertanyaan yg sering muncul : </a:t>
            </a:r>
            <a:r>
              <a:rPr lang="en-US" sz="2000" b="1">
                <a:solidFill>
                  <a:srgbClr val="FF0000"/>
                </a:solidFill>
              </a:rPr>
              <a:t>Bgm melihat permasalahan yg layak diteliti ?</a:t>
            </a:r>
          </a:p>
          <a:p>
            <a:pPr>
              <a:buFontTx/>
              <a:buNone/>
            </a:pP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/>
              <a:t>→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 b="1"/>
              <a:t>Permasalahan dapat diperoleh dari : </a:t>
            </a:r>
          </a:p>
          <a:p>
            <a:pPr>
              <a:buFontTx/>
              <a:buNone/>
            </a:pPr>
            <a:r>
              <a:rPr lang="en-US" sz="2000" b="1"/>
              <a:t>       1) penerapan teori ke praktek, 2) fenomana atau fakta yg muncul</a:t>
            </a:r>
          </a:p>
          <a:p>
            <a:pPr>
              <a:buFontTx/>
              <a:buNone/>
            </a:pPr>
            <a:endParaRPr lang="en-US" sz="2000" b="1"/>
          </a:p>
          <a:p>
            <a:pPr>
              <a:lnSpc>
                <a:spcPct val="85000"/>
              </a:lnSpc>
            </a:pPr>
            <a:r>
              <a:rPr lang="en-US" sz="2000" b="1">
                <a:solidFill>
                  <a:schemeClr val="accent2"/>
                </a:solidFill>
              </a:rPr>
              <a:t>Identifikasi permasalahan yg berasal dari teori mempunyai beberapa keuntungan</a:t>
            </a:r>
            <a:r>
              <a:rPr lang="en-US" sz="2000" b="1"/>
              <a:t>  : </a:t>
            </a:r>
          </a:p>
          <a:p>
            <a:pPr>
              <a:lnSpc>
                <a:spcPct val="85000"/>
              </a:lnSpc>
              <a:buFontTx/>
              <a:buNone/>
            </a:pPr>
            <a:r>
              <a:rPr lang="en-US" sz="2000" b="1"/>
              <a:t>     1) peneliti sdh terlebih dahulu mempelajari teori aplikasi utk   menjawab permasalahan yg ada</a:t>
            </a:r>
          </a:p>
          <a:p>
            <a:pPr>
              <a:lnSpc>
                <a:spcPct val="85000"/>
              </a:lnSpc>
              <a:buFontTx/>
              <a:buNone/>
            </a:pPr>
            <a:r>
              <a:rPr lang="en-US" sz="2000" b="1"/>
              <a:t>     2) hipotesis akan lebih mudah diformulasikan →erat dgn teori</a:t>
            </a:r>
          </a:p>
          <a:p>
            <a:pPr>
              <a:lnSpc>
                <a:spcPct val="85000"/>
              </a:lnSpc>
              <a:buFontTx/>
              <a:buNone/>
            </a:pPr>
            <a:r>
              <a:rPr lang="en-US" sz="2000" b="1"/>
              <a:t>     3) kontribusi penelitian thp teori lebih jelas.</a:t>
            </a:r>
          </a:p>
          <a:p>
            <a:pPr>
              <a:lnSpc>
                <a:spcPct val="85000"/>
              </a:lnSpc>
              <a:buFontTx/>
              <a:buNone/>
            </a:pPr>
            <a:endParaRPr lang="en-US" sz="2000" b="1"/>
          </a:p>
          <a:p>
            <a:pPr>
              <a:lnSpc>
                <a:spcPct val="85000"/>
              </a:lnSpc>
            </a:pPr>
            <a:r>
              <a:rPr lang="en-US" sz="2000" b="1">
                <a:solidFill>
                  <a:schemeClr val="accent2"/>
                </a:solidFill>
              </a:rPr>
              <a:t>Identifikasi masalah memerlukan</a:t>
            </a:r>
            <a:r>
              <a:rPr lang="en-US" sz="2000" b="1"/>
              <a:t> : kreativitas, pengetahuan, pengalaman.</a:t>
            </a:r>
          </a:p>
          <a:p>
            <a:pPr>
              <a:lnSpc>
                <a:spcPct val="85000"/>
              </a:lnSpc>
            </a:pPr>
            <a:endParaRPr lang="en-US" sz="2000" b="1"/>
          </a:p>
          <a:p>
            <a:pPr>
              <a:lnSpc>
                <a:spcPct val="85000"/>
              </a:lnSpc>
            </a:pPr>
            <a:r>
              <a:rPr lang="en-US" sz="2000" b="1">
                <a:solidFill>
                  <a:schemeClr val="accent2"/>
                </a:solidFill>
              </a:rPr>
              <a:t>Faktor-faktor yg dipertimbangkan dlm penentuan permasalahan</a:t>
            </a:r>
            <a:r>
              <a:rPr lang="en-US" sz="2000" b="1"/>
              <a:t> :</a:t>
            </a:r>
          </a:p>
          <a:p>
            <a:pPr>
              <a:lnSpc>
                <a:spcPct val="85000"/>
              </a:lnSpc>
              <a:buFontTx/>
              <a:buNone/>
            </a:pPr>
            <a:r>
              <a:rPr lang="en-US" sz="2000" b="1"/>
              <a:t>     1) kegunaan penelitian, 2) prioritas, 3) kendala waktu &amp; dana,</a:t>
            </a:r>
          </a:p>
          <a:p>
            <a:pPr>
              <a:lnSpc>
                <a:spcPct val="85000"/>
              </a:lnSpc>
              <a:buFontTx/>
              <a:buNone/>
            </a:pPr>
            <a:r>
              <a:rPr lang="en-US" sz="2000" b="1"/>
              <a:t>     4) dapat diselidiki, 5) kemampuan peneliti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713788" cy="6192838"/>
          </a:xfrm>
        </p:spPr>
        <p:txBody>
          <a:bodyPr/>
          <a:lstStyle/>
          <a:p>
            <a:pPr marL="609600" indent="-609600"/>
            <a:r>
              <a:rPr lang="en-US"/>
              <a:t>PERUMUSAN MASALAH</a:t>
            </a:r>
          </a:p>
          <a:p>
            <a:pPr marL="609600" indent="-609600">
              <a:buFontTx/>
              <a:buNone/>
            </a:pPr>
            <a:r>
              <a:rPr lang="en-US" sz="2000"/>
              <a:t>     </a:t>
            </a:r>
            <a:r>
              <a:rPr lang="en-US" sz="1800" b="1">
                <a:solidFill>
                  <a:srgbClr val="FF0000"/>
                </a:solidFill>
              </a:rPr>
              <a:t>Perumusan masalah</a:t>
            </a:r>
            <a:r>
              <a:rPr lang="en-US" sz="2000"/>
              <a:t> → alasan mengapa penelitian dilakukan/diperlukan</a:t>
            </a:r>
          </a:p>
          <a:p>
            <a:pPr marL="609600" indent="-609600">
              <a:buFontTx/>
              <a:buNone/>
            </a:pPr>
            <a:r>
              <a:rPr lang="en-US" sz="2000"/>
              <a:t>                                       → petunjuk yg mengarahkan tujuan penelitian</a:t>
            </a:r>
          </a:p>
          <a:p>
            <a:pPr marL="609600" indent="-609600">
              <a:buFontTx/>
              <a:buNone/>
            </a:pPr>
            <a:endParaRPr lang="en-US" sz="2000"/>
          </a:p>
          <a:p>
            <a:pPr marL="609600" indent="-609600">
              <a:buFontTx/>
              <a:buNone/>
            </a:pPr>
            <a:r>
              <a:rPr lang="en-US" sz="2000"/>
              <a:t> Karakteristik perumusan masalah yg baik :</a:t>
            </a:r>
          </a:p>
          <a:p>
            <a:pPr marL="609600" indent="-609600">
              <a:buFontTx/>
              <a:buAutoNum type="arabicPeriod"/>
            </a:pPr>
            <a:r>
              <a:rPr lang="en-US" sz="2000"/>
              <a:t>Perumusan masalah harus didahului oleh </a:t>
            </a:r>
            <a:r>
              <a:rPr lang="en-US" sz="2000" b="1" i="1">
                <a:solidFill>
                  <a:schemeClr val="hlink"/>
                </a:solidFill>
              </a:rPr>
              <a:t>“latar belakang masalah</a:t>
            </a:r>
            <a:r>
              <a:rPr lang="en-US" sz="2000">
                <a:solidFill>
                  <a:schemeClr val="hlink"/>
                </a:solidFill>
              </a:rPr>
              <a:t>”</a:t>
            </a:r>
            <a:r>
              <a:rPr lang="en-US" sz="2000"/>
              <a:t> yg menunjukkan informasi yg dibutuhkan utk memahami perumusan masalah yg disusun oleh peneliti.</a:t>
            </a:r>
          </a:p>
          <a:p>
            <a:pPr marL="609600" indent="-609600">
              <a:buFontTx/>
              <a:buAutoNum type="arabicPeriod"/>
            </a:pPr>
            <a:r>
              <a:rPr lang="en-US" sz="2000"/>
              <a:t>Menunjukkan variabel penelitian yg menarik dan hubungan-hubungan deskriptif yg mampu mengungkapkan suatu </a:t>
            </a:r>
            <a:r>
              <a:rPr lang="en-US" sz="2000" b="1" i="1">
                <a:solidFill>
                  <a:schemeClr val="hlink"/>
                </a:solidFill>
              </a:rPr>
              <a:t>“pertanyaan”</a:t>
            </a:r>
            <a:r>
              <a:rPr lang="en-US" sz="2000"/>
              <a:t> yg harus dijawab → </a:t>
            </a:r>
            <a:r>
              <a:rPr lang="en-US" sz="2000" b="1">
                <a:solidFill>
                  <a:schemeClr val="hlink"/>
                </a:solidFill>
              </a:rPr>
              <a:t>pertanyaan penelitian</a:t>
            </a:r>
            <a:r>
              <a:rPr lang="en-US" sz="2000"/>
              <a:t>, ataupun </a:t>
            </a:r>
            <a:r>
              <a:rPr lang="en-US" sz="2000" b="1">
                <a:solidFill>
                  <a:schemeClr val="hlink"/>
                </a:solidFill>
              </a:rPr>
              <a:t>pernyataan masalah.</a:t>
            </a:r>
          </a:p>
          <a:p>
            <a:pPr marL="609600" indent="-609600">
              <a:buFontTx/>
              <a:buAutoNum type="arabicPeriod"/>
            </a:pPr>
            <a:r>
              <a:rPr lang="en-US" sz="2000"/>
              <a:t>Mampu menyusun definisi dari semua variabel yg relevan secara operasional (variabel dapat dijelaskan dlm terminologi operasional)</a:t>
            </a:r>
          </a:p>
          <a:p>
            <a:pPr marL="609600" indent="-609600">
              <a:buFontTx/>
              <a:buNone/>
            </a:pPr>
            <a:r>
              <a:rPr lang="en-US" sz="2000"/>
              <a:t>         → mampu menjelaskan </a:t>
            </a:r>
            <a:r>
              <a:rPr lang="en-US" sz="2000" b="1" i="1">
                <a:solidFill>
                  <a:schemeClr val="hlink"/>
                </a:solidFill>
              </a:rPr>
              <a:t>definisi operasional</a:t>
            </a:r>
            <a:r>
              <a:rPr lang="en-US" sz="2000"/>
              <a:t>, dgn tujuan utk   menghindari salah pengertian.</a:t>
            </a:r>
          </a:p>
          <a:p>
            <a:pPr marL="609600" indent="-609600"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Referensi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8077200" cy="4876800"/>
          </a:xfrm>
        </p:spPr>
        <p:txBody>
          <a:bodyPr>
            <a:normAutofit fontScale="85000" lnSpcReduction="10000"/>
          </a:bodyPr>
          <a:lstStyle/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Metode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Riset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Untuk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Bisnis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Ekonomi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Mudrajad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Kuncoro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Penerbit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Erlangga</a:t>
            </a:r>
            <a:r>
              <a:rPr lang="en-US" dirty="0" smtClean="0">
                <a:solidFill>
                  <a:schemeClr val="tx1"/>
                </a:solidFill>
              </a:rPr>
              <a:t>, Jakarta. (2010)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2. </a:t>
            </a:r>
            <a:r>
              <a:rPr lang="en-US" b="1" dirty="0" err="1" smtClean="0">
                <a:solidFill>
                  <a:schemeClr val="tx1"/>
                </a:solidFill>
              </a:rPr>
              <a:t>Metode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Teknik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Menyusun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Tesis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Ridwan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Penerbit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Alfabeta</a:t>
            </a:r>
            <a:r>
              <a:rPr lang="en-US" dirty="0" smtClean="0">
                <a:solidFill>
                  <a:schemeClr val="tx1"/>
                </a:solidFill>
              </a:rPr>
              <a:t>, Bandung.(2009)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3. </a:t>
            </a:r>
            <a:r>
              <a:rPr lang="en-US" b="1" dirty="0" err="1" smtClean="0">
                <a:solidFill>
                  <a:schemeClr val="tx1"/>
                </a:solidFill>
              </a:rPr>
              <a:t>Skala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Pengukuran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Variabel-variabel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Penelitian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Ridwan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Penerbit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Alfabeta</a:t>
            </a:r>
            <a:r>
              <a:rPr lang="en-US" dirty="0" smtClean="0">
                <a:solidFill>
                  <a:schemeClr val="tx1"/>
                </a:solidFill>
              </a:rPr>
              <a:t>, Bandung.(2009)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4.  </a:t>
            </a:r>
            <a:r>
              <a:rPr lang="en-US" b="1" smtClean="0">
                <a:solidFill>
                  <a:schemeClr val="tx1"/>
                </a:solidFill>
              </a:rPr>
              <a:t>Ekonometrika </a:t>
            </a:r>
            <a:r>
              <a:rPr lang="en-US" b="1" dirty="0" err="1" smtClean="0">
                <a:solidFill>
                  <a:schemeClr val="tx1"/>
                </a:solidFill>
              </a:rPr>
              <a:t>Terapan</a:t>
            </a:r>
            <a:r>
              <a:rPr lang="en-US" b="1" dirty="0" smtClean="0">
                <a:solidFill>
                  <a:schemeClr val="tx1"/>
                </a:solidFill>
              </a:rPr>
              <a:t> : </a:t>
            </a:r>
            <a:r>
              <a:rPr lang="en-US" b="1" dirty="0" err="1" smtClean="0">
                <a:solidFill>
                  <a:schemeClr val="tx1"/>
                </a:solidFill>
              </a:rPr>
              <a:t>Teori</a:t>
            </a:r>
            <a:r>
              <a:rPr lang="en-US" b="1" dirty="0" smtClean="0">
                <a:solidFill>
                  <a:schemeClr val="tx1"/>
                </a:solidFill>
              </a:rPr>
              <a:t> &amp; </a:t>
            </a:r>
            <a:r>
              <a:rPr lang="en-US" b="1" dirty="0" err="1" smtClean="0">
                <a:solidFill>
                  <a:schemeClr val="tx1"/>
                </a:solidFill>
              </a:rPr>
              <a:t>Aplikasi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Suliyanto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Penerbit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Andi</a:t>
            </a:r>
            <a:r>
              <a:rPr lang="en-US" dirty="0" smtClean="0">
                <a:solidFill>
                  <a:schemeClr val="tx1"/>
                </a:solidFill>
              </a:rPr>
              <a:t>, Yogyakarta.(2011)</a:t>
            </a:r>
          </a:p>
          <a:p>
            <a:pPr marL="514350" indent="-514350" algn="l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779838" y="2781300"/>
            <a:ext cx="1582737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Perumusan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Masalah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692275" y="2781300"/>
            <a:ext cx="15843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Latar 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belakang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156325" y="2565400"/>
            <a:ext cx="17287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Pernyataan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6156325" y="3284538"/>
            <a:ext cx="17287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Pertanyaan</a:t>
            </a:r>
          </a:p>
          <a:p>
            <a:pPr algn="ctr"/>
            <a:r>
              <a:rPr lang="en-US" b="1"/>
              <a:t>penelitian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V="1">
            <a:off x="5364163" y="2852738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364163" y="3213100"/>
            <a:ext cx="7921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3276600" y="3141663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900113" y="2997200"/>
            <a:ext cx="863600" cy="1871663"/>
          </a:xfrm>
          <a:prstGeom prst="curvedRightArrow">
            <a:avLst>
              <a:gd name="adj1" fmla="val 43346"/>
              <a:gd name="adj2" fmla="val 8669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851025" y="4138613"/>
            <a:ext cx="2144713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Segala informasi yang diperlukan untuk memahami permusan masalah yang disusun oleh peneliti</a:t>
            </a:r>
          </a:p>
          <a:p>
            <a:pPr>
              <a:spcBef>
                <a:spcPct val="50000"/>
              </a:spcBef>
            </a:pPr>
            <a:endParaRPr lang="en-US" sz="1600"/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5795963" y="2276475"/>
            <a:ext cx="2447925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6948488" y="42211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580063" y="4941888"/>
            <a:ext cx="27368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/>
              <a:t>Memberikan arah terhadap penelitian yang dilakukan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96300" cy="6337300"/>
          </a:xfrm>
        </p:spPr>
        <p:txBody>
          <a:bodyPr/>
          <a:lstStyle/>
          <a:p>
            <a:pPr marL="630238" indent="-630238"/>
            <a:r>
              <a:rPr lang="en-US" sz="2800" b="1"/>
              <a:t>TINJAUAN PUSTAKA (SURVEI LITERATUR ; URAIAN TEORITIS)</a:t>
            </a:r>
            <a:r>
              <a:rPr lang="en-US"/>
              <a:t> → </a:t>
            </a:r>
            <a:r>
              <a:rPr lang="en-US" sz="2000"/>
              <a:t>Kajian teoritik yang berhubungan dengan permasalahan penelitian secara sistematis.</a:t>
            </a:r>
          </a:p>
          <a:p>
            <a:pPr marL="630238" indent="-630238">
              <a:buFontTx/>
              <a:buNone/>
            </a:pPr>
            <a:endParaRPr lang="en-US" sz="2000"/>
          </a:p>
          <a:p>
            <a:pPr marL="630238" indent="-630238"/>
            <a:r>
              <a:rPr lang="en-US" sz="2000" b="1">
                <a:solidFill>
                  <a:schemeClr val="accent2"/>
                </a:solidFill>
              </a:rPr>
              <a:t>Kajian teoritik</a:t>
            </a:r>
            <a:r>
              <a:rPr lang="en-US" sz="2000"/>
              <a:t> diperoleh dari berbagai dokumen, seperti : 1) abstrak penelitian, 2) jurnal-jurnal, 3) tinjauan, 4) buku, 5) data statistik, 6) laporan hasil penelitian.</a:t>
            </a:r>
          </a:p>
          <a:p>
            <a:pPr marL="630238" indent="-630238"/>
            <a:endParaRPr lang="en-US" sz="2000"/>
          </a:p>
          <a:p>
            <a:pPr marL="630238" indent="-630238"/>
            <a:r>
              <a:rPr lang="en-US" sz="2000" b="1">
                <a:solidFill>
                  <a:schemeClr val="accent2"/>
                </a:solidFill>
              </a:rPr>
              <a:t>Beberapa pertimbangan</a:t>
            </a:r>
            <a:r>
              <a:rPr lang="en-US" sz="2000"/>
              <a:t> utk menyusun tinjauan pustaka :</a:t>
            </a:r>
          </a:p>
          <a:p>
            <a:pPr marL="630238" indent="-630238">
              <a:buFontTx/>
              <a:buNone/>
            </a:pPr>
            <a:r>
              <a:rPr lang="en-US" sz="2000"/>
              <a:t>     1) fokus pada topik penelitian</a:t>
            </a:r>
          </a:p>
          <a:p>
            <a:pPr marL="630238" indent="-630238">
              <a:buFontTx/>
              <a:buNone/>
            </a:pPr>
            <a:r>
              <a:rPr lang="en-US" sz="2000"/>
              <a:t>     2) pembahasan yg lebih mendalam</a:t>
            </a:r>
          </a:p>
          <a:p>
            <a:pPr marL="630238" indent="-630238">
              <a:buFontTx/>
              <a:buNone/>
            </a:pPr>
            <a:r>
              <a:rPr lang="en-US" sz="2000"/>
              <a:t>     3) membantu dalam menyusun kerangka analisis (kerangka konseptual/pemikiran/kerangka teoritis). </a:t>
            </a:r>
            <a:endParaRPr lang="en-US"/>
          </a:p>
          <a:p>
            <a:pPr marL="630238" indent="-630238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7724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b="1" smtClean="0"/>
              <a:t>KERANGKA TEORITIS &amp; </a:t>
            </a:r>
            <a:br>
              <a:rPr lang="en-US" sz="2800" b="1" smtClean="0"/>
            </a:br>
            <a:r>
              <a:rPr lang="en-US" sz="2800" b="1" smtClean="0"/>
              <a:t>PENYUSUNAN HIPOTESIS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196975"/>
            <a:ext cx="8713788" cy="5400675"/>
          </a:xfrm>
        </p:spPr>
        <p:txBody>
          <a:bodyPr/>
          <a:lstStyle/>
          <a:p>
            <a:pPr marL="2328863" indent="-2328863" algn="l" defTabSz="985838" eaLnBrk="1" hangingPunct="1"/>
            <a:r>
              <a:rPr lang="en-US" sz="2000" smtClean="0">
                <a:solidFill>
                  <a:srgbClr val="FF0000"/>
                </a:solidFill>
              </a:rPr>
              <a:t>Kerangka Teoritis</a:t>
            </a:r>
            <a:r>
              <a:rPr lang="en-US" sz="2000" smtClean="0"/>
              <a:t> (KT) = suatu model yg menerangkan bgm hubungan suatu teori dgn faktor-faktor penting yg telah diketahui dlm suatu masalah tertentu.</a:t>
            </a:r>
          </a:p>
          <a:p>
            <a:pPr marL="2328863" indent="-2328863" algn="l" defTabSz="985838" eaLnBrk="1" hangingPunct="1"/>
            <a:r>
              <a:rPr lang="en-US" sz="2000" smtClean="0"/>
              <a:t>Tujuan KT : 1) membantu utk menguji suatu hubungan</a:t>
            </a:r>
          </a:p>
          <a:p>
            <a:pPr marL="2328863" indent="-2328863" algn="l" defTabSz="985838" eaLnBrk="1" hangingPunct="1"/>
            <a:r>
              <a:rPr lang="en-US" sz="2000" smtClean="0"/>
              <a:t>                    2) membantu memahami suatu fenomena yg diamati </a:t>
            </a:r>
          </a:p>
          <a:p>
            <a:pPr marL="2328863" indent="-2328863" algn="l" defTabSz="985838" eaLnBrk="1" hangingPunct="1"/>
            <a:r>
              <a:rPr lang="en-US" sz="2000" smtClean="0"/>
              <a:t>                    3) membantu membangun hipotesis </a:t>
            </a:r>
          </a:p>
          <a:p>
            <a:pPr marL="2328863" indent="-2328863" algn="l" defTabSz="985838" eaLnBrk="1" hangingPunct="1"/>
            <a:endParaRPr lang="en-US" sz="2000" smtClean="0"/>
          </a:p>
          <a:p>
            <a:pPr marL="2328863" indent="-2328863" algn="l" defTabSz="985838" eaLnBrk="1" hangingPunct="1"/>
            <a:endParaRPr lang="en-US" sz="2000" smtClean="0"/>
          </a:p>
          <a:p>
            <a:pPr marL="2328863" indent="-2328863" algn="l" defTabSz="985838" eaLnBrk="1" hangingPunct="1"/>
            <a:endParaRPr lang="en-US" sz="2000" smtClean="0"/>
          </a:p>
          <a:p>
            <a:pPr marL="2328863" indent="-2328863" algn="l" defTabSz="985838" eaLnBrk="1" hangingPunct="1"/>
            <a:r>
              <a:rPr lang="en-US" sz="2000" smtClean="0"/>
              <a:t>	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23850" y="3933825"/>
            <a:ext cx="1655763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Esensi ilmu</a:t>
            </a:r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484438" y="3933825"/>
            <a:ext cx="1655762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Dasar teori</a:t>
            </a:r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4643438" y="3860800"/>
            <a:ext cx="1655762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Kerangka </a:t>
            </a:r>
          </a:p>
          <a:p>
            <a:pPr algn="ctr"/>
            <a:r>
              <a:rPr lang="en-US"/>
              <a:t>teoritis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6804025" y="3860800"/>
            <a:ext cx="1655763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Hipotesis</a:t>
            </a:r>
          </a:p>
        </p:txBody>
      </p:sp>
      <p:sp>
        <p:nvSpPr>
          <p:cNvPr id="4104" name="Line 13"/>
          <p:cNvSpPr>
            <a:spLocks noChangeShapeType="1"/>
          </p:cNvSpPr>
          <p:nvPr/>
        </p:nvSpPr>
        <p:spPr bwMode="auto">
          <a:xfrm>
            <a:off x="2051050" y="42926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5" name="Line 14"/>
          <p:cNvSpPr>
            <a:spLocks noChangeShapeType="1"/>
          </p:cNvSpPr>
          <p:nvPr/>
        </p:nvSpPr>
        <p:spPr bwMode="auto">
          <a:xfrm flipV="1">
            <a:off x="4140200" y="42926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6" name="Line 15"/>
          <p:cNvSpPr>
            <a:spLocks noChangeShapeType="1"/>
          </p:cNvSpPr>
          <p:nvPr/>
        </p:nvSpPr>
        <p:spPr bwMode="auto">
          <a:xfrm flipV="1">
            <a:off x="6372225" y="42211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7" name="Rectangle 16"/>
          <p:cNvSpPr>
            <a:spLocks noChangeArrowheads="1"/>
          </p:cNvSpPr>
          <p:nvPr/>
        </p:nvSpPr>
        <p:spPr bwMode="auto">
          <a:xfrm>
            <a:off x="2339975" y="4941888"/>
            <a:ext cx="2016125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en-US"/>
              <a:t>Tinjauan Pustaka</a:t>
            </a:r>
          </a:p>
          <a:p>
            <a:pPr algn="ctr">
              <a:buFontTx/>
              <a:buChar char="•"/>
            </a:pPr>
            <a:r>
              <a:rPr lang="en-US"/>
              <a:t> Studi Terdahulu</a:t>
            </a:r>
          </a:p>
        </p:txBody>
      </p:sp>
      <p:sp>
        <p:nvSpPr>
          <p:cNvPr id="4108" name="Line 18"/>
          <p:cNvSpPr>
            <a:spLocks noChangeShapeType="1"/>
          </p:cNvSpPr>
          <p:nvPr/>
        </p:nvSpPr>
        <p:spPr bwMode="auto">
          <a:xfrm flipV="1">
            <a:off x="3419475" y="45815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ESENSI ILMU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569325" cy="56880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dirty="0" err="1" smtClean="0"/>
              <a:t>Karakteristik</a:t>
            </a:r>
            <a:r>
              <a:rPr lang="en-US" sz="2000" b="1" dirty="0" smtClean="0"/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metode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ilmiah</a:t>
            </a:r>
            <a:r>
              <a:rPr lang="en-US" sz="2000" b="1" dirty="0" smtClean="0">
                <a:solidFill>
                  <a:srgbClr val="FF0000"/>
                </a:solidFill>
              </a:rPr>
              <a:t> : </a:t>
            </a:r>
            <a:r>
              <a:rPr lang="en-US" sz="2000" b="1" i="1" dirty="0" err="1" smtClean="0">
                <a:solidFill>
                  <a:schemeClr val="tx2"/>
                </a:solidFill>
              </a:rPr>
              <a:t>sistematis</a:t>
            </a:r>
            <a:r>
              <a:rPr lang="en-US" sz="2000" b="1" i="1" dirty="0" smtClean="0">
                <a:solidFill>
                  <a:schemeClr val="tx2"/>
                </a:solidFill>
              </a:rPr>
              <a:t>, </a:t>
            </a:r>
            <a:r>
              <a:rPr lang="en-US" sz="2000" b="1" i="1" dirty="0" err="1" smtClean="0">
                <a:solidFill>
                  <a:schemeClr val="tx2"/>
                </a:solidFill>
              </a:rPr>
              <a:t>dapat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</a:rPr>
              <a:t>dibuktikan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</a:rPr>
              <a:t>kebenarannya</a:t>
            </a:r>
            <a:r>
              <a:rPr lang="en-US" sz="2000" b="1" i="1" dirty="0" smtClean="0">
                <a:solidFill>
                  <a:schemeClr val="tx2"/>
                </a:solidFill>
              </a:rPr>
              <a:t>, </a:t>
            </a:r>
            <a:r>
              <a:rPr lang="en-US" sz="2000" b="1" i="1" dirty="0" err="1" smtClean="0">
                <a:solidFill>
                  <a:schemeClr val="tx2"/>
                </a:solidFill>
              </a:rPr>
              <a:t>relevan</a:t>
            </a:r>
            <a:r>
              <a:rPr lang="en-US" sz="2000" b="1" i="1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i="1" dirty="0" err="1" smtClean="0">
                <a:solidFill>
                  <a:schemeClr val="tx2"/>
                </a:solidFill>
              </a:rPr>
              <a:t>Apa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</a:rPr>
              <a:t>perbedaan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</a:rPr>
              <a:t>antara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tx2"/>
                </a:solidFill>
              </a:rPr>
              <a:t>terminologi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/>
                </a:solidFill>
              </a:rPr>
              <a:t>ilmu</a:t>
            </a:r>
            <a:r>
              <a:rPr lang="en-US" sz="2000" b="1" i="1" dirty="0" smtClean="0">
                <a:solidFill>
                  <a:schemeClr val="tx2"/>
                </a:solidFill>
              </a:rPr>
              <a:t> (science) </a:t>
            </a:r>
            <a:r>
              <a:rPr lang="en-US" sz="2000" b="1" i="1" dirty="0" err="1" smtClean="0">
                <a:solidFill>
                  <a:schemeClr val="tx2"/>
                </a:solidFill>
              </a:rPr>
              <a:t>dan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/>
                </a:solidFill>
              </a:rPr>
              <a:t>pengetahuan</a:t>
            </a:r>
            <a:r>
              <a:rPr lang="en-US" sz="2000" b="1" i="1" dirty="0" smtClean="0">
                <a:solidFill>
                  <a:schemeClr val="tx2"/>
                </a:solidFill>
              </a:rPr>
              <a:t> (knowledge) ?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2"/>
                </a:solidFill>
              </a:rPr>
              <a:t>Apakah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tepat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mengatakan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bahwa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seseorang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itu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memiliki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ilmu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kebatinan</a:t>
            </a:r>
            <a:r>
              <a:rPr lang="en-US" sz="2000" b="1" i="1" dirty="0" smtClean="0">
                <a:solidFill>
                  <a:srgbClr val="FF0000"/>
                </a:solidFill>
              </a:rPr>
              <a:t>,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ilmu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gaib</a:t>
            </a:r>
            <a:r>
              <a:rPr lang="en-US" sz="2000" b="1" i="1" dirty="0" smtClean="0">
                <a:solidFill>
                  <a:srgbClr val="FF0000"/>
                </a:solidFill>
              </a:rPr>
              <a:t>,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dll</a:t>
            </a:r>
            <a:r>
              <a:rPr lang="en-US" sz="2000" b="1" i="1" dirty="0" smtClean="0">
                <a:solidFill>
                  <a:srgbClr val="FF0000"/>
                </a:solidFill>
              </a:rPr>
              <a:t> ?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/>
              <a:t>Ilmu</a:t>
            </a:r>
            <a:r>
              <a:rPr lang="en-US" sz="2000" b="1" dirty="0" smtClean="0"/>
              <a:t> = </a:t>
            </a:r>
            <a:r>
              <a:rPr lang="en-US" sz="2000" b="1" dirty="0" err="1" smtClean="0"/>
              <a:t>pengetahuan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memiliki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ciri-ciri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ilmiah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/>
              <a:t>Ilmu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tidak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memiliki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ciri-ciri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ilmiah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tidak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disebut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    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kebatinan</a:t>
            </a:r>
            <a:r>
              <a:rPr lang="en-US" sz="2000" b="1" dirty="0" smtClean="0"/>
              <a:t> ►</a:t>
            </a:r>
            <a:r>
              <a:rPr lang="en-US" sz="2000" b="1" dirty="0" err="1" smtClean="0"/>
              <a:t>lebih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tepat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disebut</a:t>
            </a:r>
            <a:r>
              <a:rPr lang="en-US" sz="2000" b="1" dirty="0" smtClean="0"/>
              <a:t> </a:t>
            </a:r>
            <a:r>
              <a:rPr lang="en-US" sz="2000" b="1" dirty="0" err="1" smtClean="0">
                <a:solidFill>
                  <a:schemeClr val="accent2"/>
                </a:solidFill>
              </a:rPr>
              <a:t>pengetahuan</a:t>
            </a:r>
            <a:r>
              <a:rPr lang="en-US" sz="2000" b="1" dirty="0" smtClean="0">
                <a:solidFill>
                  <a:schemeClr val="accent2"/>
                </a:solidFill>
              </a:rPr>
              <a:t> </a:t>
            </a:r>
            <a:r>
              <a:rPr lang="en-US" sz="2000" b="1" dirty="0" err="1" smtClean="0">
                <a:solidFill>
                  <a:schemeClr val="accent2"/>
                </a:solidFill>
              </a:rPr>
              <a:t>kebatinan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    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ekonomi</a:t>
            </a:r>
            <a:r>
              <a:rPr lang="en-US" sz="2000" b="1" dirty="0" smtClean="0"/>
              <a:t>   ►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yg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diperoleh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dgn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metode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ilmiah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2"/>
                </a:solidFill>
              </a:rPr>
              <a:t>Untuk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menjamin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keobjektifan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atau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kebenaran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ilmu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maka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diperlukan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metodologi</a:t>
            </a:r>
            <a:r>
              <a:rPr lang="en-US" sz="2000" b="1" dirty="0" smtClean="0">
                <a:solidFill>
                  <a:schemeClr val="tx2"/>
                </a:solidFill>
              </a:rPr>
              <a:t> (</a:t>
            </a:r>
            <a:r>
              <a:rPr lang="en-US" sz="2000" b="1" dirty="0" err="1" smtClean="0">
                <a:solidFill>
                  <a:schemeClr val="tx2"/>
                </a:solidFill>
              </a:rPr>
              <a:t>metode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utk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memperoleh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pengetahuan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2"/>
                </a:solidFill>
              </a:rPr>
              <a:t>Sering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salah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kaprah</a:t>
            </a:r>
            <a:r>
              <a:rPr lang="en-US" sz="2000" b="1" dirty="0" smtClean="0">
                <a:solidFill>
                  <a:schemeClr val="tx2"/>
                </a:solidFill>
              </a:rPr>
              <a:t> : </a:t>
            </a:r>
            <a:r>
              <a:rPr lang="en-US" sz="2000" b="1" dirty="0" err="1" smtClean="0">
                <a:solidFill>
                  <a:schemeClr val="tx2"/>
                </a:solidFill>
              </a:rPr>
              <a:t>metodologi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ilmu</a:t>
            </a:r>
            <a:r>
              <a:rPr lang="en-US" sz="2000" b="1" dirty="0" smtClean="0">
                <a:solidFill>
                  <a:schemeClr val="tx2"/>
                </a:solidFill>
              </a:rPr>
              <a:t> = </a:t>
            </a:r>
            <a:r>
              <a:rPr lang="en-US" sz="2000" b="1" dirty="0" err="1" smtClean="0">
                <a:solidFill>
                  <a:schemeClr val="tx2"/>
                </a:solidFill>
              </a:rPr>
              <a:t>teknik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penelitian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                                </a:t>
            </a:r>
            <a:r>
              <a:rPr lang="en-US" sz="2000" b="1" dirty="0" smtClean="0"/>
              <a:t>►</a:t>
            </a:r>
            <a:r>
              <a:rPr lang="en-US" sz="2000" b="1" dirty="0" smtClean="0">
                <a:solidFill>
                  <a:schemeClr val="tx2"/>
                </a:solidFill>
              </a:rPr>
              <a:t>       </a:t>
            </a:r>
            <a:r>
              <a:rPr lang="en-US" sz="2000" b="1" dirty="0" err="1" smtClean="0">
                <a:solidFill>
                  <a:schemeClr val="tx2"/>
                </a:solidFill>
              </a:rPr>
              <a:t>metodologi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ilmu</a:t>
            </a:r>
            <a:r>
              <a:rPr lang="en-US" sz="2000" b="1" dirty="0" smtClean="0">
                <a:solidFill>
                  <a:schemeClr val="tx2"/>
                </a:solidFill>
              </a:rPr>
              <a:t> ≠ </a:t>
            </a:r>
            <a:r>
              <a:rPr lang="en-US" sz="2000" b="1" dirty="0" err="1" smtClean="0">
                <a:solidFill>
                  <a:schemeClr val="tx2"/>
                </a:solidFill>
              </a:rPr>
              <a:t>teknik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penelitian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2"/>
                </a:solidFill>
              </a:rPr>
              <a:t>Teknik</a:t>
            </a:r>
            <a:r>
              <a:rPr lang="en-US" sz="2000" b="1" dirty="0" smtClean="0">
                <a:solidFill>
                  <a:schemeClr val="tx2"/>
                </a:solidFill>
              </a:rPr>
              <a:t> (</a:t>
            </a:r>
            <a:r>
              <a:rPr lang="en-US" sz="2000" b="1" dirty="0" err="1" smtClean="0">
                <a:solidFill>
                  <a:schemeClr val="tx2"/>
                </a:solidFill>
              </a:rPr>
              <a:t>metode</a:t>
            </a:r>
            <a:r>
              <a:rPr lang="en-US" sz="2000" b="1" dirty="0" smtClean="0">
                <a:solidFill>
                  <a:schemeClr val="tx2"/>
                </a:solidFill>
              </a:rPr>
              <a:t>) </a:t>
            </a:r>
            <a:r>
              <a:rPr lang="en-US" sz="2000" b="1" dirty="0" err="1" smtClean="0">
                <a:solidFill>
                  <a:schemeClr val="tx2"/>
                </a:solidFill>
              </a:rPr>
              <a:t>penelitian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smtClean="0"/>
              <a:t>►</a:t>
            </a:r>
            <a:r>
              <a:rPr lang="en-US" sz="2000" b="1" dirty="0" err="1" smtClean="0"/>
              <a:t>prosedur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tertentu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utk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meneliti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suatu</a:t>
            </a:r>
            <a:r>
              <a:rPr lang="en-US" sz="2000" b="1" dirty="0" smtClean="0"/>
              <a:t>          </a:t>
            </a:r>
            <a:r>
              <a:rPr lang="en-US" sz="2000" b="1" dirty="0" err="1" smtClean="0"/>
              <a:t>masalah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/>
              <a:t>Metodologi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►</a:t>
            </a:r>
            <a:r>
              <a:rPr lang="en-US" sz="2000" b="1" dirty="0" err="1" smtClean="0"/>
              <a:t>proses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utk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mendapatkan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ilmu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Gbr</a:t>
            </a:r>
            <a:r>
              <a:rPr lang="en-US" sz="2000" b="1" dirty="0" smtClean="0"/>
              <a:t>. 4.1 h. 38).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000" b="1" i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en-US" sz="2000" smtClean="0"/>
              <a:t>PROSES MENDAPATKAN ILMU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92150"/>
            <a:ext cx="8218487" cy="5905500"/>
          </a:xfrm>
        </p:spPr>
        <p:txBody>
          <a:bodyPr/>
          <a:lstStyle/>
          <a:p>
            <a:pPr eaLnBrk="1" hangingPunct="1"/>
            <a:endParaRPr lang="id-ID" sz="2000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779838" y="836613"/>
            <a:ext cx="16557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TEORI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3779838" y="3141663"/>
            <a:ext cx="194310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Menerima/menolak</a:t>
            </a:r>
          </a:p>
          <a:p>
            <a:pPr algn="ctr"/>
            <a:r>
              <a:rPr lang="en-US" sz="1600"/>
              <a:t>Hipotesis</a:t>
            </a:r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684213" y="3141663"/>
            <a:ext cx="18716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Generalisasi</a:t>
            </a:r>
          </a:p>
          <a:p>
            <a:pPr algn="ctr"/>
            <a:r>
              <a:rPr lang="en-US" sz="1600"/>
              <a:t>Empiris</a:t>
            </a: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6732588" y="3141663"/>
            <a:ext cx="15843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Hipotesis</a:t>
            </a:r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3851275" y="5734050"/>
            <a:ext cx="187325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Observasi</a:t>
            </a:r>
          </a:p>
        </p:txBody>
      </p:sp>
      <p:sp>
        <p:nvSpPr>
          <p:cNvPr id="6153" name="Oval 11"/>
          <p:cNvSpPr>
            <a:spLocks noChangeArrowheads="1"/>
          </p:cNvSpPr>
          <p:nvPr/>
        </p:nvSpPr>
        <p:spPr bwMode="auto">
          <a:xfrm>
            <a:off x="1403350" y="1916113"/>
            <a:ext cx="2160588" cy="865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Formulasi Konsep</a:t>
            </a:r>
          </a:p>
          <a:p>
            <a:pPr algn="ctr"/>
            <a:r>
              <a:rPr lang="en-US" sz="1600"/>
              <a:t>&amp; Proposisi</a:t>
            </a:r>
          </a:p>
        </p:txBody>
      </p:sp>
      <p:sp>
        <p:nvSpPr>
          <p:cNvPr id="6154" name="Oval 14"/>
          <p:cNvSpPr>
            <a:spLocks noChangeArrowheads="1"/>
          </p:cNvSpPr>
          <p:nvPr/>
        </p:nvSpPr>
        <p:spPr bwMode="auto">
          <a:xfrm>
            <a:off x="3779838" y="1989138"/>
            <a:ext cx="1871662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Logika</a:t>
            </a:r>
          </a:p>
          <a:p>
            <a:pPr algn="ctr"/>
            <a:r>
              <a:rPr lang="en-US" sz="1600"/>
              <a:t>Induktif</a:t>
            </a:r>
          </a:p>
        </p:txBody>
      </p:sp>
      <p:sp>
        <p:nvSpPr>
          <p:cNvPr id="6155" name="Oval 15"/>
          <p:cNvSpPr>
            <a:spLocks noChangeArrowheads="1"/>
          </p:cNvSpPr>
          <p:nvPr/>
        </p:nvSpPr>
        <p:spPr bwMode="auto">
          <a:xfrm>
            <a:off x="5867400" y="1916113"/>
            <a:ext cx="2016125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Logika</a:t>
            </a:r>
          </a:p>
          <a:p>
            <a:pPr algn="ctr"/>
            <a:r>
              <a:rPr lang="en-US" sz="1600"/>
              <a:t>Deduktif</a:t>
            </a:r>
          </a:p>
        </p:txBody>
      </p:sp>
      <p:sp>
        <p:nvSpPr>
          <p:cNvPr id="6156" name="Oval 16"/>
          <p:cNvSpPr>
            <a:spLocks noChangeArrowheads="1"/>
          </p:cNvSpPr>
          <p:nvPr/>
        </p:nvSpPr>
        <p:spPr bwMode="auto">
          <a:xfrm>
            <a:off x="1116013" y="4365625"/>
            <a:ext cx="2376487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Pengukuran,</a:t>
            </a:r>
          </a:p>
          <a:p>
            <a:pPr algn="ctr"/>
            <a:r>
              <a:rPr lang="en-US" sz="1600"/>
              <a:t>Ringkasan Sampel</a:t>
            </a:r>
          </a:p>
          <a:p>
            <a:pPr algn="ctr"/>
            <a:r>
              <a:rPr lang="en-US" sz="1600"/>
              <a:t>Estimasi Parameter</a:t>
            </a:r>
          </a:p>
        </p:txBody>
      </p:sp>
      <p:sp>
        <p:nvSpPr>
          <p:cNvPr id="6157" name="Oval 17"/>
          <p:cNvSpPr>
            <a:spLocks noChangeArrowheads="1"/>
          </p:cNvSpPr>
          <p:nvPr/>
        </p:nvSpPr>
        <p:spPr bwMode="auto">
          <a:xfrm>
            <a:off x="3924300" y="4365625"/>
            <a:ext cx="172720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Uji Hipotesis</a:t>
            </a:r>
          </a:p>
        </p:txBody>
      </p:sp>
      <p:sp>
        <p:nvSpPr>
          <p:cNvPr id="6158" name="Oval 18"/>
          <p:cNvSpPr>
            <a:spLocks noChangeArrowheads="1"/>
          </p:cNvSpPr>
          <p:nvPr/>
        </p:nvSpPr>
        <p:spPr bwMode="auto">
          <a:xfrm>
            <a:off x="6156325" y="4365625"/>
            <a:ext cx="2016125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Interpretasi,</a:t>
            </a:r>
          </a:p>
          <a:p>
            <a:pPr algn="ctr"/>
            <a:r>
              <a:rPr lang="en-US" sz="1600"/>
              <a:t>Instrumentasi</a:t>
            </a:r>
          </a:p>
          <a:p>
            <a:pPr algn="ctr"/>
            <a:r>
              <a:rPr lang="en-US" sz="1600"/>
              <a:t>Sampling</a:t>
            </a:r>
          </a:p>
        </p:txBody>
      </p:sp>
      <p:sp>
        <p:nvSpPr>
          <p:cNvPr id="6160" name="Line 34"/>
          <p:cNvSpPr>
            <a:spLocks noChangeShapeType="1"/>
          </p:cNvSpPr>
          <p:nvPr/>
        </p:nvSpPr>
        <p:spPr bwMode="auto">
          <a:xfrm flipH="1" flipV="1">
            <a:off x="7308056" y="2708274"/>
            <a:ext cx="410369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1" name="Line 35"/>
          <p:cNvSpPr>
            <a:spLocks noChangeShapeType="1"/>
          </p:cNvSpPr>
          <p:nvPr/>
        </p:nvSpPr>
        <p:spPr bwMode="auto">
          <a:xfrm flipH="1">
            <a:off x="7235825" y="3789363"/>
            <a:ext cx="5048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2" name="Line 36"/>
          <p:cNvSpPr>
            <a:spLocks noChangeShapeType="1"/>
          </p:cNvSpPr>
          <p:nvPr/>
        </p:nvSpPr>
        <p:spPr bwMode="auto">
          <a:xfrm flipV="1">
            <a:off x="5724525" y="5229224"/>
            <a:ext cx="904874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3" name="Line 37"/>
          <p:cNvSpPr>
            <a:spLocks noChangeShapeType="1"/>
          </p:cNvSpPr>
          <p:nvPr/>
        </p:nvSpPr>
        <p:spPr bwMode="auto">
          <a:xfrm flipH="1" flipV="1">
            <a:off x="2987675" y="5373688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4" name="Line 38"/>
          <p:cNvSpPr>
            <a:spLocks noChangeShapeType="1"/>
          </p:cNvSpPr>
          <p:nvPr/>
        </p:nvSpPr>
        <p:spPr bwMode="auto">
          <a:xfrm flipH="1" flipV="1">
            <a:off x="1116013" y="3789363"/>
            <a:ext cx="6477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5" name="Line 39"/>
          <p:cNvSpPr>
            <a:spLocks noChangeShapeType="1"/>
          </p:cNvSpPr>
          <p:nvPr/>
        </p:nvSpPr>
        <p:spPr bwMode="auto">
          <a:xfrm flipV="1">
            <a:off x="1331913" y="2781300"/>
            <a:ext cx="5762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6" name="Line 40"/>
          <p:cNvSpPr>
            <a:spLocks noChangeShapeType="1"/>
          </p:cNvSpPr>
          <p:nvPr/>
        </p:nvSpPr>
        <p:spPr bwMode="auto">
          <a:xfrm flipV="1">
            <a:off x="2916238" y="1268413"/>
            <a:ext cx="93503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7" name="Line 41"/>
          <p:cNvSpPr>
            <a:spLocks noChangeShapeType="1"/>
          </p:cNvSpPr>
          <p:nvPr/>
        </p:nvSpPr>
        <p:spPr bwMode="auto">
          <a:xfrm flipV="1">
            <a:off x="4787900" y="37893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8" name="Line 42"/>
          <p:cNvSpPr>
            <a:spLocks noChangeShapeType="1"/>
          </p:cNvSpPr>
          <p:nvPr/>
        </p:nvSpPr>
        <p:spPr bwMode="auto">
          <a:xfrm flipV="1">
            <a:off x="4787900" y="26368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9" name="Rectangle 43"/>
          <p:cNvSpPr>
            <a:spLocks noChangeArrowheads="1"/>
          </p:cNvSpPr>
          <p:nvPr/>
        </p:nvSpPr>
        <p:spPr bwMode="auto">
          <a:xfrm>
            <a:off x="468313" y="836613"/>
            <a:ext cx="82296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id-ID" sz="2000"/>
          </a:p>
        </p:txBody>
      </p:sp>
      <p:sp>
        <p:nvSpPr>
          <p:cNvPr id="6170" name="Line 45"/>
          <p:cNvSpPr>
            <a:spLocks noChangeShapeType="1"/>
          </p:cNvSpPr>
          <p:nvPr/>
        </p:nvSpPr>
        <p:spPr bwMode="auto">
          <a:xfrm flipV="1">
            <a:off x="4787900" y="126841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71" name="Line 46"/>
          <p:cNvSpPr>
            <a:spLocks noChangeShapeType="1"/>
          </p:cNvSpPr>
          <p:nvPr/>
        </p:nvSpPr>
        <p:spPr bwMode="auto">
          <a:xfrm flipH="1" flipV="1">
            <a:off x="2411413" y="3789363"/>
            <a:ext cx="1655762" cy="792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2" name="Line 47"/>
          <p:cNvSpPr>
            <a:spLocks noChangeShapeType="1"/>
          </p:cNvSpPr>
          <p:nvPr/>
        </p:nvSpPr>
        <p:spPr bwMode="auto">
          <a:xfrm flipV="1">
            <a:off x="5580063" y="3789363"/>
            <a:ext cx="1296987" cy="792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3" name="Text Box 48"/>
          <p:cNvSpPr txBox="1">
            <a:spLocks noChangeArrowheads="1"/>
          </p:cNvSpPr>
          <p:nvPr/>
        </p:nvSpPr>
        <p:spPr bwMode="auto">
          <a:xfrm>
            <a:off x="6948488" y="836613"/>
            <a:ext cx="1539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Proses apriori</a:t>
            </a:r>
          </a:p>
          <a:p>
            <a:r>
              <a:rPr lang="en-US" sz="1600"/>
              <a:t>(tanpa empirik)</a:t>
            </a:r>
          </a:p>
        </p:txBody>
      </p:sp>
      <p:sp>
        <p:nvSpPr>
          <p:cNvPr id="6174" name="Line 49"/>
          <p:cNvSpPr>
            <a:spLocks noChangeShapeType="1"/>
          </p:cNvSpPr>
          <p:nvPr/>
        </p:nvSpPr>
        <p:spPr bwMode="auto">
          <a:xfrm flipV="1">
            <a:off x="7164388" y="1412875"/>
            <a:ext cx="2873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5" name="Text Box 50"/>
          <p:cNvSpPr txBox="1">
            <a:spLocks noChangeArrowheads="1"/>
          </p:cNvSpPr>
          <p:nvPr/>
        </p:nvSpPr>
        <p:spPr bwMode="auto">
          <a:xfrm>
            <a:off x="611188" y="908050"/>
            <a:ext cx="21161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Proses a posteriori  (sesudah observasi empirik)</a:t>
            </a:r>
          </a:p>
        </p:txBody>
      </p:sp>
      <p:sp>
        <p:nvSpPr>
          <p:cNvPr id="6176" name="Line 51"/>
          <p:cNvSpPr>
            <a:spLocks noChangeShapeType="1"/>
          </p:cNvSpPr>
          <p:nvPr/>
        </p:nvSpPr>
        <p:spPr bwMode="auto">
          <a:xfrm flipH="1" flipV="1">
            <a:off x="1476375" y="1484313"/>
            <a:ext cx="3587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7" name="Text Box 52"/>
          <p:cNvSpPr txBox="1">
            <a:spLocks noChangeArrowheads="1"/>
          </p:cNvSpPr>
          <p:nvPr/>
        </p:nvSpPr>
        <p:spPr bwMode="auto">
          <a:xfrm>
            <a:off x="8027988" y="1865313"/>
            <a:ext cx="10541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Dari umum</a:t>
            </a:r>
          </a:p>
          <a:p>
            <a:r>
              <a:rPr lang="en-US" sz="1600" i="1">
                <a:solidFill>
                  <a:srgbClr val="FF0000"/>
                </a:solidFill>
              </a:rPr>
              <a:t>ke spe-</a:t>
            </a:r>
          </a:p>
          <a:p>
            <a:r>
              <a:rPr lang="en-US" sz="1600" i="1">
                <a:solidFill>
                  <a:srgbClr val="FF0000"/>
                </a:solidFill>
              </a:rPr>
              <a:t>sifik</a:t>
            </a:r>
          </a:p>
        </p:txBody>
      </p:sp>
      <p:sp>
        <p:nvSpPr>
          <p:cNvPr id="6178" name="Text Box 53"/>
          <p:cNvSpPr txBox="1">
            <a:spLocks noChangeArrowheads="1"/>
          </p:cNvSpPr>
          <p:nvPr/>
        </p:nvSpPr>
        <p:spPr bwMode="auto">
          <a:xfrm>
            <a:off x="395288" y="1844675"/>
            <a:ext cx="10541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Dari spe-</a:t>
            </a:r>
          </a:p>
          <a:p>
            <a:r>
              <a:rPr lang="en-US" sz="1600" i="1">
                <a:solidFill>
                  <a:srgbClr val="FF0000"/>
                </a:solidFill>
              </a:rPr>
              <a:t>sifik ke</a:t>
            </a:r>
          </a:p>
          <a:p>
            <a:r>
              <a:rPr lang="en-US" sz="1600" i="1">
                <a:solidFill>
                  <a:srgbClr val="FF0000"/>
                </a:solidFill>
              </a:rPr>
              <a:t>umum</a:t>
            </a:r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 flipH="1" flipV="1">
            <a:off x="5457030" y="1195387"/>
            <a:ext cx="1019969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b="1" i="1" dirty="0" smtClean="0">
                <a:solidFill>
                  <a:srgbClr val="FF0000"/>
                </a:solidFill>
                <a:latin typeface="Blackadder ITC" pitchFamily="82" charset="0"/>
              </a:rPr>
              <a:t/>
            </a:r>
            <a:br>
              <a:rPr lang="en-US" sz="2800" b="1" i="1" dirty="0" smtClean="0">
                <a:solidFill>
                  <a:srgbClr val="FF0000"/>
                </a:solidFill>
                <a:latin typeface="Blackadder ITC" pitchFamily="82" charset="0"/>
              </a:rPr>
            </a:br>
            <a:r>
              <a:rPr lang="en-US" sz="2800" b="1" dirty="0" err="1" smtClean="0">
                <a:solidFill>
                  <a:srgbClr val="FF0000"/>
                </a:solidFill>
              </a:rPr>
              <a:t>Apa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itu</a:t>
            </a:r>
            <a:r>
              <a:rPr lang="en-US" sz="2800" b="1" dirty="0" smtClean="0">
                <a:solidFill>
                  <a:srgbClr val="FF0000"/>
                </a:solidFill>
              </a:rPr>
              <a:t> INDUKTIF &amp; DEDUKTIF 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429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b="1" smtClean="0">
                <a:solidFill>
                  <a:schemeClr val="accent2"/>
                </a:solidFill>
              </a:rPr>
              <a:t>INDUKTIF</a:t>
            </a:r>
          </a:p>
          <a:p>
            <a:pPr eaLnBrk="1" hangingPunct="1"/>
            <a:r>
              <a:rPr lang="en-US" sz="2000" smtClean="0"/>
              <a:t>Berpikir (Penalaran) induktif adalah metode yang digunakan dalam berpikir dengan bertolak dari hal-hal khusus ke umum. </a:t>
            </a:r>
          </a:p>
          <a:p>
            <a:pPr eaLnBrk="1" hangingPunct="1"/>
            <a:r>
              <a:rPr lang="en-US" sz="2000" smtClean="0"/>
              <a:t>Hukum yang disimpulkan/diselidiki berlaku bagi fenomena sejenis yang belum diteliti. </a:t>
            </a:r>
          </a:p>
          <a:p>
            <a:pPr eaLnBrk="1" hangingPunct="1"/>
            <a:r>
              <a:rPr lang="en-US" sz="2000" smtClean="0"/>
              <a:t>Generalisasi adalah bentuk dari metode berpikir induktif. </a:t>
            </a:r>
          </a:p>
          <a:p>
            <a:pPr eaLnBrk="1" hangingPunct="1"/>
            <a:r>
              <a:rPr lang="en-US" sz="2000" smtClean="0"/>
              <a:t>Penalaran secara induktif dimulai dengan mengemukakan pernyataan-pernyataan yang mempunyai ruang lingkup yang khas dan terbatas dalam menyusun argumentasi yang diakhiri dengan pernyataan yang bersifat umum.</a:t>
            </a:r>
          </a:p>
          <a:p>
            <a:pPr eaLnBrk="1" hangingPunct="1"/>
            <a:r>
              <a:rPr lang="en-US" sz="2000" smtClean="0"/>
              <a:t>Berfikir induktif merupakan cara berpikir dimana ditarik suatu kesimpulan yang bersifat umum dari berbagai kasus yang bersifat individual.</a:t>
            </a:r>
          </a:p>
          <a:p>
            <a:pPr eaLnBrk="1" hangingPunct="1"/>
            <a:r>
              <a:rPr lang="en-US" sz="2000" smtClean="0"/>
              <a:t>Untuk itu penalaran </a:t>
            </a:r>
            <a:r>
              <a:rPr lang="en-US" sz="2000" smtClean="0">
                <a:solidFill>
                  <a:srgbClr val="0000FF"/>
                </a:solidFill>
              </a:rPr>
              <a:t>Induktif</a:t>
            </a:r>
            <a:r>
              <a:rPr lang="en-US" sz="2000" smtClean="0"/>
              <a:t> erat dengan </a:t>
            </a:r>
            <a:r>
              <a:rPr lang="en-US" sz="2000" smtClean="0">
                <a:solidFill>
                  <a:srgbClr val="FF0000"/>
                </a:solidFill>
              </a:rPr>
              <a:t>pengumpulan data dan statistik</a:t>
            </a:r>
            <a:r>
              <a:rPr lang="en-US" sz="2000" smtClean="0"/>
              <a:t>.</a:t>
            </a:r>
            <a:br>
              <a:rPr lang="en-US" sz="2000" smtClean="0"/>
            </a:br>
            <a:endParaRPr lang="en-US" sz="2000" smtClean="0"/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>
                <a:solidFill>
                  <a:srgbClr val="0000FF"/>
                </a:solidFill>
              </a:rPr>
              <a:t>DEDUKTIF</a:t>
            </a:r>
          </a:p>
          <a:p>
            <a:pPr eaLnBrk="1" hangingPunct="1"/>
            <a:r>
              <a:rPr lang="en-US" sz="2000" smtClean="0"/>
              <a:t>Berfikir (Penalaran) Deduktif merupakan cara berpikir menarik kesimpulan yang bersifat khusus dari suatu pernyataan yang bersifat umum, atau menarik kesimpulan khusus dari premis yang lebih umum. </a:t>
            </a:r>
          </a:p>
          <a:p>
            <a:pPr eaLnBrk="1" hangingPunct="1"/>
            <a:r>
              <a:rPr lang="en-US" sz="2000" smtClean="0"/>
              <a:t>Jika premis benar dan cara penarikan kesimpulannya sah, maka dapat dipastikan hasil kesimpulannya benar.</a:t>
            </a:r>
          </a:p>
          <a:p>
            <a:pPr eaLnBrk="1" hangingPunct="1"/>
            <a:r>
              <a:rPr lang="en-US" sz="2000" smtClean="0"/>
              <a:t>Penarikan kesimpulan secara deduktif biasanya mempergunakan pola berpikir yang dinamakan silogisme. </a:t>
            </a:r>
          </a:p>
          <a:p>
            <a:pPr eaLnBrk="1" hangingPunct="1"/>
            <a:r>
              <a:rPr lang="en-US" sz="2000" smtClean="0"/>
              <a:t>Silogisme disusun dari dua buah pernyataan dan sebuah kesimpulan. </a:t>
            </a:r>
          </a:p>
          <a:p>
            <a:pPr eaLnBrk="1" hangingPunct="1"/>
            <a:r>
              <a:rPr lang="en-US" sz="2000" smtClean="0"/>
              <a:t>Penalaran </a:t>
            </a:r>
            <a:r>
              <a:rPr lang="en-US" sz="2000" smtClean="0">
                <a:solidFill>
                  <a:srgbClr val="FF0000"/>
                </a:solidFill>
              </a:rPr>
              <a:t>deduktif</a:t>
            </a:r>
            <a:r>
              <a:rPr lang="en-US" sz="2000" smtClean="0"/>
              <a:t> erat dengan matematika khususnya </a:t>
            </a:r>
            <a:r>
              <a:rPr lang="en-US" sz="2000" smtClean="0">
                <a:solidFill>
                  <a:srgbClr val="0000FF"/>
                </a:solidFill>
              </a:rPr>
              <a:t>matematika logika </a:t>
            </a:r>
            <a:r>
              <a:rPr lang="en-US" sz="2000" smtClean="0"/>
              <a:t>dan </a:t>
            </a:r>
            <a:r>
              <a:rPr lang="en-US" sz="2000" smtClean="0">
                <a:solidFill>
                  <a:srgbClr val="0000FF"/>
                </a:solidFill>
              </a:rPr>
              <a:t>teori himpunan dan bilangan</a:t>
            </a:r>
            <a:r>
              <a:rPr lang="en-US" sz="2000" smtClean="0"/>
              <a:t>.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Bangunan Dasar Teori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761038"/>
          </a:xfrm>
        </p:spPr>
        <p:txBody>
          <a:bodyPr/>
          <a:lstStyle/>
          <a:p>
            <a:pPr eaLnBrk="1" hangingPunct="1"/>
            <a:r>
              <a:rPr lang="en-US" sz="2400" smtClean="0"/>
              <a:t>Jawaban atas pertanyaan-pertanyaan penelitian menghendaki penggunaan </a:t>
            </a:r>
            <a:r>
              <a:rPr lang="en-US" sz="2400" i="1" smtClean="0">
                <a:solidFill>
                  <a:schemeClr val="hlink"/>
                </a:solidFill>
              </a:rPr>
              <a:t>konsep, konstruk, defenisi</a:t>
            </a:r>
            <a:r>
              <a:rPr lang="en-US" sz="2400" smtClean="0"/>
              <a:t>. </a:t>
            </a:r>
          </a:p>
          <a:p>
            <a:pPr eaLnBrk="1" hangingPunct="1"/>
            <a:r>
              <a:rPr lang="en-US" sz="2400" i="1" smtClean="0">
                <a:solidFill>
                  <a:schemeClr val="hlink"/>
                </a:solidFill>
              </a:rPr>
              <a:t>Konsep, konstruk, defenisi </a:t>
            </a:r>
            <a:r>
              <a:rPr lang="en-US" sz="2400" smtClean="0">
                <a:solidFill>
                  <a:schemeClr val="tx2"/>
                </a:solidFill>
              </a:rPr>
              <a:t>adalah komponen </a:t>
            </a:r>
            <a:r>
              <a:rPr lang="en-US" sz="2400" smtClean="0">
                <a:solidFill>
                  <a:schemeClr val="accent2"/>
                </a:solidFill>
              </a:rPr>
              <a:t>TEORI</a:t>
            </a:r>
            <a:r>
              <a:rPr lang="en-US" sz="2400" smtClean="0">
                <a:solidFill>
                  <a:schemeClr val="tx2"/>
                </a:solidFill>
              </a:rPr>
              <a:t>.</a:t>
            </a:r>
          </a:p>
          <a:p>
            <a:pPr eaLnBrk="1" hangingPunct="1"/>
            <a:r>
              <a:rPr lang="en-US" sz="2400" smtClean="0">
                <a:solidFill>
                  <a:schemeClr val="tx2"/>
                </a:solidFill>
              </a:rPr>
              <a:t>TEORI = kumpulan proposisi umum yg saling berkaitan dan digunakan untuk menjelaskan hubungan yg timbul antara beberapa variabel yg diobservasi.</a:t>
            </a:r>
          </a:p>
          <a:p>
            <a:pPr eaLnBrk="1" hangingPunct="1"/>
            <a:r>
              <a:rPr lang="en-US" sz="2400" smtClean="0">
                <a:solidFill>
                  <a:schemeClr val="tx2"/>
                </a:solidFill>
              </a:rPr>
              <a:t>TEORI harus berdasarkan </a:t>
            </a:r>
            <a:r>
              <a:rPr lang="en-US" sz="2400" i="1" smtClean="0">
                <a:solidFill>
                  <a:srgbClr val="FF0000"/>
                </a:solidFill>
              </a:rPr>
              <a:t>fakta, dalil &amp; proposisi</a:t>
            </a:r>
            <a:r>
              <a:rPr lang="en-US" sz="2400" smtClean="0">
                <a:solidFill>
                  <a:schemeClr val="tx2"/>
                </a:solidFill>
              </a:rPr>
              <a:t> </a:t>
            </a:r>
          </a:p>
          <a:p>
            <a:pPr eaLnBrk="1" hangingPunct="1"/>
            <a:r>
              <a:rPr lang="en-US" sz="2400" smtClean="0">
                <a:solidFill>
                  <a:schemeClr val="tx2"/>
                </a:solidFill>
              </a:rPr>
              <a:t>Tujuan TEORI adalah menjelaskan dan memprediksi fakta (empiris).</a:t>
            </a:r>
          </a:p>
          <a:p>
            <a:pPr eaLnBrk="1" hangingPunct="1"/>
            <a:r>
              <a:rPr lang="en-US" sz="2400" smtClean="0">
                <a:solidFill>
                  <a:schemeClr val="tx2"/>
                </a:solidFill>
              </a:rPr>
              <a:t>Kalau teori tidak sesuai dgn fakta </a:t>
            </a:r>
            <a:r>
              <a:rPr lang="en-US" sz="2000" b="1" smtClean="0"/>
              <a:t>► ada generalisasi.</a:t>
            </a:r>
          </a:p>
          <a:p>
            <a:pPr eaLnBrk="1" hangingPunct="1"/>
            <a:r>
              <a:rPr lang="en-US" sz="2000" b="1" smtClean="0"/>
              <a:t>Suatu penelitian dgn dasar teori yg baik akan membantu mengarahkan peneliti utk menjelaskan fenomena yg diteliti.</a:t>
            </a:r>
          </a:p>
          <a:p>
            <a:pPr eaLnBrk="1" hangingPunct="1"/>
            <a:endParaRPr lang="en-US" sz="24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en-US" sz="2400" i="1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en-US" sz="2400" i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endParaRPr lang="id-ID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1260475" indent="-1260475" eaLnBrk="1" hangingPunct="1">
              <a:lnSpc>
                <a:spcPct val="90000"/>
              </a:lnSpc>
            </a:pPr>
            <a:r>
              <a:rPr lang="en-US" sz="1800" b="1" smtClean="0"/>
              <a:t>KONSEP &amp; KONSTRUK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smtClean="0"/>
              <a:t>Konsep = sejumlah pengertian atau karakteristik yg dikaitkan dgn peristiwa, objek, kondisi, situasi dan perilaku tertentu, atau </a:t>
            </a:r>
            <a:r>
              <a:rPr lang="en-US" sz="1800" b="1" i="1" smtClean="0">
                <a:solidFill>
                  <a:srgbClr val="FF0000"/>
                </a:solidFill>
              </a:rPr>
              <a:t>pendapat abstrak yg digeneralisasi dari fakta tertentu.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i="1" smtClean="0">
              <a:solidFill>
                <a:srgbClr val="FF0000"/>
              </a:solidFill>
            </a:endParaRP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i="1" smtClean="0"/>
              <a:t>Konstruk = </a:t>
            </a:r>
            <a:r>
              <a:rPr lang="en-US" sz="1800" b="1" smtClean="0"/>
              <a:t>jenis konsep tertentu yg berada dlm tingkatan abstraksi yg lebih tinggi dari konsep dan diciptakan untuk teoritis tertentu, atau </a:t>
            </a:r>
            <a:r>
              <a:rPr lang="en-US" sz="1800" b="1" i="1" smtClean="0">
                <a:solidFill>
                  <a:srgbClr val="FF0000"/>
                </a:solidFill>
              </a:rPr>
              <a:t>pendapat utk membentuk teori.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i="1" smtClean="0">
                <a:solidFill>
                  <a:srgbClr val="FF0000"/>
                </a:solidFill>
              </a:rPr>
              <a:t>                 = konsep yg lebih abstrak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i="1" smtClean="0">
              <a:solidFill>
                <a:srgbClr val="FF0000"/>
              </a:solidFill>
            </a:endParaRP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i="1" smtClean="0"/>
              <a:t>Definisi operasional = penentuan konstruk shg menjadi variabel yg dapat diukur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i="1" smtClean="0"/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smtClean="0"/>
              <a:t>Proposisi = pernyataan yg berkaitan dgn hubungan antara konsep-konsep yg ada dan pernyataan dari hubungan universal antara kejadian-kejadian yg memiliki karakteristik tertentu.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r>
              <a:rPr lang="en-US" sz="1800" b="1" smtClean="0"/>
              <a:t>Proposisi yg dirumuskan utk diuji secara empirik disebut HIPOTESIS</a:t>
            </a: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smtClean="0"/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i="1" smtClean="0">
              <a:solidFill>
                <a:srgbClr val="FF0000"/>
              </a:solidFill>
            </a:endParaRPr>
          </a:p>
          <a:p>
            <a:pPr marL="1260475" indent="-1260475" eaLnBrk="1" hangingPunct="1">
              <a:lnSpc>
                <a:spcPct val="90000"/>
              </a:lnSpc>
              <a:buFontTx/>
              <a:buNone/>
            </a:pPr>
            <a:endParaRPr lang="en-US" sz="1800" b="1" i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5288" y="692150"/>
            <a:ext cx="813593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/>
              <a:t>Gambar 4.2 menyajikan proses peningkatan abstraksi dari konsep, proposisi, sampai pada teori.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3203575" y="2205038"/>
            <a:ext cx="73025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276600" y="5157788"/>
            <a:ext cx="4319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 rot="-5400000">
            <a:off x="1783557" y="3409156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Tingkat abstraksi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543300" y="5321300"/>
            <a:ext cx="3333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Observasi thp objek &amp; kejadian</a:t>
            </a:r>
          </a:p>
          <a:p>
            <a:r>
              <a:rPr lang="en-US"/>
              <a:t>                 (Realita)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4932363" y="43656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427538" y="3957638"/>
            <a:ext cx="871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Konsep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4932363" y="35734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356100" y="3284538"/>
            <a:ext cx="1017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Proposisi</a:t>
            </a:r>
          </a:p>
        </p:txBody>
      </p:sp>
      <p:sp>
        <p:nvSpPr>
          <p:cNvPr id="10253" name="Line 14"/>
          <p:cNvSpPr>
            <a:spLocks noChangeShapeType="1"/>
          </p:cNvSpPr>
          <p:nvPr/>
        </p:nvSpPr>
        <p:spPr bwMode="auto">
          <a:xfrm flipV="1">
            <a:off x="4932363" y="27813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4" name="Text Box 15"/>
          <p:cNvSpPr txBox="1">
            <a:spLocks noChangeArrowheads="1"/>
          </p:cNvSpPr>
          <p:nvPr/>
        </p:nvSpPr>
        <p:spPr bwMode="auto">
          <a:xfrm>
            <a:off x="4572000" y="2444750"/>
            <a:ext cx="646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Teori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ADAGIUM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algn="ctr" eaLnBrk="1" hangingPunct="1">
              <a:buNone/>
            </a:pPr>
            <a:r>
              <a:rPr lang="id-ID" sz="4000" b="1" dirty="0" smtClean="0">
                <a:solidFill>
                  <a:srgbClr val="FF0000"/>
                </a:solidFill>
              </a:rPr>
              <a:t>SEORANG PENELITI (INTELEKTUAL) BOLEH SALAH, TETAPI TIDAK BOLEH BERBOHONG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algn="ctr" eaLnBrk="1" hangingPunct="1">
              <a:buNone/>
            </a:pPr>
            <a:endParaRPr lang="id-ID" sz="4000" b="1" dirty="0" smtClean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95800" y="3581400"/>
            <a:ext cx="533400" cy="1143000"/>
          </a:xfrm>
          <a:prstGeom prst="downArrow">
            <a:avLst>
              <a:gd name="adj1" fmla="val 50000"/>
              <a:gd name="adj2" fmla="val 47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33600" y="4953000"/>
            <a:ext cx="548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KARYA ILMIAH/PENELITIAN : </a:t>
            </a:r>
          </a:p>
          <a:p>
            <a:pPr algn="ctr"/>
            <a:r>
              <a:rPr lang="en-US" sz="2800" b="1" dirty="0" smtClean="0"/>
              <a:t>SKRIPSI/TESIS/DISERTASI, </a:t>
            </a:r>
          </a:p>
          <a:p>
            <a:pPr algn="ctr"/>
            <a:r>
              <a:rPr lang="en-US" sz="2800" b="1" dirty="0" smtClean="0"/>
              <a:t>LAIN-LAIN </a:t>
            </a:r>
            <a:endParaRPr lang="en-US" sz="28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497887" cy="6337300"/>
          </a:xfrm>
        </p:spPr>
        <p:txBody>
          <a:bodyPr/>
          <a:lstStyle/>
          <a:p>
            <a:pPr marL="609600" indent="-609600" eaLnBrk="1" hangingPunct="1"/>
            <a:r>
              <a:rPr lang="en-US" sz="2800" smtClean="0">
                <a:solidFill>
                  <a:srgbClr val="FF0000"/>
                </a:solidFill>
              </a:rPr>
              <a:t>Contoh :</a:t>
            </a:r>
          </a:p>
          <a:p>
            <a:pPr marL="609600" indent="-609600" eaLnBrk="1" hangingPunct="1">
              <a:buFontTx/>
              <a:buNone/>
            </a:pPr>
            <a:r>
              <a:rPr lang="en-US" sz="2000" b="1" smtClean="0"/>
              <a:t>Rumusan masalah : </a:t>
            </a:r>
            <a:r>
              <a:rPr lang="en-US" sz="2000" b="1" i="1" smtClean="0">
                <a:solidFill>
                  <a:schemeClr val="hlink"/>
                </a:solidFill>
              </a:rPr>
              <a:t>Faktor-faktor apa sajakah yang mempengaruhi </a:t>
            </a:r>
          </a:p>
          <a:p>
            <a:pPr marL="609600" indent="-609600" eaLnBrk="1" hangingPunct="1">
              <a:buFontTx/>
              <a:buNone/>
            </a:pPr>
            <a:r>
              <a:rPr lang="en-US" sz="2000" b="1" i="1" smtClean="0">
                <a:solidFill>
                  <a:schemeClr val="hlink"/>
                </a:solidFill>
              </a:rPr>
              <a:t>                                   permintaan energi listrik rumah tangga ?</a:t>
            </a:r>
          </a:p>
          <a:p>
            <a:pPr marL="609600" indent="-609600" eaLnBrk="1" hangingPunct="1">
              <a:buFontTx/>
              <a:buNone/>
            </a:pPr>
            <a:r>
              <a:rPr lang="en-US" sz="2000" b="1" smtClean="0"/>
              <a:t>Supaya hipotesis-nya dapat diuji melalui pengumpulan dan analisis data ; maka perlu kejelasan  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b="1" smtClean="0"/>
              <a:t>Apa unsur-unsur/variabel dalam permintaan energi listrik 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b="1" smtClean="0"/>
              <a:t> Apa yang dimaksud dengan rumah tangga ?</a:t>
            </a:r>
          </a:p>
          <a:p>
            <a:pPr marL="609600" indent="-609600" eaLnBrk="1" hangingPunct="1">
              <a:buFontTx/>
              <a:buNone/>
            </a:pPr>
            <a:endParaRPr lang="en-US" sz="2000" b="1" smtClean="0"/>
          </a:p>
          <a:p>
            <a:pPr marL="609600" indent="-609600" eaLnBrk="1" hangingPunct="1">
              <a:buFontTx/>
              <a:buNone/>
            </a:pPr>
            <a:r>
              <a:rPr lang="en-US" sz="2000" b="1" smtClean="0"/>
              <a:t>                                           konsep &amp; konstruk</a:t>
            </a:r>
          </a:p>
          <a:p>
            <a:pPr marL="609600" indent="-609600" eaLnBrk="1" hangingPunct="1">
              <a:buFontTx/>
              <a:buNone/>
            </a:pPr>
            <a:endParaRPr lang="en-US" sz="2000" b="1" smtClean="0"/>
          </a:p>
          <a:p>
            <a:pPr marL="609600" indent="-609600" eaLnBrk="1" hangingPunct="1">
              <a:buFontTx/>
              <a:buNone/>
            </a:pPr>
            <a:r>
              <a:rPr lang="en-US" sz="2000" b="1" smtClean="0"/>
              <a:t>KONSEP                                                                  KONSTRUK</a:t>
            </a:r>
          </a:p>
          <a:p>
            <a:pPr marL="609600" indent="-609600" eaLnBrk="1" hangingPunct="1">
              <a:buFontTx/>
              <a:buNone/>
            </a:pPr>
            <a:endParaRPr lang="en-US" sz="1600" b="1" smtClean="0"/>
          </a:p>
          <a:p>
            <a:pPr marL="609600" indent="-609600" eaLnBrk="1" hangingPunct="1">
              <a:buFontTx/>
              <a:buNone/>
            </a:pPr>
            <a:r>
              <a:rPr lang="en-US" sz="1600" b="1" smtClean="0"/>
              <a:t>1. Listrik                                                                            Permintaan energi listrik</a:t>
            </a:r>
          </a:p>
          <a:p>
            <a:pPr marL="609600" indent="-609600" eaLnBrk="1" hangingPunct="1">
              <a:buFontTx/>
              <a:buNone/>
            </a:pPr>
            <a:r>
              <a:rPr lang="en-US" sz="1600" smtClean="0"/>
              <a:t>(apa saja yg berhubungan dgn</a:t>
            </a:r>
          </a:p>
          <a:p>
            <a:pPr marL="609600" indent="-609600" eaLnBrk="1" hangingPunct="1">
              <a:buFontTx/>
              <a:buNone/>
            </a:pPr>
            <a:r>
              <a:rPr lang="en-US" sz="1600" smtClean="0"/>
              <a:t> listrik ?)</a:t>
            </a:r>
          </a:p>
          <a:p>
            <a:pPr marL="609600" indent="-609600" eaLnBrk="1" hangingPunct="1">
              <a:buFontTx/>
              <a:buNone/>
            </a:pPr>
            <a:r>
              <a:rPr lang="en-US" sz="1600" smtClean="0"/>
              <a:t>kebutuhan ; pemakaian ; harga ;</a:t>
            </a:r>
          </a:p>
          <a:p>
            <a:pPr marL="609600" indent="-609600" eaLnBrk="1" hangingPunct="1">
              <a:buFontTx/>
              <a:buNone/>
            </a:pPr>
            <a:r>
              <a:rPr lang="en-US" sz="1600" smtClean="0"/>
              <a:t>alat-alat listrik</a:t>
            </a:r>
          </a:p>
          <a:p>
            <a:pPr marL="609600" indent="-609600" eaLnBrk="1" hangingPunct="1">
              <a:buFontTx/>
              <a:buNone/>
            </a:pPr>
            <a:r>
              <a:rPr lang="en-US" sz="1600" b="1" smtClean="0"/>
              <a:t>2. Rumah tangga ?</a:t>
            </a:r>
          </a:p>
        </p:txBody>
      </p:sp>
      <p:sp>
        <p:nvSpPr>
          <p:cNvPr id="11268" name="AutoShape 6"/>
          <p:cNvSpPr>
            <a:spLocks/>
          </p:cNvSpPr>
          <p:nvPr/>
        </p:nvSpPr>
        <p:spPr bwMode="auto">
          <a:xfrm rot="-5566952">
            <a:off x="4018756" y="-1126331"/>
            <a:ext cx="760413" cy="8207375"/>
          </a:xfrm>
          <a:prstGeom prst="leftBrace">
            <a:avLst>
              <a:gd name="adj1" fmla="val 899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smtClean="0"/>
              <a:t>VARIABEL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765175"/>
            <a:ext cx="8713788" cy="6092825"/>
          </a:xfrm>
        </p:spPr>
        <p:txBody>
          <a:bodyPr/>
          <a:lstStyle/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Variabel</a:t>
            </a:r>
            <a:r>
              <a:rPr lang="en-US" sz="2400" b="1" smtClean="0"/>
              <a:t> </a:t>
            </a:r>
            <a:r>
              <a:rPr lang="en-US" sz="2400" smtClean="0"/>
              <a:t>= sesuatu yg dapat membedakan atau mengubah       nilai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Variabel dapat dibedakan atas :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Variabel dependen</a:t>
            </a:r>
            <a:r>
              <a:rPr lang="en-US" sz="2400" smtClean="0"/>
              <a:t> = variabel yg menjadi perhatian utama dalam sebuah pengamatan.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Variabel independen</a:t>
            </a:r>
            <a:r>
              <a:rPr lang="en-US" sz="2400" smtClean="0"/>
              <a:t> = variabel yg dapat mempengaruhi perubahan dalam variabel dependen dan mempunyai hubungan yg positif atau negatif bagi variabel dependen.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solidFill>
                  <a:srgbClr val="FF0000"/>
                </a:solidFill>
              </a:rPr>
              <a:t>Moderating (contingency) variable 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= variabel yg memberikan dampak </a:t>
            </a:r>
            <a:r>
              <a:rPr lang="en-US" sz="2400" i="1" smtClean="0">
                <a:solidFill>
                  <a:schemeClr val="hlink"/>
                </a:solidFill>
              </a:rPr>
              <a:t>kontingensi </a:t>
            </a:r>
            <a:r>
              <a:rPr lang="en-US" sz="2400" i="1" smtClean="0"/>
              <a:t>(segala kemungkinan yg terjadi)</a:t>
            </a:r>
            <a:r>
              <a:rPr lang="en-US" sz="2400" smtClean="0"/>
              <a:t> yg kuat pada hubungan variabel independen dan variabel dependen.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 = tipe variabel yg memperkuat atau memperlemah hubungan langsung antara variabel independen dengan variabel dependen</a:t>
            </a:r>
          </a:p>
          <a:p>
            <a:pPr marL="268288" indent="-268288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 = tipe variabel yg mempunyai pengaruh terhadap sifat atau arah hubungan antar variabel (sifat/arah hubungan tsb bisa positif atau negatif)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260350"/>
            <a:ext cx="8280400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288" indent="-268288"/>
            <a:r>
              <a:rPr lang="en-US" sz="2400" b="1">
                <a:solidFill>
                  <a:srgbClr val="FF0000"/>
                </a:solidFill>
              </a:rPr>
              <a:t>Intervening variable </a:t>
            </a:r>
          </a:p>
          <a:p>
            <a:pPr marL="268288" indent="-268288"/>
            <a:r>
              <a:rPr lang="en-US" sz="2400"/>
              <a:t>= faktor yg secara teori berpengaruh pada fenomena yg diamati tetapi tidak dapat dilihat, diukur, atau dimanipulasi, namun dampaknya dapat disimpulkan berdasarkan dampak variabel independen dan moderating thp fenomena yg diamati. </a:t>
            </a:r>
          </a:p>
          <a:p>
            <a:pPr marL="268288" indent="-268288"/>
            <a:r>
              <a:rPr lang="en-US" sz="2400"/>
              <a:t>= tipe variabel yg mempengaruhi hubungan antara variabel independen dengan variabel dependen menjadi hubungan yang tidak langsung</a:t>
            </a:r>
          </a:p>
          <a:p>
            <a:pPr marL="268288" indent="-268288"/>
            <a:r>
              <a:rPr lang="en-US" sz="2400"/>
              <a:t>= variabel yg terletak diantara variabel independen dengan variabel dependen sehingga variabel independen tidak langsung menjelaskan atau mempengaruhi variabel dependen</a:t>
            </a:r>
          </a:p>
          <a:p>
            <a:pPr marL="268288" indent="-268288"/>
            <a:r>
              <a:rPr lang="en-US" sz="2400"/>
              <a:t> </a:t>
            </a:r>
          </a:p>
          <a:p>
            <a:pPr marL="268288" indent="-268288"/>
            <a:r>
              <a:rPr lang="en-US" sz="2000" b="1">
                <a:solidFill>
                  <a:schemeClr val="accent2"/>
                </a:solidFill>
              </a:rPr>
              <a:t>Pertanyaan</a:t>
            </a:r>
            <a:r>
              <a:rPr lang="en-US" sz="2000" b="1"/>
              <a:t> : Bgm membedakan </a:t>
            </a:r>
            <a:r>
              <a:rPr lang="en-US" sz="2000" b="1">
                <a:solidFill>
                  <a:srgbClr val="FF0000"/>
                </a:solidFill>
              </a:rPr>
              <a:t>variabel independen</a:t>
            </a:r>
            <a:r>
              <a:rPr lang="en-US" sz="2000" b="1"/>
              <a:t>, </a:t>
            </a:r>
            <a:r>
              <a:rPr lang="en-US" sz="2000" b="1">
                <a:solidFill>
                  <a:schemeClr val="hlink"/>
                </a:solidFill>
              </a:rPr>
              <a:t>intervening variable</a:t>
            </a:r>
            <a:r>
              <a:rPr lang="en-US" sz="2000" b="1"/>
              <a:t>, dan </a:t>
            </a:r>
            <a:r>
              <a:rPr lang="en-US" sz="2000" b="1">
                <a:solidFill>
                  <a:schemeClr val="folHlink"/>
                </a:solidFill>
              </a:rPr>
              <a:t>moderating variable</a:t>
            </a:r>
            <a:r>
              <a:rPr lang="en-US" sz="2000" b="1"/>
              <a:t> ?</a:t>
            </a:r>
            <a:r>
              <a:rPr lang="en-US"/>
              <a:t>  </a:t>
            </a:r>
          </a:p>
          <a:p>
            <a:pPr marL="268288" indent="-268288"/>
            <a:r>
              <a:rPr lang="en-US" b="1">
                <a:solidFill>
                  <a:schemeClr val="accent2"/>
                </a:solidFill>
              </a:rPr>
              <a:t>Jawab :</a:t>
            </a:r>
            <a:r>
              <a:rPr lang="en-US" b="1"/>
              <a:t> Tergantung bagaimana kita mengkonsepsi model teoritis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eaLnBrk="1" hangingPunct="1"/>
            <a:endParaRPr lang="id-ID" sz="40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6048375"/>
          </a:xfrm>
        </p:spPr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71550" y="1268413"/>
            <a:ext cx="24479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PEMECAHAN SAHAM</a:t>
            </a:r>
          </a:p>
          <a:p>
            <a:pPr algn="ctr"/>
            <a:r>
              <a:rPr lang="en-US"/>
              <a:t>(variabel independen)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5724525" y="1268413"/>
            <a:ext cx="24479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HARGA SAHAM</a:t>
            </a:r>
          </a:p>
          <a:p>
            <a:pPr algn="ctr"/>
            <a:r>
              <a:rPr lang="en-US"/>
              <a:t>(variabel dependen)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>
            <a:off x="3419475" y="1628775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468313" y="2349500"/>
            <a:ext cx="8197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Model penelitian : Pemecahan saham diduga menjelaskan atau mempengaruhi</a:t>
            </a:r>
          </a:p>
          <a:p>
            <a:r>
              <a:rPr lang="en-US"/>
              <a:t>                             harga saham </a:t>
            </a:r>
          </a:p>
        </p:txBody>
      </p:sp>
      <p:sp>
        <p:nvSpPr>
          <p:cNvPr id="14344" name="Rectangle 13"/>
          <p:cNvSpPr>
            <a:spLocks noChangeArrowheads="1"/>
          </p:cNvSpPr>
          <p:nvPr/>
        </p:nvSpPr>
        <p:spPr bwMode="auto">
          <a:xfrm>
            <a:off x="900113" y="3213100"/>
            <a:ext cx="24479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PARTISIPASI</a:t>
            </a:r>
          </a:p>
          <a:p>
            <a:pPr algn="ctr"/>
            <a:r>
              <a:rPr lang="en-US"/>
              <a:t>(variabel independen)</a:t>
            </a:r>
          </a:p>
        </p:txBody>
      </p:sp>
      <p:sp>
        <p:nvSpPr>
          <p:cNvPr id="14345" name="Rectangle 14"/>
          <p:cNvSpPr>
            <a:spLocks noChangeArrowheads="1"/>
          </p:cNvSpPr>
          <p:nvPr/>
        </p:nvSpPr>
        <p:spPr bwMode="auto">
          <a:xfrm>
            <a:off x="5724525" y="3213100"/>
            <a:ext cx="2447925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KINERJA</a:t>
            </a:r>
          </a:p>
          <a:p>
            <a:pPr algn="ctr"/>
            <a:r>
              <a:rPr lang="en-US"/>
              <a:t>(variabel dependen)</a:t>
            </a:r>
          </a:p>
        </p:txBody>
      </p:sp>
      <p:sp>
        <p:nvSpPr>
          <p:cNvPr id="14346" name="Rectangle 15"/>
          <p:cNvSpPr>
            <a:spLocks noChangeArrowheads="1"/>
          </p:cNvSpPr>
          <p:nvPr/>
        </p:nvSpPr>
        <p:spPr bwMode="auto">
          <a:xfrm>
            <a:off x="1619250" y="4437063"/>
            <a:ext cx="2447925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STRUKTUR</a:t>
            </a:r>
          </a:p>
          <a:p>
            <a:pPr algn="ctr"/>
            <a:r>
              <a:rPr lang="en-US"/>
              <a:t>ORGANISASIONAL</a:t>
            </a:r>
          </a:p>
          <a:p>
            <a:pPr algn="ctr"/>
            <a:r>
              <a:rPr lang="en-US"/>
              <a:t>(variabel moderating)</a:t>
            </a:r>
          </a:p>
        </p:txBody>
      </p:sp>
      <p:sp>
        <p:nvSpPr>
          <p:cNvPr id="14347" name="Line 16"/>
          <p:cNvSpPr>
            <a:spLocks noChangeShapeType="1"/>
          </p:cNvSpPr>
          <p:nvPr/>
        </p:nvSpPr>
        <p:spPr bwMode="auto">
          <a:xfrm>
            <a:off x="3348038" y="3573463"/>
            <a:ext cx="2376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Line 17"/>
          <p:cNvSpPr>
            <a:spLocks noChangeShapeType="1"/>
          </p:cNvSpPr>
          <p:nvPr/>
        </p:nvSpPr>
        <p:spPr bwMode="auto">
          <a:xfrm flipV="1">
            <a:off x="3708400" y="357346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Text Box 18"/>
          <p:cNvSpPr txBox="1">
            <a:spLocks noChangeArrowheads="1"/>
          </p:cNvSpPr>
          <p:nvPr/>
        </p:nvSpPr>
        <p:spPr bwMode="auto">
          <a:xfrm>
            <a:off x="4298950" y="4498975"/>
            <a:ext cx="416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d-ID"/>
          </a:p>
        </p:txBody>
      </p:sp>
      <p:sp>
        <p:nvSpPr>
          <p:cNvPr id="14350" name="Text Box 19"/>
          <p:cNvSpPr txBox="1">
            <a:spLocks noChangeArrowheads="1"/>
          </p:cNvSpPr>
          <p:nvPr/>
        </p:nvSpPr>
        <p:spPr bwMode="auto">
          <a:xfrm>
            <a:off x="4332288" y="4292600"/>
            <a:ext cx="481171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600"/>
              <a:t>Model penelitian : </a:t>
            </a:r>
          </a:p>
          <a:p>
            <a:pPr marL="342900" indent="-342900"/>
            <a:r>
              <a:rPr lang="en-US" sz="1600"/>
              <a:t>1. Struktur organisasional merupakan faktor </a:t>
            </a:r>
          </a:p>
          <a:p>
            <a:pPr marL="342900" indent="-342900"/>
            <a:r>
              <a:rPr lang="en-US" sz="1600"/>
              <a:t>moderating yang mempengaruhi hubungan antara </a:t>
            </a:r>
          </a:p>
          <a:p>
            <a:pPr marL="342900" indent="-342900"/>
            <a:r>
              <a:rPr lang="en-US" sz="1600"/>
              <a:t>partisipasi dengan kinerja.</a:t>
            </a:r>
          </a:p>
          <a:p>
            <a:pPr marL="342900" indent="-342900"/>
            <a:r>
              <a:rPr lang="en-US" sz="1600"/>
              <a:t>2. Partisipasi mempunyai hubungan positif dengan</a:t>
            </a:r>
          </a:p>
          <a:p>
            <a:pPr marL="342900" indent="-342900"/>
            <a:r>
              <a:rPr lang="en-US" sz="1600"/>
              <a:t>kinerja pada struktur organisasional desentralisasi</a:t>
            </a:r>
          </a:p>
          <a:p>
            <a:pPr marL="342900" indent="-342900"/>
            <a:r>
              <a:rPr lang="en-US" sz="1600"/>
              <a:t>3. Partisipasi mempunyai hubungan negatif dengan</a:t>
            </a:r>
          </a:p>
          <a:p>
            <a:pPr marL="342900" indent="-342900"/>
            <a:r>
              <a:rPr lang="en-US" sz="1600"/>
              <a:t>kinerja pada struktur organisasional</a:t>
            </a:r>
            <a:r>
              <a:rPr lang="en-US"/>
              <a:t> </a:t>
            </a:r>
            <a:r>
              <a:rPr lang="en-US" sz="1600"/>
              <a:t>sentralisasi.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468313" y="1628775"/>
            <a:ext cx="21590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PARTISIPASI</a:t>
            </a:r>
          </a:p>
          <a:p>
            <a:pPr algn="ctr"/>
            <a:r>
              <a:rPr lang="en-US"/>
              <a:t>(variabel independen)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3419475" y="1628775"/>
            <a:ext cx="2303463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MOTIVASI</a:t>
            </a:r>
          </a:p>
          <a:p>
            <a:pPr algn="ctr"/>
            <a:r>
              <a:rPr lang="en-US"/>
              <a:t>(variabel intervening)</a:t>
            </a:r>
          </a:p>
        </p:txBody>
      </p:sp>
      <p:sp>
        <p:nvSpPr>
          <p:cNvPr id="15366" name="Rectangle 12"/>
          <p:cNvSpPr>
            <a:spLocks noChangeArrowheads="1"/>
          </p:cNvSpPr>
          <p:nvPr/>
        </p:nvSpPr>
        <p:spPr bwMode="auto">
          <a:xfrm>
            <a:off x="6443663" y="1628775"/>
            <a:ext cx="2303462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KINERJA</a:t>
            </a:r>
          </a:p>
          <a:p>
            <a:pPr algn="ctr"/>
            <a:r>
              <a:rPr lang="en-US"/>
              <a:t>(variabel dependen)</a:t>
            </a:r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>
            <a:off x="2627313" y="21336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>
            <a:off x="5724525" y="21336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519113" y="2728913"/>
            <a:ext cx="757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Model penelitian : Motivasi merupakan variabel intervening yang diduga </a:t>
            </a:r>
          </a:p>
          <a:p>
            <a:r>
              <a:rPr lang="en-US"/>
              <a:t>                             dipengaruhi oleh partisipasi dan mempengaruhi kinerja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5865813"/>
          </a:xfrm>
        </p:spPr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187450" y="1700213"/>
            <a:ext cx="1655763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Keragaman</a:t>
            </a:r>
          </a:p>
          <a:p>
            <a:pPr algn="ctr"/>
            <a:r>
              <a:rPr lang="en-US"/>
              <a:t>pekerja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924300" y="1700213"/>
            <a:ext cx="1871663" cy="649287"/>
          </a:xfrm>
          <a:prstGeom prst="parallelogram">
            <a:avLst>
              <a:gd name="adj" fmla="val 72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Sinergi</a:t>
            </a:r>
          </a:p>
          <a:p>
            <a:pPr algn="ctr"/>
            <a:r>
              <a:rPr lang="en-US"/>
              <a:t>kreatif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6877050" y="1700213"/>
            <a:ext cx="1368425" cy="6492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Efektivitas</a:t>
            </a:r>
          </a:p>
          <a:p>
            <a:pPr algn="ctr"/>
            <a:r>
              <a:rPr lang="en-US"/>
              <a:t>organisasi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2484438" y="3357563"/>
            <a:ext cx="1873250" cy="12954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Keahlian</a:t>
            </a:r>
          </a:p>
          <a:p>
            <a:pPr algn="ctr"/>
            <a:r>
              <a:rPr lang="en-US"/>
              <a:t>manajerial</a:t>
            </a:r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2916238" y="19891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5724525" y="206057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916238" y="19891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2916238" y="1989138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Line 16"/>
          <p:cNvSpPr>
            <a:spLocks noChangeShapeType="1"/>
          </p:cNvSpPr>
          <p:nvPr/>
        </p:nvSpPr>
        <p:spPr bwMode="auto">
          <a:xfrm flipV="1">
            <a:off x="3419475" y="206057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Text Box 24"/>
          <p:cNvSpPr txBox="1">
            <a:spLocks noChangeArrowheads="1"/>
          </p:cNvSpPr>
          <p:nvPr/>
        </p:nvSpPr>
        <p:spPr bwMode="auto">
          <a:xfrm>
            <a:off x="1384300" y="2513013"/>
            <a:ext cx="145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Independent</a:t>
            </a:r>
          </a:p>
          <a:p>
            <a:r>
              <a:rPr lang="en-US" i="1">
                <a:solidFill>
                  <a:schemeClr val="accent2"/>
                </a:solidFill>
              </a:rPr>
              <a:t>  variable</a:t>
            </a:r>
          </a:p>
        </p:txBody>
      </p:sp>
      <p:sp>
        <p:nvSpPr>
          <p:cNvPr id="16398" name="Text Box 25"/>
          <p:cNvSpPr txBox="1">
            <a:spLocks noChangeArrowheads="1"/>
          </p:cNvSpPr>
          <p:nvPr/>
        </p:nvSpPr>
        <p:spPr bwMode="auto">
          <a:xfrm>
            <a:off x="3924300" y="2492375"/>
            <a:ext cx="1314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Intervening</a:t>
            </a:r>
          </a:p>
          <a:p>
            <a:r>
              <a:rPr lang="en-US" i="1">
                <a:solidFill>
                  <a:schemeClr val="accent2"/>
                </a:solidFill>
              </a:rPr>
              <a:t>  variable</a:t>
            </a:r>
          </a:p>
        </p:txBody>
      </p:sp>
      <p:sp>
        <p:nvSpPr>
          <p:cNvPr id="16399" name="Text Box 26"/>
          <p:cNvSpPr txBox="1">
            <a:spLocks noChangeArrowheads="1"/>
          </p:cNvSpPr>
          <p:nvPr/>
        </p:nvSpPr>
        <p:spPr bwMode="auto">
          <a:xfrm>
            <a:off x="6804025" y="2492375"/>
            <a:ext cx="1238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Dependen</a:t>
            </a:r>
          </a:p>
          <a:p>
            <a:r>
              <a:rPr lang="en-US" i="1">
                <a:solidFill>
                  <a:schemeClr val="accent2"/>
                </a:solidFill>
              </a:rPr>
              <a:t>  variable</a:t>
            </a:r>
          </a:p>
        </p:txBody>
      </p:sp>
      <p:sp>
        <p:nvSpPr>
          <p:cNvPr id="16400" name="Text Box 32"/>
          <p:cNvSpPr txBox="1">
            <a:spLocks noChangeArrowheads="1"/>
          </p:cNvSpPr>
          <p:nvPr/>
        </p:nvSpPr>
        <p:spPr bwMode="auto">
          <a:xfrm>
            <a:off x="2771775" y="4868863"/>
            <a:ext cx="132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Moderating</a:t>
            </a:r>
          </a:p>
          <a:p>
            <a:r>
              <a:rPr lang="en-US" i="1">
                <a:solidFill>
                  <a:schemeClr val="accent2"/>
                </a:solidFill>
              </a:rPr>
              <a:t>variable</a:t>
            </a:r>
          </a:p>
        </p:txBody>
      </p:sp>
      <p:sp>
        <p:nvSpPr>
          <p:cNvPr id="16401" name="Text Box 33"/>
          <p:cNvSpPr txBox="1">
            <a:spLocks noChangeArrowheads="1"/>
          </p:cNvSpPr>
          <p:nvPr/>
        </p:nvSpPr>
        <p:spPr bwMode="auto">
          <a:xfrm>
            <a:off x="4984750" y="3592513"/>
            <a:ext cx="2179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d-ID"/>
          </a:p>
        </p:txBody>
      </p:sp>
      <p:sp>
        <p:nvSpPr>
          <p:cNvPr id="16402" name="Text Box 34"/>
          <p:cNvSpPr txBox="1">
            <a:spLocks noChangeArrowheads="1"/>
          </p:cNvSpPr>
          <p:nvPr/>
        </p:nvSpPr>
        <p:spPr bwMode="auto">
          <a:xfrm>
            <a:off x="4767263" y="3284538"/>
            <a:ext cx="4376737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/>
            <a:r>
              <a:rPr lang="en-US" sz="1600"/>
              <a:t>Model penelitian : </a:t>
            </a:r>
          </a:p>
          <a:p>
            <a:pPr marL="271463" indent="-271463"/>
            <a:r>
              <a:rPr lang="en-US" sz="1600"/>
              <a:t>1. Bagaimana keragaman tenaga kerja (perbedaan etnis, ras, dll) mempunyai pengaruh thp efektivitas organisasional. </a:t>
            </a:r>
          </a:p>
          <a:p>
            <a:pPr marL="271463" indent="-271463"/>
            <a:r>
              <a:rPr lang="en-US" sz="1600"/>
              <a:t>2. Keragaman pekerja secara tidak langsung mempengaruhi efektivitas organisasi melalui sinergi kreatif.</a:t>
            </a:r>
          </a:p>
          <a:p>
            <a:pPr marL="271463" indent="-271463"/>
            <a:r>
              <a:rPr lang="en-US" sz="1600"/>
              <a:t>3. Adanya keragaman tenaga kerja akan menghasilkan sinergi yg kreatif jika didukung keahlian manajerial yang memadai.   </a:t>
            </a:r>
          </a:p>
          <a:p>
            <a:pPr marL="271463" indent="-271463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561975"/>
          </a:xfrm>
        </p:spPr>
        <p:txBody>
          <a:bodyPr/>
          <a:lstStyle/>
          <a:p>
            <a:pPr eaLnBrk="1" hangingPunct="1"/>
            <a:r>
              <a:rPr lang="en-US" sz="2800" b="1" smtClean="0"/>
              <a:t>Kerangka Teoritis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689600"/>
          </a:xfrm>
        </p:spPr>
        <p:txBody>
          <a:bodyPr/>
          <a:lstStyle/>
          <a:p>
            <a:pPr marL="630238" indent="-630238" eaLnBrk="1" hangingPunct="1"/>
            <a:r>
              <a:rPr lang="en-US" sz="2000" b="1" smtClean="0">
                <a:solidFill>
                  <a:schemeClr val="accent2"/>
                </a:solidFill>
              </a:rPr>
              <a:t>Kerangka Teoritis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chemeClr val="accent2"/>
                </a:solidFill>
              </a:rPr>
              <a:t>(KT)</a:t>
            </a:r>
            <a:r>
              <a:rPr lang="en-US" sz="2000" smtClean="0"/>
              <a:t> = </a:t>
            </a:r>
            <a:r>
              <a:rPr lang="en-US" sz="2000" i="1" smtClean="0">
                <a:solidFill>
                  <a:schemeClr val="hlink"/>
                </a:solidFill>
              </a:rPr>
              <a:t>jaringan hubungan antarvariabel yg secara logis diterangkan, dikembangkan, dan dielaborasi dari perumusan masalah yg telah diidentifikasi melalui observasi, survei literatur, dan studi-studi terdahulu.</a:t>
            </a:r>
          </a:p>
          <a:p>
            <a:pPr marL="630238" indent="-630238" eaLnBrk="1" hangingPunct="1"/>
            <a:endParaRPr lang="en-US" sz="2000" i="1" smtClean="0">
              <a:solidFill>
                <a:schemeClr val="hlink"/>
              </a:solidFill>
            </a:endParaRPr>
          </a:p>
          <a:p>
            <a:pPr marL="630238" indent="-630238" eaLnBrk="1" hangingPunct="1"/>
            <a:r>
              <a:rPr lang="en-US" sz="2000" b="1" smtClean="0"/>
              <a:t>Faktor-faktor penting yg harus dipenuhi dalam membangun kerangka teoritis :</a:t>
            </a:r>
          </a:p>
          <a:p>
            <a:pPr marL="630238" indent="-630238" eaLnBrk="1" hangingPunct="1">
              <a:buFontTx/>
              <a:buNone/>
            </a:pPr>
            <a:r>
              <a:rPr lang="en-US" sz="2000" b="1" smtClean="0"/>
              <a:t>     1. variabel yg relevan harus dijelaskan </a:t>
            </a:r>
          </a:p>
          <a:p>
            <a:pPr marL="630238" indent="-630238" eaLnBrk="1" hangingPunct="1">
              <a:buFontTx/>
              <a:buNone/>
            </a:pPr>
            <a:r>
              <a:rPr lang="en-US" sz="2000" b="1" smtClean="0"/>
              <a:t>     2. memperlihatkan bagaimana variabel-variabel berhubungan satu   sama lain </a:t>
            </a:r>
          </a:p>
          <a:p>
            <a:pPr marL="630238" indent="-630238" eaLnBrk="1" hangingPunct="1">
              <a:buFontTx/>
              <a:buNone/>
            </a:pPr>
            <a:r>
              <a:rPr lang="en-US" sz="2000" b="1" smtClean="0"/>
              <a:t>     3. jika jenis dan arah hubungan variabel didasarkan pd teori dan studi terdahulu, maka hubungannya  harus diindikasikan apakah positif atau negatif</a:t>
            </a:r>
          </a:p>
          <a:p>
            <a:pPr marL="630238" indent="-630238" eaLnBrk="1" hangingPunct="1">
              <a:buFontTx/>
              <a:buNone/>
            </a:pPr>
            <a:r>
              <a:rPr lang="en-US" sz="2000" b="1" smtClean="0"/>
              <a:t>     4. harus ada argumentasi (justifikasi) mengapa hubungan pada (3) dipertahankan</a:t>
            </a:r>
          </a:p>
          <a:p>
            <a:pPr marL="630238" indent="-630238" eaLnBrk="1" hangingPunct="1">
              <a:buFontTx/>
              <a:buNone/>
            </a:pPr>
            <a:r>
              <a:rPr lang="en-US" sz="2000" b="1" smtClean="0"/>
              <a:t>     5. sebaiknya KT divisualisasikan secara skematis.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00113" y="1196975"/>
            <a:ext cx="33115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Komunikasi antara anggota kokpit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900113" y="2276475"/>
            <a:ext cx="33115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Komunikasi antara pengawas darat</a:t>
            </a:r>
          </a:p>
          <a:p>
            <a:pPr algn="ctr"/>
            <a:r>
              <a:rPr lang="en-US" sz="1600"/>
              <a:t>dan kokpit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00113" y="3429000"/>
            <a:ext cx="32400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Desentralisasi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900113" y="4652963"/>
            <a:ext cx="32400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Pelatihan kru kokpit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948488" y="2636838"/>
            <a:ext cx="1655762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Pelanggaran </a:t>
            </a:r>
          </a:p>
          <a:p>
            <a:pPr algn="ctr"/>
            <a:r>
              <a:rPr lang="en-US"/>
              <a:t>Keamanan</a:t>
            </a:r>
          </a:p>
          <a:p>
            <a:pPr algn="ctr"/>
            <a:r>
              <a:rPr lang="en-US"/>
              <a:t>pesawat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4716463" y="4365625"/>
            <a:ext cx="2087562" cy="1150938"/>
          </a:xfrm>
          <a:prstGeom prst="parallelogram">
            <a:avLst>
              <a:gd name="adj" fmla="val 453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Kegugupan</a:t>
            </a:r>
          </a:p>
          <a:p>
            <a:pPr algn="ctr"/>
            <a:r>
              <a:rPr lang="en-US" sz="1600"/>
              <a:t>dan keper-</a:t>
            </a:r>
          </a:p>
          <a:p>
            <a:pPr algn="ctr"/>
            <a:r>
              <a:rPr lang="en-US" sz="1600"/>
              <a:t>cayaan diri</a:t>
            </a:r>
          </a:p>
          <a:p>
            <a:pPr algn="ctr"/>
            <a:endParaRPr lang="en-US" sz="1600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4211638" y="48688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V="1">
            <a:off x="4211638" y="3284538"/>
            <a:ext cx="25923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4284663" y="2565400"/>
            <a:ext cx="2519362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284663" y="1557338"/>
            <a:ext cx="2592387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V="1">
            <a:off x="7740650" y="38608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6588125" y="494188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 flipH="1">
            <a:off x="755650" y="37163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 flipV="1">
            <a:off x="755650" y="25654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755650" y="25654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H="1">
            <a:off x="611188" y="37893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 flipV="1">
            <a:off x="611188" y="1484313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611188" y="148431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1600200" y="5537200"/>
            <a:ext cx="225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Independen variable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572000" y="5805488"/>
            <a:ext cx="217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Intervening variable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4572000" y="5805488"/>
            <a:ext cx="217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Intervening variable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6965950" y="5589588"/>
            <a:ext cx="217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Dependen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00113" y="1196975"/>
            <a:ext cx="33115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Komunikasi antara enggota kokpit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00113" y="2276475"/>
            <a:ext cx="33115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/>
              <a:t>Komunikasi antara pengawas darat</a:t>
            </a:r>
          </a:p>
          <a:p>
            <a:pPr algn="ctr"/>
            <a:r>
              <a:rPr lang="en-US" sz="1600"/>
              <a:t>dan kokpit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900113" y="3429000"/>
            <a:ext cx="3240087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Desentralisasi</a:t>
            </a: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6877050" y="2060575"/>
            <a:ext cx="1655763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Pelanggaran </a:t>
            </a:r>
          </a:p>
          <a:p>
            <a:pPr algn="ctr"/>
            <a:r>
              <a:rPr lang="en-US"/>
              <a:t>Keamanan</a:t>
            </a:r>
          </a:p>
          <a:p>
            <a:pPr algn="ctr"/>
            <a:r>
              <a:rPr lang="en-US"/>
              <a:t>pesawat</a:t>
            </a:r>
          </a:p>
        </p:txBody>
      </p:sp>
      <p:sp>
        <p:nvSpPr>
          <p:cNvPr id="19464" name="Line 16"/>
          <p:cNvSpPr>
            <a:spLocks noChangeShapeType="1"/>
          </p:cNvSpPr>
          <p:nvPr/>
        </p:nvSpPr>
        <p:spPr bwMode="auto">
          <a:xfrm flipH="1">
            <a:off x="755650" y="37163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5" name="Line 17"/>
          <p:cNvSpPr>
            <a:spLocks noChangeShapeType="1"/>
          </p:cNvSpPr>
          <p:nvPr/>
        </p:nvSpPr>
        <p:spPr bwMode="auto">
          <a:xfrm flipV="1">
            <a:off x="755650" y="25654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18"/>
          <p:cNvSpPr>
            <a:spLocks noChangeShapeType="1"/>
          </p:cNvSpPr>
          <p:nvPr/>
        </p:nvSpPr>
        <p:spPr bwMode="auto">
          <a:xfrm>
            <a:off x="755650" y="25654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9"/>
          <p:cNvSpPr>
            <a:spLocks noChangeShapeType="1"/>
          </p:cNvSpPr>
          <p:nvPr/>
        </p:nvSpPr>
        <p:spPr bwMode="auto">
          <a:xfrm flipH="1">
            <a:off x="611188" y="37893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Line 20"/>
          <p:cNvSpPr>
            <a:spLocks noChangeShapeType="1"/>
          </p:cNvSpPr>
          <p:nvPr/>
        </p:nvSpPr>
        <p:spPr bwMode="auto">
          <a:xfrm flipV="1">
            <a:off x="611188" y="1484313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Line 21"/>
          <p:cNvSpPr>
            <a:spLocks noChangeShapeType="1"/>
          </p:cNvSpPr>
          <p:nvPr/>
        </p:nvSpPr>
        <p:spPr bwMode="auto">
          <a:xfrm>
            <a:off x="611188" y="148431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Text Box 22"/>
          <p:cNvSpPr txBox="1">
            <a:spLocks noChangeArrowheads="1"/>
          </p:cNvSpPr>
          <p:nvPr/>
        </p:nvSpPr>
        <p:spPr bwMode="auto">
          <a:xfrm>
            <a:off x="1187450" y="4652963"/>
            <a:ext cx="225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Independen variable</a:t>
            </a:r>
          </a:p>
        </p:txBody>
      </p:sp>
      <p:sp>
        <p:nvSpPr>
          <p:cNvPr id="19471" name="Text Box 24"/>
          <p:cNvSpPr txBox="1">
            <a:spLocks noChangeArrowheads="1"/>
          </p:cNvSpPr>
          <p:nvPr/>
        </p:nvSpPr>
        <p:spPr bwMode="auto">
          <a:xfrm>
            <a:off x="4643438" y="4724400"/>
            <a:ext cx="2274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Moderating variable</a:t>
            </a:r>
          </a:p>
        </p:txBody>
      </p:sp>
      <p:sp>
        <p:nvSpPr>
          <p:cNvPr id="19472" name="Text Box 25"/>
          <p:cNvSpPr txBox="1">
            <a:spLocks noChangeArrowheads="1"/>
          </p:cNvSpPr>
          <p:nvPr/>
        </p:nvSpPr>
        <p:spPr bwMode="auto">
          <a:xfrm>
            <a:off x="6965950" y="4724400"/>
            <a:ext cx="217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Dependen variable</a:t>
            </a:r>
          </a:p>
        </p:txBody>
      </p:sp>
      <p:sp>
        <p:nvSpPr>
          <p:cNvPr id="19473" name="Line 26"/>
          <p:cNvSpPr>
            <a:spLocks noChangeShapeType="1"/>
          </p:cNvSpPr>
          <p:nvPr/>
        </p:nvSpPr>
        <p:spPr bwMode="auto">
          <a:xfrm>
            <a:off x="4211638" y="14843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Rectangle 27"/>
          <p:cNvSpPr>
            <a:spLocks noChangeArrowheads="1"/>
          </p:cNvSpPr>
          <p:nvPr/>
        </p:nvSpPr>
        <p:spPr bwMode="auto">
          <a:xfrm>
            <a:off x="0" y="0"/>
            <a:ext cx="86423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id-ID" sz="3200"/>
          </a:p>
        </p:txBody>
      </p:sp>
      <p:sp>
        <p:nvSpPr>
          <p:cNvPr id="19475" name="Line 30"/>
          <p:cNvSpPr>
            <a:spLocks noChangeShapeType="1"/>
          </p:cNvSpPr>
          <p:nvPr/>
        </p:nvSpPr>
        <p:spPr bwMode="auto">
          <a:xfrm>
            <a:off x="4140200" y="364490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6" name="Line 31"/>
          <p:cNvSpPr>
            <a:spLocks noChangeShapeType="1"/>
          </p:cNvSpPr>
          <p:nvPr/>
        </p:nvSpPr>
        <p:spPr bwMode="auto">
          <a:xfrm>
            <a:off x="4859338" y="1484313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Line 32"/>
          <p:cNvSpPr>
            <a:spLocks noChangeShapeType="1"/>
          </p:cNvSpPr>
          <p:nvPr/>
        </p:nvSpPr>
        <p:spPr bwMode="auto">
          <a:xfrm>
            <a:off x="4211638" y="2565400"/>
            <a:ext cx="2665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8" name="AutoShape 33"/>
          <p:cNvSpPr>
            <a:spLocks noChangeArrowheads="1"/>
          </p:cNvSpPr>
          <p:nvPr/>
        </p:nvSpPr>
        <p:spPr bwMode="auto">
          <a:xfrm>
            <a:off x="4859338" y="3213100"/>
            <a:ext cx="1800225" cy="1368425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Pelatihan</a:t>
            </a:r>
          </a:p>
        </p:txBody>
      </p:sp>
      <p:sp>
        <p:nvSpPr>
          <p:cNvPr id="19479" name="Line 36"/>
          <p:cNvSpPr>
            <a:spLocks noChangeShapeType="1"/>
          </p:cNvSpPr>
          <p:nvPr/>
        </p:nvSpPr>
        <p:spPr bwMode="auto">
          <a:xfrm flipV="1">
            <a:off x="5724525" y="25654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smtClean="0"/>
              <a:t>HIPOTESIS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9325" cy="5689600"/>
          </a:xfrm>
        </p:spPr>
        <p:txBody>
          <a:bodyPr/>
          <a:lstStyle/>
          <a:p>
            <a:pPr marL="1339850" indent="-1339850" eaLnBrk="1" hangingPunct="1">
              <a:buFontTx/>
              <a:buNone/>
            </a:pPr>
            <a:r>
              <a:rPr lang="en-US" sz="2000" smtClean="0"/>
              <a:t>Hipotesis = jawaban sementara yang akan diuji kebenarannya → </a:t>
            </a:r>
            <a:r>
              <a:rPr lang="en-US" sz="1800" smtClean="0">
                <a:solidFill>
                  <a:srgbClr val="FF0000"/>
                </a:solidFill>
              </a:rPr>
              <a:t>definisi</a:t>
            </a:r>
          </a:p>
          <a:p>
            <a:pPr marL="1339850" indent="-1339850" eaLnBrk="1" hangingPunct="1">
              <a:buFontTx/>
              <a:buNone/>
            </a:pPr>
            <a:r>
              <a:rPr lang="en-US" sz="2000" smtClean="0"/>
              <a:t>Hipotesis ►pernyataan tentang konsep yang dapat dinilai benar atau salah jika menunjuk pada suatu fenomena yang diamati dan diuji kebenarannya secara empirik → </a:t>
            </a:r>
            <a:r>
              <a:rPr lang="en-US" sz="2000" smtClean="0">
                <a:solidFill>
                  <a:srgbClr val="FF0000"/>
                </a:solidFill>
              </a:rPr>
              <a:t>wujud</a:t>
            </a:r>
          </a:p>
          <a:p>
            <a:pPr marL="1339850" indent="-1339850" eaLnBrk="1" hangingPunct="1">
              <a:buFontTx/>
              <a:buNone/>
            </a:pPr>
            <a:r>
              <a:rPr lang="en-US" sz="2000" smtClean="0"/>
              <a:t>Hipotesis ►pernyataan peneliti (spesifik) tentang hubungan antara variabel-variabel dalam penelitian → </a:t>
            </a:r>
            <a:r>
              <a:rPr lang="en-US" sz="2000" smtClean="0">
                <a:solidFill>
                  <a:srgbClr val="FF0000"/>
                </a:solidFill>
              </a:rPr>
              <a:t>wujud</a:t>
            </a:r>
            <a:r>
              <a:rPr lang="en-US" sz="2000" smtClean="0"/>
              <a:t> </a:t>
            </a:r>
            <a:endParaRPr lang="en-US" sz="2000" smtClean="0">
              <a:solidFill>
                <a:srgbClr val="FF0000"/>
              </a:solidFill>
            </a:endParaRPr>
          </a:p>
          <a:p>
            <a:pPr marL="1339850" indent="-1339850" eaLnBrk="1" hangingPunct="1">
              <a:buFontTx/>
              <a:buNone/>
            </a:pPr>
            <a:r>
              <a:rPr lang="en-US" sz="2000" smtClean="0"/>
              <a:t>Hipotesis ►pedoman untuk dapat mengarahkan penelitian agar sesuai   dengan apa yg diharapkan →</a:t>
            </a:r>
            <a:r>
              <a:rPr lang="en-US" sz="2000" smtClean="0">
                <a:solidFill>
                  <a:srgbClr val="FF0000"/>
                </a:solidFill>
              </a:rPr>
              <a:t>fungsi </a:t>
            </a:r>
          </a:p>
          <a:p>
            <a:pPr marL="1339850" indent="-1339850" eaLnBrk="1" hangingPunct="1">
              <a:buFontTx/>
              <a:buNone/>
            </a:pPr>
            <a:endParaRPr lang="en-US" sz="2000" smtClean="0">
              <a:solidFill>
                <a:srgbClr val="FF0000"/>
              </a:solidFill>
            </a:endParaRPr>
          </a:p>
          <a:p>
            <a:pPr marL="1339850" indent="-1339850" eaLnBrk="1" hangingPunct="1">
              <a:buFontTx/>
              <a:buNone/>
            </a:pPr>
            <a:endParaRPr lang="en-US" sz="2000" smtClean="0">
              <a:solidFill>
                <a:srgbClr val="FF0000"/>
              </a:solidFill>
            </a:endParaRPr>
          </a:p>
        </p:txBody>
      </p:sp>
      <p:sp>
        <p:nvSpPr>
          <p:cNvPr id="20484" name="AutoShape 4"/>
          <p:cNvSpPr>
            <a:spLocks/>
          </p:cNvSpPr>
          <p:nvPr/>
        </p:nvSpPr>
        <p:spPr bwMode="auto">
          <a:xfrm rot="-5400000">
            <a:off x="4212432" y="-170656"/>
            <a:ext cx="863600" cy="7920037"/>
          </a:xfrm>
          <a:prstGeom prst="leftBrace">
            <a:avLst>
              <a:gd name="adj1" fmla="val 7642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411413" y="4365625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Apakah mendukung atau menolak hipotesis ?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339975" y="5300663"/>
            <a:ext cx="4752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Apakah mendukung atau menolak teori-teori yang sudah ada ?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643438" y="47974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7162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642350" cy="6264275"/>
          </a:xfrm>
        </p:spPr>
        <p:txBody>
          <a:bodyPr/>
          <a:lstStyle/>
          <a:p>
            <a:pPr eaLnBrk="1" hangingPunct="1"/>
            <a:r>
              <a:rPr lang="en-US" sz="2400" smtClean="0"/>
              <a:t>Karakteristik Hipotesis</a:t>
            </a:r>
            <a:r>
              <a:rPr lang="en-US" sz="2000" smtClean="0"/>
              <a:t> :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1) konsisten dengan penelitian sebelumnya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2) penjelasan yang masuk akal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3) perkiraan yang tepat dan terukur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4) dapat diuji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/>
            <a:r>
              <a:rPr lang="en-US" sz="2000" b="1" smtClean="0"/>
              <a:t>Jenis Hipotesis : </a:t>
            </a:r>
          </a:p>
          <a:p>
            <a:pPr eaLnBrk="1" hangingPunct="1">
              <a:buFontTx/>
              <a:buNone/>
            </a:pPr>
            <a:r>
              <a:rPr lang="en-US" sz="2000" b="1" smtClean="0"/>
              <a:t>     a) hipotesis penelitian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    → dinyatakan dlm bentuk  kalimat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    → menyatakan perkiraan hubungan atau perbedaan antara dua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         variabel</a:t>
            </a:r>
          </a:p>
          <a:p>
            <a:pPr eaLnBrk="1" hangingPunct="1">
              <a:buFontTx/>
              <a:buNone/>
            </a:pPr>
            <a:r>
              <a:rPr lang="en-US" sz="2000" smtClean="0"/>
              <a:t>                                                      </a:t>
            </a:r>
            <a:endParaRPr lang="en-US" sz="2000" b="1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50825" y="260350"/>
            <a:ext cx="86423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/>
              <a:t>Karakteristik Hipotesis</a:t>
            </a:r>
            <a:r>
              <a:rPr lang="en-US" sz="2000"/>
              <a:t> :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1) konsisten dengan penelitian sebelumnya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2) penjelasan yang masuk akal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3) perkiraan yang tepat dan terukur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4) dapat diuji</a:t>
            </a:r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/>
              <a:t>Jenis Hipotesis :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="1"/>
              <a:t>     a) hipotesis penelitian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    → dinyatakan dlm bentuk  kalimat (deklaratif)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    → menyatakan perkiraan hubungan atau perbedaan antara dua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         variabel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</a:t>
            </a:r>
            <a:r>
              <a:rPr lang="en-US" sz="2000" b="1"/>
              <a:t>b) hipotesis statistik </a:t>
            </a:r>
            <a:r>
              <a:rPr lang="en-US" sz="2000" b="1" i="1"/>
              <a:t>(null hyphotesis)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="1"/>
              <a:t>         - hipotesis nol (Ho)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="1"/>
              <a:t>         - hipotesis alternatif (Ha)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="1"/>
              <a:t> </a:t>
            </a:r>
            <a:r>
              <a:rPr lang="sv-SE" sz="1600" b="1"/>
              <a:t>H0 : </a:t>
            </a:r>
            <a:r>
              <a:rPr lang="sv-SE" sz="1600" b="1">
                <a:solidFill>
                  <a:srgbClr val="FF0000"/>
                </a:solidFill>
              </a:rPr>
              <a:t>Tidak ada pengaruh atau hubungan</a:t>
            </a:r>
            <a:r>
              <a:rPr lang="sv-SE" sz="1600" b="1"/>
              <a:t> yang linier yang signifikan antara variabel     X1 (budaya organisasi) signifikan terhadap variable Y (kualitas pelayan).</a:t>
            </a:r>
          </a:p>
          <a:p>
            <a:pPr marL="342900" indent="-342900">
              <a:spcBef>
                <a:spcPct val="20000"/>
              </a:spcBef>
            </a:pPr>
            <a:r>
              <a:rPr lang="sv-SE" sz="1600" b="1"/>
              <a:t> H1 : </a:t>
            </a:r>
            <a:r>
              <a:rPr lang="sv-SE" sz="1600" b="1">
                <a:solidFill>
                  <a:schemeClr val="accent2"/>
                </a:solidFill>
              </a:rPr>
              <a:t>Terdapat pengaruh atau hubungan</a:t>
            </a:r>
            <a:r>
              <a:rPr lang="sv-SE" sz="1600" b="1"/>
              <a:t> yang linier yang signifikan antara variabel X1 (budaya organisasi) signifikan terhadap variable Y (kualitas pelayan).</a:t>
            </a:r>
            <a:endParaRPr lang="en-US" sz="1600" b="1"/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5288" y="434975"/>
            <a:ext cx="8424862" cy="598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 algn="ctr"/>
            <a:r>
              <a:rPr lang="id-ID" b="1"/>
              <a:t>Hipotesis</a:t>
            </a:r>
            <a:r>
              <a:rPr lang="en-US" b="1"/>
              <a:t> Penelitian</a:t>
            </a:r>
            <a:endParaRPr lang="en-US"/>
          </a:p>
          <a:p>
            <a:pPr indent="304800"/>
            <a:r>
              <a:rPr lang="en-US" sz="1600"/>
              <a:t>	</a:t>
            </a:r>
            <a:r>
              <a:rPr lang="id-ID" sz="1600"/>
              <a:t>Sebelum merumuskan hipotesis penelitian, ada baiknya  terlebih dahulu merumuskan </a:t>
            </a:r>
            <a:r>
              <a:rPr lang="id-ID" sz="1600" i="1"/>
              <a:t>proposisi </a:t>
            </a:r>
            <a:r>
              <a:rPr lang="id-ID" sz="1600"/>
              <a:t>yang dapat memberi gambaran fenomena-fenomena secara sistematis melalui penentuan hubungan antar variabel. </a:t>
            </a:r>
            <a:r>
              <a:rPr lang="fi-FI" sz="1600"/>
              <a:t>Proposisi diperoleh dari telaah teoriti/pustaka, kerangka pemikiran, dan hasil-hasil penelitian terdahulu. Kemudian  hipotesis dirumuskan berdasarkan uraian yang dikemukakan dalam latar belakang, perumusan masalah, tujuan penelitian, kerangka pemikiran, dan juga dari proposisi-proposisi yang diajukan. </a:t>
            </a:r>
            <a:endParaRPr lang="en-US" sz="1600"/>
          </a:p>
          <a:p>
            <a:pPr indent="304800"/>
            <a:r>
              <a:rPr lang="fi-FI" sz="1600"/>
              <a:t>	Berdasarkan uraian teori/pustaka, kerangka pemikiran, serta hasil-hasil penelitian terdahulu, dapat dikemukakan beberapa proposisi dan hipotesis sebagai berikut :</a:t>
            </a:r>
            <a:endParaRPr lang="en-US" sz="1600"/>
          </a:p>
          <a:p>
            <a:pPr indent="304800" algn="ctr"/>
            <a:r>
              <a:rPr lang="fi-FI" sz="1600" b="1">
                <a:solidFill>
                  <a:srgbClr val="FF0000"/>
                </a:solidFill>
              </a:rPr>
              <a:t>Proposisi 1</a:t>
            </a:r>
            <a:r>
              <a:rPr lang="fi-FI" sz="1600" b="1"/>
              <a:t>:</a:t>
            </a:r>
            <a:endParaRPr lang="en-US" sz="1600"/>
          </a:p>
          <a:p>
            <a:pPr indent="304800"/>
            <a:r>
              <a:rPr lang="fi-FI" sz="1600"/>
              <a:t>Pendapatan merupakan kendala dalam memaksimumkan utilitas energi listrik dalam rumah tangga (Christensen, 1975 ; Chambers and McConnell, 1983 ; Cooper &amp; McLaren, 1992 ; Clements </a:t>
            </a:r>
            <a:r>
              <a:rPr lang="fi-FI" sz="1600" i="1"/>
              <a:t>at al</a:t>
            </a:r>
            <a:r>
              <a:rPr lang="fi-FI" sz="1600"/>
              <a:t>, 1996 ; Hartono, 2002). </a:t>
            </a:r>
            <a:endParaRPr lang="en-US" sz="1600"/>
          </a:p>
          <a:p>
            <a:pPr indent="304800" algn="ctr"/>
            <a:r>
              <a:rPr lang="fi-FI" sz="1600" b="1">
                <a:solidFill>
                  <a:srgbClr val="FF0000"/>
                </a:solidFill>
              </a:rPr>
              <a:t>Proposisi 2</a:t>
            </a:r>
            <a:r>
              <a:rPr lang="fi-FI" sz="1600" b="1"/>
              <a:t>:</a:t>
            </a:r>
            <a:endParaRPr lang="en-US" sz="1600"/>
          </a:p>
          <a:p>
            <a:pPr indent="304800"/>
            <a:r>
              <a:rPr lang="fi-FI" sz="1600"/>
              <a:t>Jumlah permintaan energi listrik rumah tangga merupakan fungsi dari pendapatan konsumen dalam bentuk pendapatan kotor keluarga maupun pendapatan per kapita, yang dapat diukur dalam bulanan ataupun tahunan (Wilder &amp; Willenborg, 1975 ; Jaffee </a:t>
            </a:r>
            <a:r>
              <a:rPr lang="fi-FI" sz="1600" i="1"/>
              <a:t>et al,</a:t>
            </a:r>
            <a:r>
              <a:rPr lang="fi-FI" sz="1600"/>
              <a:t> 1982 ; Maddigan </a:t>
            </a:r>
            <a:r>
              <a:rPr lang="fi-FI" sz="1600" i="1"/>
              <a:t>et al,</a:t>
            </a:r>
            <a:r>
              <a:rPr lang="fi-FI" sz="1600"/>
              <a:t>1983 ; Naughton, 1989; Jung, 1993 ; Filippini, 1999 ; Bartels &amp; Fiebig, 2000). </a:t>
            </a:r>
            <a:endParaRPr lang="en-US" sz="1600"/>
          </a:p>
          <a:p>
            <a:pPr indent="304800"/>
            <a:r>
              <a:rPr lang="sv-SE" sz="1600"/>
              <a:t>Berdasarkan </a:t>
            </a:r>
            <a:r>
              <a:rPr lang="sv-SE" sz="1600" b="1">
                <a:solidFill>
                  <a:srgbClr val="FF0000"/>
                </a:solidFill>
              </a:rPr>
              <a:t>proposisi 1</a:t>
            </a:r>
            <a:r>
              <a:rPr lang="sv-SE" sz="1600"/>
              <a:t> dan </a:t>
            </a:r>
            <a:r>
              <a:rPr lang="sv-SE" sz="1600" b="1">
                <a:solidFill>
                  <a:srgbClr val="FF0000"/>
                </a:solidFill>
              </a:rPr>
              <a:t>2</a:t>
            </a:r>
            <a:r>
              <a:rPr lang="sv-SE" sz="1600"/>
              <a:t> di atas dapat dikemukakan </a:t>
            </a:r>
            <a:r>
              <a:rPr lang="sv-SE" sz="1600" b="1"/>
              <a:t>Hipotesis </a:t>
            </a:r>
            <a:r>
              <a:rPr lang="sv-SE" sz="1600"/>
              <a:t> :</a:t>
            </a:r>
            <a:endParaRPr lang="en-US" sz="1600"/>
          </a:p>
          <a:p>
            <a:pPr indent="304800"/>
            <a:r>
              <a:rPr lang="sv-SE" sz="1600" b="1" i="1">
                <a:solidFill>
                  <a:schemeClr val="accent2"/>
                </a:solidFill>
              </a:rPr>
              <a:t>Variabel pendapatan konsumen berpengaruh positif dan signifikan terhadap permintaan energi listrik rumah tangga . Semakin tinggi jumlah  pendapatan rumah tangga,  semakin meningkat jumlah energi listrik yang dikonsumsi.</a:t>
            </a:r>
            <a:r>
              <a:rPr lang="sv-SE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29600" cy="63817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r>
              <a:rPr lang="en-US" sz="3600" b="1" dirty="0" err="1" smtClean="0"/>
              <a:t>Uji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Hipotesis</a:t>
            </a:r>
            <a:r>
              <a:rPr lang="en-US" sz="2800" dirty="0" smtClean="0"/>
              <a:t>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800" dirty="0" err="1" smtClean="0"/>
              <a:t>Contoh</a:t>
            </a:r>
            <a:r>
              <a:rPr lang="en-US" sz="2800" dirty="0" smtClean="0"/>
              <a:t> </a:t>
            </a:r>
            <a:r>
              <a:rPr lang="en-US" sz="2800" dirty="0" err="1" smtClean="0"/>
              <a:t>Uji</a:t>
            </a:r>
            <a:r>
              <a:rPr lang="en-US" sz="2800" dirty="0" smtClean="0"/>
              <a:t> t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	</a:t>
            </a:r>
            <a:r>
              <a:rPr lang="id-ID" sz="2400" dirty="0" smtClean="0"/>
              <a:t>Pengujian model Regresi Linear Berganda dengan OLS </a:t>
            </a:r>
            <a:r>
              <a:rPr lang="id-ID" sz="2400" i="1" dirty="0" smtClean="0"/>
              <a:t>(single equation)</a:t>
            </a:r>
            <a:r>
              <a:rPr lang="id-ID" sz="2400" dirty="0" smtClean="0"/>
              <a:t> digunakan untuk mengetahui apakah ada hubungan linier yang berarti antara variabel independen  dengan variabel dependen dalam corak pengaruh. </a:t>
            </a:r>
            <a:endParaRPr lang="en-US" sz="2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id-ID" sz="2400" dirty="0" smtClean="0"/>
              <a:t>Pengujian koefisien regresi masing-masing variabel </a:t>
            </a:r>
            <a:r>
              <a:rPr lang="en-US" sz="2400" dirty="0" err="1" smtClean="0"/>
              <a:t>independen</a:t>
            </a:r>
            <a:r>
              <a:rPr lang="id-ID" sz="2400" dirty="0" smtClean="0"/>
              <a:t> (Gujarati, 2003) adalah :</a:t>
            </a:r>
            <a:endParaRPr lang="pt-BR" sz="2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v-SE" sz="2400" dirty="0" smtClean="0">
                <a:solidFill>
                  <a:srgbClr val="FF0000"/>
                </a:solidFill>
              </a:rPr>
              <a:t>H0:  </a:t>
            </a:r>
            <a:r>
              <a:rPr lang="en-US" sz="2400" dirty="0" smtClean="0">
                <a:solidFill>
                  <a:srgbClr val="FF0000"/>
                </a:solidFill>
              </a:rPr>
              <a:t>β</a:t>
            </a:r>
            <a:r>
              <a:rPr lang="sv-SE" sz="2400" dirty="0" smtClean="0">
                <a:solidFill>
                  <a:srgbClr val="FF0000"/>
                </a:solidFill>
              </a:rPr>
              <a:t>i  = 0</a:t>
            </a:r>
            <a:r>
              <a:rPr lang="sv-SE" sz="2400" dirty="0" smtClean="0"/>
              <a:t>  </a:t>
            </a:r>
            <a:r>
              <a:rPr lang="pt-BR" sz="2400" dirty="0" smtClean="0"/>
              <a:t>(Tidak ada pengaruh signifikan antara variabel independen ke-i pada  variabel dependen)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2400" dirty="0" smtClean="0">
                <a:solidFill>
                  <a:srgbClr val="FF0000"/>
                </a:solidFill>
              </a:rPr>
              <a:t>H1: </a:t>
            </a:r>
            <a:r>
              <a:rPr lang="en-US" sz="2400" dirty="0" smtClean="0">
                <a:solidFill>
                  <a:srgbClr val="FF0000"/>
                </a:solidFill>
              </a:rPr>
              <a:t>β</a:t>
            </a:r>
            <a:r>
              <a:rPr lang="pt-BR" sz="2400" dirty="0" smtClean="0">
                <a:solidFill>
                  <a:srgbClr val="FF0000"/>
                </a:solidFill>
              </a:rPr>
              <a:t>i ≠ 0</a:t>
            </a:r>
            <a:r>
              <a:rPr lang="pt-BR" sz="2400" dirty="0" smtClean="0"/>
              <a:t> (Ada pengaruh signifikan antara variabel independen ke-i  pada variabel dependen)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pt-BR" sz="2400" dirty="0" smtClean="0"/>
              <a:t>dengan statistik uji :	</a:t>
            </a:r>
            <a:r>
              <a:rPr lang="sv-SE" sz="2800" dirty="0" smtClean="0"/>
              <a:t>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sv-SE" sz="28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sv-SE" sz="2400" dirty="0" smtClean="0"/>
              <a:t>Kriteria keputusan :   Bila  t-hitung &gt; t-tabel atau </a:t>
            </a:r>
            <a:r>
              <a:rPr lang="sv-SE" sz="2400" i="1" dirty="0" smtClean="0"/>
              <a:t>P-value</a:t>
            </a:r>
            <a:r>
              <a:rPr lang="sv-SE" sz="2400" dirty="0" smtClean="0"/>
              <a:t> &lt; </a:t>
            </a:r>
            <a:r>
              <a:rPr lang="en-US" sz="2400" dirty="0" smtClean="0"/>
              <a:t>α</a:t>
            </a:r>
            <a:r>
              <a:rPr lang="sv-SE" sz="2400" dirty="0" smtClean="0"/>
              <a:t> maka tolak Ho, b</a:t>
            </a:r>
            <a:r>
              <a:rPr lang="fi-FI" sz="2400" dirty="0" smtClean="0"/>
              <a:t>ila  t-hitung &lt; t-tabel   atau </a:t>
            </a:r>
            <a:r>
              <a:rPr lang="fi-FI" sz="2400" i="1" dirty="0" smtClean="0"/>
              <a:t>P-value</a:t>
            </a:r>
            <a:r>
              <a:rPr lang="fi-FI" sz="2400" dirty="0" smtClean="0"/>
              <a:t>  &gt; </a:t>
            </a:r>
            <a:r>
              <a:rPr lang="en-US" sz="2400" dirty="0" smtClean="0"/>
              <a:t>α</a:t>
            </a:r>
            <a:r>
              <a:rPr lang="fi-FI" sz="2400" dirty="0" smtClean="0"/>
              <a:t> maka terima Ho.</a:t>
            </a:r>
            <a:endParaRPr lang="id-ID" sz="2400" dirty="0" smtClean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124200" y="4191000"/>
          <a:ext cx="288131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774364" imgH="444307" progId="Equation.3">
                  <p:embed/>
                </p:oleObj>
              </mc:Choice>
              <mc:Fallback>
                <p:oleObj name="Equation" r:id="rId3" imgW="774364" imgH="44430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191000"/>
                        <a:ext cx="2881312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d-ID"/>
          </a:p>
        </p:txBody>
      </p:sp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0" y="0"/>
          <a:ext cx="3905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393359" imgH="355292" progId="Equation.3">
                  <p:embed/>
                </p:oleObj>
              </mc:Choice>
              <mc:Fallback>
                <p:oleObj name="Equation" r:id="rId5" imgW="393359" imgH="35529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9052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81534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13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"/>
            <a:ext cx="8001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3352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5257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60350"/>
            <a:ext cx="8062912" cy="1081088"/>
          </a:xfrm>
        </p:spPr>
        <p:txBody>
          <a:bodyPr>
            <a:normAutofit fontScale="90000"/>
          </a:bodyPr>
          <a:lstStyle/>
          <a:p>
            <a:pPr marL="762000" indent="-762000" eaLnBrk="1" hangingPunct="1"/>
            <a:r>
              <a:rPr lang="en-US" sz="2800" b="1" smtClean="0">
                <a:solidFill>
                  <a:schemeClr val="tx1"/>
                </a:solidFill>
              </a:rPr>
              <a:t>KONSEP DASAR PENELITIAN &amp; </a:t>
            </a:r>
            <a:br>
              <a:rPr lang="en-US" sz="2800" b="1" smtClean="0">
                <a:solidFill>
                  <a:schemeClr val="tx1"/>
                </a:solidFill>
              </a:rPr>
            </a:br>
            <a:r>
              <a:rPr lang="en-US" sz="2800" b="1" smtClean="0">
                <a:solidFill>
                  <a:schemeClr val="tx1"/>
                </a:solidFill>
              </a:rPr>
              <a:t>PERANAN PENELITIAN</a:t>
            </a:r>
            <a:r>
              <a:rPr lang="en-US" sz="2800" smtClean="0">
                <a:solidFill>
                  <a:schemeClr val="tx1"/>
                </a:solidFill>
              </a:rPr>
              <a:t> </a:t>
            </a:r>
            <a:br>
              <a:rPr lang="en-US" sz="2800" smtClean="0">
                <a:solidFill>
                  <a:schemeClr val="tx1"/>
                </a:solidFill>
              </a:rPr>
            </a:b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8424862" cy="5327650"/>
          </a:xfrm>
        </p:spPr>
        <p:txBody>
          <a:bodyPr/>
          <a:lstStyle/>
          <a:p>
            <a:pPr marL="533400" indent="-533400" algn="l" eaLnBrk="1" hangingPunct="1">
              <a:lnSpc>
                <a:spcPct val="80000"/>
              </a:lnSpc>
            </a:pPr>
            <a:r>
              <a:rPr lang="en-US" sz="2800" dirty="0" err="1" smtClean="0">
                <a:solidFill>
                  <a:schemeClr val="tx1"/>
                </a:solidFill>
              </a:rPr>
              <a:t>Penelitian</a:t>
            </a:r>
            <a:r>
              <a:rPr lang="en-US" sz="2800" dirty="0" smtClean="0">
                <a:solidFill>
                  <a:schemeClr val="tx1"/>
                </a:solidFill>
              </a:rPr>
              <a:t> (Research) </a:t>
            </a:r>
            <a:r>
              <a:rPr lang="en-US" sz="2800" dirty="0" err="1" smtClean="0">
                <a:solidFill>
                  <a:schemeClr val="tx1"/>
                </a:solidFill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</a:rPr>
              <a:t> :</a:t>
            </a:r>
          </a:p>
          <a:p>
            <a:pPr marL="533400" indent="-533400" algn="l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Proses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sistematis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objektif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meliputi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pengumpulan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pencatatan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analisis</a:t>
            </a:r>
            <a:r>
              <a:rPr lang="en-US" sz="2800" dirty="0" smtClean="0">
                <a:solidFill>
                  <a:schemeClr val="tx1"/>
                </a:solidFill>
              </a:rPr>
              <a:t> data </a:t>
            </a:r>
            <a:r>
              <a:rPr lang="en-US" sz="2800" dirty="0" err="1" smtClean="0">
                <a:solidFill>
                  <a:schemeClr val="tx1"/>
                </a:solidFill>
              </a:rPr>
              <a:t>untuk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membantu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pengambilan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keputusan</a:t>
            </a:r>
            <a:r>
              <a:rPr lang="en-US" sz="2800" dirty="0" smtClean="0">
                <a:solidFill>
                  <a:schemeClr val="tx1"/>
                </a:solidFill>
              </a:rPr>
              <a:t> (</a:t>
            </a:r>
            <a:r>
              <a:rPr lang="en-US" sz="2800" dirty="0" err="1" smtClean="0">
                <a:solidFill>
                  <a:schemeClr val="tx1"/>
                </a:solidFill>
              </a:rPr>
              <a:t>dalam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berbagai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bidang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marL="533400" indent="-533400" algn="l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Penyelidikan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sistematis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memberikan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informasi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utk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menuntun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keputusan</a:t>
            </a:r>
            <a:r>
              <a:rPr lang="en-US" sz="2800" dirty="0" smtClean="0">
                <a:solidFill>
                  <a:schemeClr val="tx1"/>
                </a:solidFill>
              </a:rPr>
              <a:t> (</a:t>
            </a:r>
            <a:r>
              <a:rPr lang="en-US" sz="2800" dirty="0" err="1" smtClean="0">
                <a:solidFill>
                  <a:schemeClr val="tx1"/>
                </a:solidFill>
              </a:rPr>
              <a:t>dalam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berbagai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bidang</a:t>
            </a:r>
            <a:r>
              <a:rPr lang="en-US" sz="2800" dirty="0" smtClean="0">
                <a:solidFill>
                  <a:schemeClr val="tx1"/>
                </a:solidFill>
              </a:rPr>
              <a:t>).</a:t>
            </a:r>
          </a:p>
          <a:p>
            <a:pPr marL="533400" indent="-533400" algn="l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Upaya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sistematis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terorganisasi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utk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menyelidiki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suatu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masalah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muncul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dalam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dunia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kerja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memerlukan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solusi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533400" indent="-533400" algn="l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Investigasi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sistematis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terkontrol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empiris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kritis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mengenai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suatu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fenomena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menjadi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perhatian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pengambil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keputusan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533400" indent="-533400" algn="l" eaLnBrk="1" hangingPunct="1">
              <a:lnSpc>
                <a:spcPct val="80000"/>
              </a:lnSpc>
            </a:pPr>
            <a:endParaRPr lang="en-US" sz="2800" dirty="0" smtClean="0"/>
          </a:p>
          <a:p>
            <a:pPr marL="533400" indent="-533400" algn="l" eaLnBrk="1" hangingPunct="1"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eaLnBrk="1" hangingPunct="1"/>
            <a:r>
              <a:rPr lang="en-US" sz="1800" b="1" smtClean="0"/>
              <a:t>Defenisi penelitian (research) menggambarkan sifat ilmiah, sehingga sering disebut  : PENELITIAN ILMIAH (Scientific Research)</a:t>
            </a:r>
          </a:p>
          <a:p>
            <a:pPr eaLnBrk="1" hangingPunct="1"/>
            <a:endParaRPr lang="en-US" sz="1800" b="1" smtClean="0"/>
          </a:p>
          <a:p>
            <a:pPr eaLnBrk="1" hangingPunct="1"/>
            <a:r>
              <a:rPr lang="en-US" sz="1800" b="1" smtClean="0"/>
              <a:t>PENELITIAN ILMIAH = Aplikasi secara formal dan sistematis dari metode ilmiah untuk mempelajari dan menjawab permasalahan.</a:t>
            </a:r>
          </a:p>
          <a:p>
            <a:pPr eaLnBrk="1" hangingPunct="1"/>
            <a:endParaRPr lang="en-US" sz="1800" b="1" smtClean="0"/>
          </a:p>
          <a:p>
            <a:pPr eaLnBrk="1" hangingPunct="1"/>
            <a:r>
              <a:rPr lang="en-US" sz="1800" b="1" smtClean="0"/>
              <a:t>Tujuan Penelitian Ilmiah = Tujuan ilmu pengetahuan :</a:t>
            </a:r>
          </a:p>
          <a:p>
            <a:pPr eaLnBrk="1" hangingPunct="1">
              <a:buFontTx/>
              <a:buNone/>
            </a:pPr>
            <a:r>
              <a:rPr lang="en-US" sz="1800" b="1" smtClean="0"/>
              <a:t>      1. membuat penjelasan</a:t>
            </a:r>
          </a:p>
          <a:p>
            <a:pPr eaLnBrk="1" hangingPunct="1">
              <a:buFontTx/>
              <a:buNone/>
            </a:pPr>
            <a:r>
              <a:rPr lang="en-US" sz="1800" b="1" smtClean="0"/>
              <a:t>      2. menyusun prediksi</a:t>
            </a:r>
          </a:p>
          <a:p>
            <a:pPr eaLnBrk="1" hangingPunct="1">
              <a:buFontTx/>
              <a:buNone/>
            </a:pPr>
            <a:r>
              <a:rPr lang="en-US" sz="1800" b="1" smtClean="0"/>
              <a:t>      3. mengendalikan fenomena pada batasan tertentu</a:t>
            </a:r>
          </a:p>
          <a:p>
            <a:pPr eaLnBrk="1" hangingPunct="1">
              <a:buFontTx/>
              <a:buNone/>
            </a:pPr>
            <a:r>
              <a:rPr lang="en-US" sz="1800" b="1" smtClean="0"/>
              <a:t> </a:t>
            </a:r>
          </a:p>
          <a:p>
            <a:pPr eaLnBrk="1" hangingPunct="1">
              <a:buFontTx/>
              <a:buNone/>
            </a:pPr>
            <a:endParaRPr lang="en-US" sz="1800" b="1" smtClean="0"/>
          </a:p>
          <a:p>
            <a:pPr eaLnBrk="1" hangingPunct="1">
              <a:buFontTx/>
              <a:buNone/>
            </a:pPr>
            <a:r>
              <a:rPr lang="en-US" sz="1800" b="1" smtClean="0"/>
              <a:t>           </a:t>
            </a:r>
          </a:p>
          <a:p>
            <a:pPr eaLnBrk="1" hangingPunct="1"/>
            <a:endParaRPr lang="en-US" sz="1800" b="1" smtClean="0"/>
          </a:p>
          <a:p>
            <a:pPr eaLnBrk="1" hangingPunct="1">
              <a:buFontTx/>
              <a:buNone/>
            </a:pPr>
            <a:endParaRPr lang="en-US" sz="1800" b="1" smtClean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4221163"/>
            <a:ext cx="2879725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PERMASALAHAN ??? </a:t>
            </a:r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3348038" y="458152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932363" y="4149725"/>
            <a:ext cx="3095625" cy="935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TUJUAN ORGANISASI </a:t>
            </a:r>
          </a:p>
          <a:p>
            <a:pPr algn="ctr"/>
            <a:r>
              <a:rPr lang="en-US" b="1"/>
              <a:t>TERGANGGU : inefisiensi </a:t>
            </a:r>
          </a:p>
        </p:txBody>
      </p:sp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519113" y="5248275"/>
            <a:ext cx="320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Perlu : diselidiki, diinvestigasi,</a:t>
            </a:r>
          </a:p>
          <a:p>
            <a:r>
              <a:rPr lang="en-US"/>
              <a:t>           disurvei, diobservasi</a:t>
            </a:r>
          </a:p>
        </p:txBody>
      </p:sp>
      <p:sp>
        <p:nvSpPr>
          <p:cNvPr id="4104" name="Line 10"/>
          <p:cNvSpPr>
            <a:spLocks noChangeShapeType="1"/>
          </p:cNvSpPr>
          <p:nvPr/>
        </p:nvSpPr>
        <p:spPr bwMode="auto">
          <a:xfrm flipV="1">
            <a:off x="2051050" y="49418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5" name="AutoShape 12"/>
          <p:cNvSpPr>
            <a:spLocks/>
          </p:cNvSpPr>
          <p:nvPr/>
        </p:nvSpPr>
        <p:spPr bwMode="auto">
          <a:xfrm>
            <a:off x="3851275" y="5300663"/>
            <a:ext cx="215900" cy="576262"/>
          </a:xfrm>
          <a:prstGeom prst="rightBrace">
            <a:avLst>
              <a:gd name="adj1" fmla="val 22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4192588" y="5392738"/>
            <a:ext cx="151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PENELITIAN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2660</Words>
  <Application>Microsoft Office PowerPoint</Application>
  <PresentationFormat>On-screen Show (4:3)</PresentationFormat>
  <Paragraphs>471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Office Theme</vt:lpstr>
      <vt:lpstr>Equation</vt:lpstr>
      <vt:lpstr>PowerPoint Presentation</vt:lpstr>
      <vt:lpstr>Referensi</vt:lpstr>
      <vt:lpstr>ADAGIUM</vt:lpstr>
      <vt:lpstr>PowerPoint Presentation</vt:lpstr>
      <vt:lpstr>PowerPoint Presentation</vt:lpstr>
      <vt:lpstr>PowerPoint Presentation</vt:lpstr>
      <vt:lpstr>PowerPoint Presentation</vt:lpstr>
      <vt:lpstr>KONSEP DASAR PENELITIAN &amp;  PERANAN PENELITIAN  </vt:lpstr>
      <vt:lpstr>PowerPoint Presentation</vt:lpstr>
      <vt:lpstr>PowerPoint Presentation</vt:lpstr>
      <vt:lpstr>PERANAN PENELITIAN</vt:lpstr>
      <vt:lpstr>PowerPoint Presentation</vt:lpstr>
      <vt:lpstr>PowerPoint Presentation</vt:lpstr>
      <vt:lpstr>PowerPoint Presentation</vt:lpstr>
      <vt:lpstr>PROSES PENELITIAN</vt:lpstr>
      <vt:lpstr>PERUMUSAN MASALAH  &amp; TINJAUAN PUSTAKA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KERANGKA TEORITIS &amp;  PENYUSUNAN HIPOTESIS</vt:lpstr>
      <vt:lpstr>ESENSI ILMU</vt:lpstr>
      <vt:lpstr>PROSES MENDAPATKAN ILMU</vt:lpstr>
      <vt:lpstr> Apa itu INDUKTIF &amp; DEDUKTIF ?</vt:lpstr>
      <vt:lpstr>PowerPoint Presentation</vt:lpstr>
      <vt:lpstr>Bangunan Dasar Teori</vt:lpstr>
      <vt:lpstr>PowerPoint Presentation</vt:lpstr>
      <vt:lpstr>PowerPoint Presentation</vt:lpstr>
      <vt:lpstr>PowerPoint Presentation</vt:lpstr>
      <vt:lpstr>VARIABEL</vt:lpstr>
      <vt:lpstr>PowerPoint Presentation</vt:lpstr>
      <vt:lpstr>PowerPoint Presentation</vt:lpstr>
      <vt:lpstr>PowerPoint Presentation</vt:lpstr>
      <vt:lpstr>PowerPoint Presentation</vt:lpstr>
      <vt:lpstr>Kerangka Teoritis</vt:lpstr>
      <vt:lpstr>PowerPoint Presentation</vt:lpstr>
      <vt:lpstr>PowerPoint Presentation</vt:lpstr>
      <vt:lpstr>HIPOTESIS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TSNababan</dc:creator>
  <cp:lastModifiedBy>USER</cp:lastModifiedBy>
  <cp:revision>18</cp:revision>
  <dcterms:created xsi:type="dcterms:W3CDTF">2016-04-06T14:39:35Z</dcterms:created>
  <dcterms:modified xsi:type="dcterms:W3CDTF">2018-04-21T01:34:26Z</dcterms:modified>
</cp:coreProperties>
</file>